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7" r:id="rId4"/>
  </p:sldMasterIdLst>
  <p:notesMasterIdLst>
    <p:notesMasterId r:id="rId39"/>
  </p:notesMasterIdLst>
  <p:sldIdLst>
    <p:sldId id="381" r:id="rId5"/>
    <p:sldId id="284" r:id="rId6"/>
    <p:sldId id="3641" r:id="rId7"/>
    <p:sldId id="331" r:id="rId8"/>
    <p:sldId id="472" r:id="rId9"/>
    <p:sldId id="3636" r:id="rId10"/>
    <p:sldId id="323" r:id="rId11"/>
    <p:sldId id="338" r:id="rId12"/>
    <p:sldId id="289" r:id="rId13"/>
    <p:sldId id="288" r:id="rId14"/>
    <p:sldId id="402" r:id="rId15"/>
    <p:sldId id="332" r:id="rId16"/>
    <p:sldId id="3640" r:id="rId17"/>
    <p:sldId id="334" r:id="rId18"/>
    <p:sldId id="425" r:id="rId19"/>
    <p:sldId id="3607" r:id="rId20"/>
    <p:sldId id="461" r:id="rId21"/>
    <p:sldId id="3572" r:id="rId22"/>
    <p:sldId id="298" r:id="rId23"/>
    <p:sldId id="3642" r:id="rId24"/>
    <p:sldId id="3606" r:id="rId25"/>
    <p:sldId id="3637" r:id="rId26"/>
    <p:sldId id="3638" r:id="rId27"/>
    <p:sldId id="3613" r:id="rId28"/>
    <p:sldId id="3614" r:id="rId29"/>
    <p:sldId id="3615" r:id="rId30"/>
    <p:sldId id="3542" r:id="rId31"/>
    <p:sldId id="3541" r:id="rId32"/>
    <p:sldId id="257" r:id="rId33"/>
    <p:sldId id="3593" r:id="rId34"/>
    <p:sldId id="3602" r:id="rId35"/>
    <p:sldId id="435" r:id="rId36"/>
    <p:sldId id="3639" r:id="rId37"/>
    <p:sldId id="303" r:id="rId38"/>
  </p:sldIdLst>
  <p:sldSz cx="12192000" cy="6858000"/>
  <p:notesSz cx="6858000" cy="9144000"/>
  <p:embeddedFontLst>
    <p:embeddedFont>
      <p:font typeface="Austin Text Roman" panose="020B0604020202020204" charset="0"/>
      <p:regular r:id="rId40"/>
      <p:bold r:id="rId41"/>
      <p:italic r:id="rId42"/>
      <p:boldItalic r:id="rId43"/>
    </p:embeddedFont>
    <p:embeddedFont>
      <p:font typeface="Jost" pitchFamily="2" charset="0"/>
      <p:regular r:id="rId44"/>
      <p:bold r:id="rId45"/>
      <p:italic r:id="rId46"/>
      <p:boldItalic r:id="rId47"/>
    </p:embeddedFont>
    <p:embeddedFont>
      <p:font typeface="Jost Light" pitchFamily="2" charset="0"/>
      <p:regular r:id="rId48"/>
      <p:bold r:id="rId49"/>
      <p:italic r:id="rId50"/>
      <p:boldItalic r:id="rId51"/>
    </p:embeddedFont>
    <p:embeddedFont>
      <p:font typeface="Jost Medium" pitchFamily="2" charset="0"/>
      <p:regular r:id="rId52"/>
      <p:italic r:id="rId53"/>
    </p:embeddedFont>
    <p:embeddedFont>
      <p:font typeface="Jost SemiBold"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543066-657A-4EF6-B6A8-445F8E2D701B}">
          <p14:sldIdLst>
            <p14:sldId id="381"/>
            <p14:sldId id="284"/>
            <p14:sldId id="3641"/>
            <p14:sldId id="331"/>
            <p14:sldId id="472"/>
            <p14:sldId id="3636"/>
            <p14:sldId id="323"/>
            <p14:sldId id="338"/>
            <p14:sldId id="289"/>
            <p14:sldId id="288"/>
            <p14:sldId id="402"/>
            <p14:sldId id="332"/>
            <p14:sldId id="3640"/>
            <p14:sldId id="334"/>
            <p14:sldId id="425"/>
            <p14:sldId id="3607"/>
            <p14:sldId id="461"/>
            <p14:sldId id="3572"/>
            <p14:sldId id="298"/>
            <p14:sldId id="3642"/>
            <p14:sldId id="3606"/>
            <p14:sldId id="3637"/>
            <p14:sldId id="3638"/>
            <p14:sldId id="3613"/>
            <p14:sldId id="3614"/>
            <p14:sldId id="3615"/>
            <p14:sldId id="3542"/>
            <p14:sldId id="3541"/>
            <p14:sldId id="257"/>
            <p14:sldId id="3593"/>
            <p14:sldId id="3602"/>
            <p14:sldId id="435"/>
            <p14:sldId id="3639"/>
            <p14:sldId id="3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6FC5"/>
    <a:srgbClr val="78A8A2"/>
    <a:srgbClr val="003046"/>
    <a:srgbClr val="1F5579"/>
    <a:srgbClr val="1D1D1D"/>
    <a:srgbClr val="D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85714" autoAdjust="0"/>
  </p:normalViewPr>
  <p:slideViewPr>
    <p:cSldViewPr snapToGrid="0">
      <p:cViewPr>
        <p:scale>
          <a:sx n="63" d="100"/>
          <a:sy n="63" d="100"/>
        </p:scale>
        <p:origin x="760" y="60"/>
      </p:cViewPr>
      <p:guideLst>
        <p:guide orient="horz" pos="2160"/>
        <p:guide pos="3840"/>
      </p:guideLst>
    </p:cSldViewPr>
  </p:slideViewPr>
  <p:notesTextViewPr>
    <p:cViewPr>
      <p:scale>
        <a:sx n="1" d="1"/>
        <a:sy n="1" d="1"/>
      </p:scale>
      <p:origin x="0" y="0"/>
    </p:cViewPr>
  </p:notesTextViewPr>
  <p:sorterViewPr>
    <p:cViewPr>
      <p:scale>
        <a:sx n="100" d="100"/>
        <a:sy n="100" d="100"/>
      </p:scale>
      <p:origin x="0" y="-5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C2E75-6DD5-4483-AA3A-C54AD5E3C5D0}" type="datetimeFigureOut">
              <a:rPr lang="en-GB" smtClean="0"/>
              <a:t>06/07/2026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41D9F-C7AA-4AD3-B65F-D89B288EC5E5}" type="slidenum">
              <a:rPr lang="en-GB" smtClean="0"/>
              <a:t>‹#›</a:t>
            </a:fld>
            <a:endParaRPr lang="en-GB"/>
          </a:p>
        </p:txBody>
      </p:sp>
    </p:spTree>
    <p:extLst>
      <p:ext uri="{BB962C8B-B14F-4D97-AF65-F5344CB8AC3E}">
        <p14:creationId xmlns:p14="http://schemas.microsoft.com/office/powerpoint/2010/main" val="88492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everyone! </a:t>
            </a:r>
          </a:p>
        </p:txBody>
      </p:sp>
      <p:sp>
        <p:nvSpPr>
          <p:cNvPr id="4" name="Slide Number Placeholder 3"/>
          <p:cNvSpPr>
            <a:spLocks noGrp="1"/>
          </p:cNvSpPr>
          <p:nvPr>
            <p:ph type="sldNum" sz="quarter" idx="5"/>
          </p:nvPr>
        </p:nvSpPr>
        <p:spPr/>
        <p:txBody>
          <a:bodyPr/>
          <a:lstStyle/>
          <a:p>
            <a:fld id="{AFB41D9F-C7AA-4AD3-B65F-D89B288EC5E5}" type="slidenum">
              <a:rPr lang="en-GB" smtClean="0"/>
              <a:t>1</a:t>
            </a:fld>
            <a:endParaRPr lang="en-GB"/>
          </a:p>
        </p:txBody>
      </p:sp>
    </p:spTree>
    <p:extLst>
      <p:ext uri="{BB962C8B-B14F-4D97-AF65-F5344CB8AC3E}">
        <p14:creationId xmlns:p14="http://schemas.microsoft.com/office/powerpoint/2010/main" val="324140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explore the health of these waters even further, we used a </a:t>
            </a:r>
            <a:r>
              <a:rPr lang="en-GB" b="1" dirty="0"/>
              <a:t>Secchi Disk</a:t>
            </a:r>
            <a:r>
              <a:rPr lang="en-GB" dirty="0"/>
              <a:t> to measure water clarity—a simple but powerful way to understand plankton abundance and ocean conditions. </a:t>
            </a:r>
            <a:endParaRPr lang="en-GB" b="0" dirty="0"/>
          </a:p>
        </p:txBody>
      </p:sp>
      <p:sp>
        <p:nvSpPr>
          <p:cNvPr id="4" name="Slide Number Placeholder 3"/>
          <p:cNvSpPr>
            <a:spLocks noGrp="1"/>
          </p:cNvSpPr>
          <p:nvPr>
            <p:ph type="sldNum" sz="quarter" idx="5"/>
          </p:nvPr>
        </p:nvSpPr>
        <p:spPr/>
        <p:txBody>
          <a:bodyPr/>
          <a:lstStyle/>
          <a:p>
            <a:fld id="{AFB41D9F-C7AA-4AD3-B65F-D89B288EC5E5}" type="slidenum">
              <a:rPr lang="en-GB" smtClean="0"/>
              <a:t>11</a:t>
            </a:fld>
            <a:endParaRPr lang="en-GB"/>
          </a:p>
        </p:txBody>
      </p:sp>
    </p:spTree>
    <p:extLst>
      <p:ext uri="{BB962C8B-B14F-4D97-AF65-F5344CB8AC3E}">
        <p14:creationId xmlns:p14="http://schemas.microsoft.com/office/powerpoint/2010/main" val="134602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the Secchi Disk gave us a simple way to measure water clarity, the </a:t>
            </a:r>
            <a:r>
              <a:rPr lang="en-GB" b="1" dirty="0"/>
              <a:t>CTD device</a:t>
            </a:r>
            <a:r>
              <a:rPr lang="en-GB" dirty="0"/>
              <a:t> allowed us to take a deeper look at the ocean itself—measuring salinity, temperature, and depth to better understand how these waters are structured and how they influence marine life. </a:t>
            </a:r>
          </a:p>
        </p:txBody>
      </p:sp>
      <p:sp>
        <p:nvSpPr>
          <p:cNvPr id="4" name="Slide Number Placeholder 3"/>
          <p:cNvSpPr>
            <a:spLocks noGrp="1"/>
          </p:cNvSpPr>
          <p:nvPr>
            <p:ph type="sldNum" sz="quarter" idx="5"/>
          </p:nvPr>
        </p:nvSpPr>
        <p:spPr/>
        <p:txBody>
          <a:bodyPr/>
          <a:lstStyle/>
          <a:p>
            <a:fld id="{AFB41D9F-C7AA-4AD3-B65F-D89B288EC5E5}" type="slidenum">
              <a:rPr lang="en-GB" smtClean="0"/>
              <a:t>12</a:t>
            </a:fld>
            <a:endParaRPr lang="en-GB"/>
          </a:p>
        </p:txBody>
      </p:sp>
    </p:spTree>
    <p:extLst>
      <p:ext uri="{BB962C8B-B14F-4D97-AF65-F5344CB8AC3E}">
        <p14:creationId xmlns:p14="http://schemas.microsoft.com/office/powerpoint/2010/main" val="4218407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Updated 25/05</a:t>
            </a:r>
          </a:p>
        </p:txBody>
      </p:sp>
      <p:sp>
        <p:nvSpPr>
          <p:cNvPr id="4" name="Slide Number Placeholder 3"/>
          <p:cNvSpPr>
            <a:spLocks noGrp="1"/>
          </p:cNvSpPr>
          <p:nvPr>
            <p:ph type="sldNum" sz="quarter" idx="5"/>
          </p:nvPr>
        </p:nvSpPr>
        <p:spPr/>
        <p:txBody>
          <a:bodyPr/>
          <a:lstStyle/>
          <a:p>
            <a:fld id="{AFB41D9F-C7AA-4AD3-B65F-D89B288EC5E5}" type="slidenum">
              <a:rPr lang="en-GB" smtClean="0"/>
              <a:t>13</a:t>
            </a:fld>
            <a:endParaRPr lang="en-GB"/>
          </a:p>
        </p:txBody>
      </p:sp>
    </p:spTree>
    <p:extLst>
      <p:ext uri="{BB962C8B-B14F-4D97-AF65-F5344CB8AC3E}">
        <p14:creationId xmlns:p14="http://schemas.microsoft.com/office/powerpoint/2010/main" val="390050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with </a:t>
            </a:r>
            <a:r>
              <a:rPr lang="en-GB" b="1" dirty="0"/>
              <a:t>plankton net tows</a:t>
            </a:r>
            <a:r>
              <a:rPr lang="en-GB" dirty="0"/>
              <a:t>, we captured some of the smallest yet most important life forms in the ocean, the foundation of the entire Antarctic food chain. By taking part in these studies, we weren’t just passengers; we were </a:t>
            </a:r>
            <a:r>
              <a:rPr lang="en-GB" b="1" dirty="0"/>
              <a:t>citizen scientists</a:t>
            </a:r>
            <a:r>
              <a:rPr lang="en-GB" dirty="0"/>
              <a:t>, contributing to a better understanding of this ever-changing environment."</a:t>
            </a:r>
            <a:endParaRPr lang="en-GB" b="0" dirty="0"/>
          </a:p>
        </p:txBody>
      </p:sp>
      <p:sp>
        <p:nvSpPr>
          <p:cNvPr id="4" name="Slide Number Placeholder 3"/>
          <p:cNvSpPr>
            <a:spLocks noGrp="1"/>
          </p:cNvSpPr>
          <p:nvPr>
            <p:ph type="sldNum" sz="quarter" idx="5"/>
          </p:nvPr>
        </p:nvSpPr>
        <p:spPr/>
        <p:txBody>
          <a:bodyPr/>
          <a:lstStyle/>
          <a:p>
            <a:fld id="{AFB41D9F-C7AA-4AD3-B65F-D89B288EC5E5}" type="slidenum">
              <a:rPr lang="en-GB" smtClean="0"/>
              <a:t>14</a:t>
            </a:fld>
            <a:endParaRPr lang="en-GB"/>
          </a:p>
        </p:txBody>
      </p:sp>
    </p:spTree>
    <p:extLst>
      <p:ext uri="{BB962C8B-B14F-4D97-AF65-F5344CB8AC3E}">
        <p14:creationId xmlns:p14="http://schemas.microsoft.com/office/powerpoint/2010/main" val="152741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Updated 25-05</a:t>
            </a:r>
          </a:p>
        </p:txBody>
      </p:sp>
      <p:sp>
        <p:nvSpPr>
          <p:cNvPr id="4" name="Slide Number Placeholder 3"/>
          <p:cNvSpPr>
            <a:spLocks noGrp="1"/>
          </p:cNvSpPr>
          <p:nvPr>
            <p:ph type="sldNum" sz="quarter" idx="5"/>
          </p:nvPr>
        </p:nvSpPr>
        <p:spPr/>
        <p:txBody>
          <a:bodyPr/>
          <a:lstStyle/>
          <a:p>
            <a:fld id="{AFB41D9F-C7AA-4AD3-B65F-D89B288EC5E5}" type="slidenum">
              <a:rPr lang="en-GB" smtClean="0"/>
              <a:t>15</a:t>
            </a:fld>
            <a:endParaRPr lang="en-GB"/>
          </a:p>
        </p:txBody>
      </p:sp>
    </p:spTree>
    <p:extLst>
      <p:ext uri="{BB962C8B-B14F-4D97-AF65-F5344CB8AC3E}">
        <p14:creationId xmlns:p14="http://schemas.microsoft.com/office/powerpoint/2010/main" val="88555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Updated 25-05</a:t>
            </a:r>
          </a:p>
        </p:txBody>
      </p:sp>
      <p:sp>
        <p:nvSpPr>
          <p:cNvPr id="4" name="Slide Number Placeholder 3"/>
          <p:cNvSpPr>
            <a:spLocks noGrp="1"/>
          </p:cNvSpPr>
          <p:nvPr>
            <p:ph type="sldNum" sz="quarter" idx="5"/>
          </p:nvPr>
        </p:nvSpPr>
        <p:spPr/>
        <p:txBody>
          <a:bodyPr/>
          <a:lstStyle/>
          <a:p>
            <a:fld id="{AFB41D9F-C7AA-4AD3-B65F-D89B288EC5E5}" type="slidenum">
              <a:rPr lang="en-GB" smtClean="0"/>
              <a:t>16</a:t>
            </a:fld>
            <a:endParaRPr lang="en-GB"/>
          </a:p>
        </p:txBody>
      </p:sp>
    </p:spTree>
    <p:extLst>
      <p:ext uri="{BB962C8B-B14F-4D97-AF65-F5344CB8AC3E}">
        <p14:creationId xmlns:p14="http://schemas.microsoft.com/office/powerpoint/2010/main" val="428920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Linda</a:t>
            </a:r>
          </a:p>
          <a:p>
            <a:r>
              <a:rPr lang="en-GB" dirty="0"/>
              <a:t>Just as plankton play a key role in the marine ecosystem, clouds influence the climate—affecting temperature, weather patterns, and even how much sunlight reaches the ocean’s surface.</a:t>
            </a:r>
          </a:p>
          <a:p>
            <a:r>
              <a:rPr lang="en-GB" dirty="0"/>
              <a:t>To tell us more about the </a:t>
            </a:r>
            <a:r>
              <a:rPr lang="en-GB" b="1" dirty="0"/>
              <a:t>GLOBE Cloud Project</a:t>
            </a:r>
            <a:r>
              <a:rPr lang="en-GB" dirty="0"/>
              <a:t> and how our observations contribute to climate research</a:t>
            </a:r>
            <a:endParaRPr lang="nb-NO"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573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Linda</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066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Claire</a:t>
            </a:r>
          </a:p>
          <a:p>
            <a:endParaRPr lang="en-GB" dirty="0"/>
          </a:p>
        </p:txBody>
      </p:sp>
      <p:sp>
        <p:nvSpPr>
          <p:cNvPr id="4" name="Slide Number Placeholder 3"/>
          <p:cNvSpPr>
            <a:spLocks noGrp="1"/>
          </p:cNvSpPr>
          <p:nvPr>
            <p:ph type="sldNum" sz="quarter" idx="5"/>
          </p:nvPr>
        </p:nvSpPr>
        <p:spPr/>
        <p:txBody>
          <a:bodyPr/>
          <a:lstStyle/>
          <a:p>
            <a:fld id="{0EB61BCC-B7AE-4D81-8B23-DA62EB623691}" type="slidenum">
              <a:rPr lang="en-GB" smtClean="0"/>
              <a:t>19</a:t>
            </a:fld>
            <a:endParaRPr lang="en-GB"/>
          </a:p>
        </p:txBody>
      </p:sp>
    </p:spTree>
    <p:extLst>
      <p:ext uri="{BB962C8B-B14F-4D97-AF65-F5344CB8AC3E}">
        <p14:creationId xmlns:p14="http://schemas.microsoft.com/office/powerpoint/2010/main" val="427830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Claire</a:t>
            </a:r>
          </a:p>
          <a:p>
            <a:endParaRPr lang="en-GB" dirty="0"/>
          </a:p>
        </p:txBody>
      </p:sp>
      <p:sp>
        <p:nvSpPr>
          <p:cNvPr id="4" name="Slide Number Placeholder 3"/>
          <p:cNvSpPr>
            <a:spLocks noGrp="1"/>
          </p:cNvSpPr>
          <p:nvPr>
            <p:ph type="sldNum" sz="quarter" idx="5"/>
          </p:nvPr>
        </p:nvSpPr>
        <p:spPr/>
        <p:txBody>
          <a:bodyPr/>
          <a:lstStyle/>
          <a:p>
            <a:fld id="{0EB61BCC-B7AE-4D81-8B23-DA62EB623691}" type="slidenum">
              <a:rPr lang="en-GB" smtClean="0"/>
              <a:t>20</a:t>
            </a:fld>
            <a:endParaRPr lang="en-GB"/>
          </a:p>
        </p:txBody>
      </p:sp>
    </p:spTree>
    <p:extLst>
      <p:ext uri="{BB962C8B-B14F-4D97-AF65-F5344CB8AC3E}">
        <p14:creationId xmlns:p14="http://schemas.microsoft.com/office/powerpoint/2010/main" val="195122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past days, we’ve explored Antarctica not just as travellers, but as </a:t>
            </a:r>
            <a:r>
              <a:rPr lang="en-GB" b="1" dirty="0"/>
              <a:t>active participants in science</a:t>
            </a:r>
            <a:r>
              <a:rPr lang="en-GB" dirty="0"/>
              <a:t>. Through citizen science projects, hands-on research, and field observations, we’ve contributed to a global effort to better understand and protect this unique environment. This presentation is a recap of the work we’ve done together—your role in it, the discoveries made, and how you can continue to be part of these efforts beyond this voyage.</a:t>
            </a:r>
          </a:p>
        </p:txBody>
      </p:sp>
      <p:sp>
        <p:nvSpPr>
          <p:cNvPr id="4" name="Slide Number Placeholder 3"/>
          <p:cNvSpPr>
            <a:spLocks noGrp="1"/>
          </p:cNvSpPr>
          <p:nvPr>
            <p:ph type="sldNum" sz="quarter" idx="5"/>
          </p:nvPr>
        </p:nvSpPr>
        <p:spPr/>
        <p:txBody>
          <a:bodyPr/>
          <a:lstStyle/>
          <a:p>
            <a:fld id="{AFB41D9F-C7AA-4AD3-B65F-D89B288EC5E5}" type="slidenum">
              <a:rPr lang="en-GB" smtClean="0"/>
              <a:t>2</a:t>
            </a:fld>
            <a:endParaRPr lang="en-GB"/>
          </a:p>
        </p:txBody>
      </p:sp>
    </p:spTree>
    <p:extLst>
      <p:ext uri="{BB962C8B-B14F-4D97-AF65-F5344CB8AC3E}">
        <p14:creationId xmlns:p14="http://schemas.microsoft.com/office/powerpoint/2010/main" val="3091367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CHIARA </a:t>
            </a:r>
          </a:p>
        </p:txBody>
      </p:sp>
      <p:sp>
        <p:nvSpPr>
          <p:cNvPr id="4" name="Slide Number Placeholder 3"/>
          <p:cNvSpPr>
            <a:spLocks noGrp="1"/>
          </p:cNvSpPr>
          <p:nvPr>
            <p:ph type="sldNum" sz="quarter" idx="5"/>
          </p:nvPr>
        </p:nvSpPr>
        <p:spPr/>
        <p:txBody>
          <a:bodyPr/>
          <a:lstStyle/>
          <a:p>
            <a:fld id="{AFB41D9F-C7AA-4AD3-B65F-D89B288EC5E5}" type="slidenum">
              <a:rPr lang="en-GB" smtClean="0"/>
              <a:t>21</a:t>
            </a:fld>
            <a:endParaRPr lang="en-GB"/>
          </a:p>
        </p:txBody>
      </p:sp>
    </p:spTree>
    <p:extLst>
      <p:ext uri="{BB962C8B-B14F-4D97-AF65-F5344CB8AC3E}">
        <p14:creationId xmlns:p14="http://schemas.microsoft.com/office/powerpoint/2010/main" val="3537765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Update </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71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376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627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7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168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Add more slide if you need to. Keep the same font and format pls. screenshots of the surveys conducted, whale species seen could be interesting. </a:t>
            </a:r>
            <a:endParaRPr lang="en-GB" i="1" dirty="0"/>
          </a:p>
        </p:txBody>
      </p:sp>
      <p:sp>
        <p:nvSpPr>
          <p:cNvPr id="4" name="Slide Number Placeholder 3"/>
          <p:cNvSpPr>
            <a:spLocks noGrp="1"/>
          </p:cNvSpPr>
          <p:nvPr>
            <p:ph type="sldNum" sz="quarter" idx="5"/>
          </p:nvPr>
        </p:nvSpPr>
        <p:spPr/>
        <p:txBody>
          <a:bodyPr/>
          <a:lstStyle/>
          <a:p>
            <a:fld id="{AFB41D9F-C7AA-4AD3-B65F-D89B288EC5E5}" type="slidenum">
              <a:rPr lang="en-GB" smtClean="0"/>
              <a:t>27</a:t>
            </a:fld>
            <a:endParaRPr lang="en-GB"/>
          </a:p>
        </p:txBody>
      </p:sp>
    </p:spTree>
    <p:extLst>
      <p:ext uri="{BB962C8B-B14F-4D97-AF65-F5344CB8AC3E}">
        <p14:creationId xmlns:p14="http://schemas.microsoft.com/office/powerpoint/2010/main" val="816826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Unidentified baleen whale- </a:t>
            </a:r>
          </a:p>
        </p:txBody>
      </p:sp>
      <p:sp>
        <p:nvSpPr>
          <p:cNvPr id="4" name="Slide Number Placeholder 3"/>
          <p:cNvSpPr>
            <a:spLocks noGrp="1"/>
          </p:cNvSpPr>
          <p:nvPr>
            <p:ph type="sldNum" sz="quarter" idx="5"/>
          </p:nvPr>
        </p:nvSpPr>
        <p:spPr/>
        <p:txBody>
          <a:bodyPr/>
          <a:lstStyle/>
          <a:p>
            <a:fld id="{AFB41D9F-C7AA-4AD3-B65F-D89B288EC5E5}" type="slidenum">
              <a:rPr lang="en-GB" smtClean="0"/>
              <a:t>28</a:t>
            </a:fld>
            <a:endParaRPr lang="en-GB"/>
          </a:p>
        </p:txBody>
      </p:sp>
    </p:spTree>
    <p:extLst>
      <p:ext uri="{BB962C8B-B14F-4D97-AF65-F5344CB8AC3E}">
        <p14:creationId xmlns:p14="http://schemas.microsoft.com/office/powerpoint/2010/main" val="3873181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29</a:t>
            </a:fld>
            <a:endParaRPr lang="en-GB"/>
          </a:p>
        </p:txBody>
      </p:sp>
    </p:spTree>
    <p:extLst>
      <p:ext uri="{BB962C8B-B14F-4D97-AF65-F5344CB8AC3E}">
        <p14:creationId xmlns:p14="http://schemas.microsoft.com/office/powerpoint/2010/main" val="1114926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30</a:t>
            </a:fld>
            <a:endParaRPr lang="en-GB"/>
          </a:p>
        </p:txBody>
      </p:sp>
    </p:spTree>
    <p:extLst>
      <p:ext uri="{BB962C8B-B14F-4D97-AF65-F5344CB8AC3E}">
        <p14:creationId xmlns:p14="http://schemas.microsoft.com/office/powerpoint/2010/main" val="189768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500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31</a:t>
            </a:fld>
            <a:endParaRPr lang="en-GB"/>
          </a:p>
        </p:txBody>
      </p:sp>
    </p:spTree>
    <p:extLst>
      <p:ext uri="{BB962C8B-B14F-4D97-AF65-F5344CB8AC3E}">
        <p14:creationId xmlns:p14="http://schemas.microsoft.com/office/powerpoint/2010/main" val="1179755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err="1"/>
              <a:t>Updated</a:t>
            </a:r>
            <a:r>
              <a:rPr lang="nb-NO" i="1" baseline="0" dirty="0"/>
              <a:t> 11.02.25</a:t>
            </a:r>
            <a:endParaRPr lang="en-GB" i="1" dirty="0"/>
          </a:p>
          <a:p>
            <a:endParaRPr lang="en-US" dirty="0"/>
          </a:p>
        </p:txBody>
      </p:sp>
      <p:sp>
        <p:nvSpPr>
          <p:cNvPr id="4" name="Slide Number Placeholder 3"/>
          <p:cNvSpPr>
            <a:spLocks noGrp="1"/>
          </p:cNvSpPr>
          <p:nvPr>
            <p:ph type="sldNum" sz="quarter" idx="5"/>
          </p:nvPr>
        </p:nvSpPr>
        <p:spPr/>
        <p:txBody>
          <a:bodyPr/>
          <a:lstStyle/>
          <a:p>
            <a:fld id="{AFB41D9F-C7AA-4AD3-B65F-D89B288EC5E5}" type="slidenum">
              <a:rPr lang="en-GB" smtClean="0"/>
              <a:t>32</a:t>
            </a:fld>
            <a:endParaRPr lang="en-GB"/>
          </a:p>
        </p:txBody>
      </p:sp>
    </p:spTree>
    <p:extLst>
      <p:ext uri="{BB962C8B-B14F-4D97-AF65-F5344CB8AC3E}">
        <p14:creationId xmlns:p14="http://schemas.microsoft.com/office/powerpoint/2010/main" val="3549400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Updated  by Lilia - updated</a:t>
            </a:r>
          </a:p>
        </p:txBody>
      </p:sp>
      <p:sp>
        <p:nvSpPr>
          <p:cNvPr id="4" name="Slide Number Placeholder 3"/>
          <p:cNvSpPr>
            <a:spLocks noGrp="1"/>
          </p:cNvSpPr>
          <p:nvPr>
            <p:ph type="sldNum" sz="quarter" idx="5"/>
          </p:nvPr>
        </p:nvSpPr>
        <p:spPr/>
        <p:txBody>
          <a:bodyPr/>
          <a:lstStyle/>
          <a:p>
            <a:fld id="{AFB41D9F-C7AA-4AD3-B65F-D89B288EC5E5}" type="slidenum">
              <a:rPr lang="en-GB" smtClean="0"/>
              <a:t>33</a:t>
            </a:fld>
            <a:endParaRPr lang="en-GB"/>
          </a:p>
        </p:txBody>
      </p:sp>
    </p:spTree>
    <p:extLst>
      <p:ext uri="{BB962C8B-B14F-4D97-AF65-F5344CB8AC3E}">
        <p14:creationId xmlns:p14="http://schemas.microsoft.com/office/powerpoint/2010/main" val="3088833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34</a:t>
            </a:fld>
            <a:endParaRPr lang="en-GB"/>
          </a:p>
        </p:txBody>
      </p:sp>
    </p:spTree>
    <p:extLst>
      <p:ext uri="{BB962C8B-B14F-4D97-AF65-F5344CB8AC3E}">
        <p14:creationId xmlns:p14="http://schemas.microsoft.com/office/powerpoint/2010/main" val="309367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br>
              <a:rPr lang="en-GB" dirty="0"/>
            </a:br>
            <a:r>
              <a:rPr lang="en-GB" i="1" dirty="0"/>
              <a:t>"As we set sail from Ushuaia, we embarked on more than just a voyage—we stepped into a world of discovery. Through towering glaciers, sculpted icebergs, and thriving wildlife, we weren’t just visitors; we became active participants in understanding this incredible environment."</a:t>
            </a:r>
            <a:endParaRPr lang="en-GB" dirty="0"/>
          </a:p>
          <a:p>
            <a:r>
              <a:rPr lang="en-GB" b="1" dirty="0"/>
              <a:t>Exploration &amp; Connection:</a:t>
            </a:r>
            <a:br>
              <a:rPr lang="en-GB" dirty="0"/>
            </a:br>
            <a:r>
              <a:rPr lang="en-GB" i="1" dirty="0"/>
              <a:t>"Every day brought new insights—through lectures, hands-on workshops, and quiet moments observing Antarctica’s wild beauty. We traced the journeys of past explorers, marvelled at the resilience of wildlife, and witnessed the powerful forces shaping this frozen continent."</a:t>
            </a:r>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4</a:t>
            </a:fld>
            <a:endParaRPr lang="en-GB"/>
          </a:p>
        </p:txBody>
      </p:sp>
    </p:spTree>
    <p:extLst>
      <p:ext uri="{BB962C8B-B14F-4D97-AF65-F5344CB8AC3E}">
        <p14:creationId xmlns:p14="http://schemas.microsoft.com/office/powerpoint/2010/main" val="294203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Citizen Science &amp; Action:</a:t>
            </a:r>
            <a:br>
              <a:rPr lang="en-GB" dirty="0"/>
            </a:br>
            <a:r>
              <a:rPr lang="en-GB" i="1" dirty="0"/>
              <a:t>"But our role here was more than just observation. Through </a:t>
            </a:r>
            <a:r>
              <a:rPr lang="en-GB" b="1" i="1" dirty="0"/>
              <a:t>citizen science</a:t>
            </a:r>
            <a:r>
              <a:rPr lang="en-GB" i="1" dirty="0"/>
              <a:t>, we contributed real data to global research—whether it was documenting biodiversity, collecting water samples, or tracking whale movements. Science is not just for scientists; it’s for everyone. It happens everywhere, every day, and we all have a role to play."</a:t>
            </a:r>
            <a:endParaRPr lang="en-GB" dirty="0"/>
          </a:p>
          <a:p>
            <a:r>
              <a:rPr lang="en-GB" b="1" dirty="0"/>
              <a:t>Bringing Antarctica Home:</a:t>
            </a:r>
            <a:br>
              <a:rPr lang="en-GB" dirty="0"/>
            </a:br>
            <a:r>
              <a:rPr lang="en-GB" i="1" dirty="0"/>
              <a:t>"As we leave these icy waters behind, our connection to Antarctica doesn’t end here. The tools to observe, document, and contribute are in your hands. Every small action—every photo, every piece of data—adds to a greater understanding of our planet."</a:t>
            </a:r>
            <a:endParaRPr lang="en-GB" dirty="0"/>
          </a:p>
          <a:p>
            <a:r>
              <a:rPr lang="en-GB" b="1" dirty="0"/>
              <a:t>Closing Thought:</a:t>
            </a:r>
            <a:br>
              <a:rPr lang="en-GB" dirty="0"/>
            </a:br>
            <a:r>
              <a:rPr lang="en-GB" i="1" dirty="0"/>
              <a:t>"May this experience inspire you to stay curious, to keep exploring, and to protect the fragile beauty of the natural world—because what we do, no matter where we are, truly makes a difference."</a:t>
            </a:r>
            <a:endParaRPr lang="en-GB" dirty="0"/>
          </a:p>
          <a:p>
            <a:endParaRPr lang="nb-NO" dirty="0"/>
          </a:p>
          <a:p>
            <a:endParaRPr lang="nb-NO" dirty="0"/>
          </a:p>
        </p:txBody>
      </p:sp>
      <p:sp>
        <p:nvSpPr>
          <p:cNvPr id="4" name="Slide Number Placeholder 3"/>
          <p:cNvSpPr>
            <a:spLocks noGrp="1"/>
          </p:cNvSpPr>
          <p:nvPr>
            <p:ph type="sldNum" sz="quarter" idx="5"/>
          </p:nvPr>
        </p:nvSpPr>
        <p:spPr/>
        <p:txBody>
          <a:bodyPr/>
          <a:lstStyle/>
          <a:p>
            <a:fld id="{AFB41D9F-C7AA-4AD3-B65F-D89B288EC5E5}" type="slidenum">
              <a:rPr lang="en-GB" smtClean="0"/>
              <a:t>5</a:t>
            </a:fld>
            <a:endParaRPr lang="en-GB"/>
          </a:p>
        </p:txBody>
      </p:sp>
    </p:spTree>
    <p:extLst>
      <p:ext uri="{BB962C8B-B14F-4D97-AF65-F5344CB8AC3E}">
        <p14:creationId xmlns:p14="http://schemas.microsoft.com/office/powerpoint/2010/main" val="294203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update for this voyage </a:t>
            </a:r>
          </a:p>
        </p:txBody>
      </p:sp>
      <p:sp>
        <p:nvSpPr>
          <p:cNvPr id="4" name="Slide Number Placeholder 3"/>
          <p:cNvSpPr>
            <a:spLocks noGrp="1"/>
          </p:cNvSpPr>
          <p:nvPr>
            <p:ph type="sldNum" sz="quarter" idx="5"/>
          </p:nvPr>
        </p:nvSpPr>
        <p:spPr/>
        <p:txBody>
          <a:bodyPr/>
          <a:lstStyle/>
          <a:p>
            <a:fld id="{AFB41D9F-C7AA-4AD3-B65F-D89B288EC5E5}" type="slidenum">
              <a:rPr lang="en-GB" smtClean="0"/>
              <a:t>6</a:t>
            </a:fld>
            <a:endParaRPr lang="en-GB"/>
          </a:p>
        </p:txBody>
      </p:sp>
    </p:spTree>
    <p:extLst>
      <p:ext uri="{BB962C8B-B14F-4D97-AF65-F5344CB8AC3E}">
        <p14:creationId xmlns:p14="http://schemas.microsoft.com/office/powerpoint/2010/main" val="367434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like science and history help us connect with Antarctica, so does creativity. Throughout the voyage, we had the chance to express our experiences in a different way—through bottle, watercolour, and species painting, and</a:t>
            </a:r>
            <a:r>
              <a:rPr lang="en-GB" baseline="0" dirty="0"/>
              <a:t> </a:t>
            </a:r>
            <a:r>
              <a:rPr lang="en-GB" dirty="0"/>
              <a:t>clay modelling. Whether it was capturing the icy landscapes in watercolour or shaping wildlife out of clay, these moments allowed us to slow down, reflect, and bring a piece of Antarctica to life in our own unique way. Let’s take a look at some of the creative moments we shared onboard</a:t>
            </a:r>
            <a:endParaRPr lang="nb-NO" dirty="0"/>
          </a:p>
        </p:txBody>
      </p:sp>
      <p:sp>
        <p:nvSpPr>
          <p:cNvPr id="4" name="Slide Number Placeholder 3"/>
          <p:cNvSpPr>
            <a:spLocks noGrp="1"/>
          </p:cNvSpPr>
          <p:nvPr>
            <p:ph type="sldNum" sz="quarter" idx="5"/>
          </p:nvPr>
        </p:nvSpPr>
        <p:spPr/>
        <p:txBody>
          <a:bodyPr/>
          <a:lstStyle/>
          <a:p>
            <a:fld id="{AFB41D9F-C7AA-4AD3-B65F-D89B288EC5E5}" type="slidenum">
              <a:rPr lang="en-GB" smtClean="0"/>
              <a:t>8</a:t>
            </a:fld>
            <a:endParaRPr lang="en-GB"/>
          </a:p>
        </p:txBody>
      </p:sp>
    </p:spTree>
    <p:extLst>
      <p:ext uri="{BB962C8B-B14F-4D97-AF65-F5344CB8AC3E}">
        <p14:creationId xmlns:p14="http://schemas.microsoft.com/office/powerpoint/2010/main" val="306082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Creativity was just one way we engaged with this incredible environment, but another was through direct observation. </a:t>
            </a:r>
          </a:p>
          <a:p>
            <a:endParaRPr lang="en-GB" dirty="0"/>
          </a:p>
          <a:p>
            <a:r>
              <a:rPr lang="en-GB" dirty="0"/>
              <a:t>Whether standing on deck or out in the zodiacs, we spent time scanning the horizon, watching seabirds glide past, and spotting whales as they surfaced. Every wildlife sighting was a reminder that Antarctica is anything but empty—it’s full of life, adapted to thrive in the harshest conditions.</a:t>
            </a:r>
          </a:p>
        </p:txBody>
      </p:sp>
      <p:sp>
        <p:nvSpPr>
          <p:cNvPr id="4" name="Slide Number Placeholder 3"/>
          <p:cNvSpPr>
            <a:spLocks noGrp="1"/>
          </p:cNvSpPr>
          <p:nvPr>
            <p:ph type="sldNum" sz="quarter" idx="5"/>
          </p:nvPr>
        </p:nvSpPr>
        <p:spPr/>
        <p:txBody>
          <a:bodyPr/>
          <a:lstStyle/>
          <a:p>
            <a:fld id="{AFB41D9F-C7AA-4AD3-B65F-D89B288EC5E5}" type="slidenum">
              <a:rPr lang="en-GB" smtClean="0"/>
              <a:t>9</a:t>
            </a:fld>
            <a:endParaRPr lang="en-GB"/>
          </a:p>
        </p:txBody>
      </p:sp>
    </p:spTree>
    <p:extLst>
      <p:ext uri="{BB962C8B-B14F-4D97-AF65-F5344CB8AC3E}">
        <p14:creationId xmlns:p14="http://schemas.microsoft.com/office/powerpoint/2010/main" val="175708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We also took a deeper dive into Antarctica’s marine world through hands-on science. Out on the </a:t>
            </a:r>
            <a:r>
              <a:rPr lang="en-GB" sz="1800" b="1" dirty="0"/>
              <a:t>science boat</a:t>
            </a:r>
            <a:r>
              <a:rPr lang="en-GB" sz="1800" dirty="0"/>
              <a:t>, we weren’t just observing—we were actively collecting data, contributing to real research on this fragile ecosystem. </a:t>
            </a:r>
            <a:endParaRPr lang="de-DE" sz="1800" b="0" baseline="0" dirty="0"/>
          </a:p>
        </p:txBody>
      </p:sp>
      <p:sp>
        <p:nvSpPr>
          <p:cNvPr id="4" name="Slide Number Placeholder 3"/>
          <p:cNvSpPr>
            <a:spLocks noGrp="1"/>
          </p:cNvSpPr>
          <p:nvPr>
            <p:ph type="sldNum" sz="quarter" idx="5"/>
          </p:nvPr>
        </p:nvSpPr>
        <p:spPr/>
        <p:txBody>
          <a:bodyPr/>
          <a:lstStyle/>
          <a:p>
            <a:fld id="{AFB41D9F-C7AA-4AD3-B65F-D89B288EC5E5}" type="slidenum">
              <a:rPr lang="en-GB" smtClean="0"/>
              <a:t>10</a:t>
            </a:fld>
            <a:endParaRPr lang="en-GB"/>
          </a:p>
        </p:txBody>
      </p:sp>
    </p:spTree>
    <p:extLst>
      <p:ext uri="{BB962C8B-B14F-4D97-AF65-F5344CB8AC3E}">
        <p14:creationId xmlns:p14="http://schemas.microsoft.com/office/powerpoint/2010/main" val="62541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98478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7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73247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3054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88415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419104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79803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2600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7521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41726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Slide_Indigo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27709"/>
            <a:ext cx="12201600" cy="15377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32499"/>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17574"/>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521000"/>
            <a:ext cx="12201600" cy="5337000"/>
          </a:xfrm>
          <a:ln>
            <a:noFill/>
          </a:ln>
        </p:spPr>
        <p:txBody>
          <a:bodyPr anchor="ctr"/>
          <a:lstStyle>
            <a:lvl1pPr marL="0" indent="0" algn="ctr">
              <a:buNone/>
              <a:defRPr>
                <a:solidFill>
                  <a:schemeClr val="bg2"/>
                </a:solidFill>
              </a:defRPr>
            </a:lvl1pPr>
          </a:lstStyle>
          <a:p>
            <a:r>
              <a:rPr lang="en-GB"/>
              <a:t>Insert your picture here</a:t>
            </a:r>
          </a:p>
        </p:txBody>
      </p:sp>
      <p:pic>
        <p:nvPicPr>
          <p:cNvPr id="5" name="Picture 4" descr="A white letter on a black background&#10;&#10;Description automatically generated">
            <a:extLst>
              <a:ext uri="{FF2B5EF4-FFF2-40B4-BE49-F238E27FC236}">
                <a16:creationId xmlns:a16="http://schemas.microsoft.com/office/drawing/2014/main" id="{C282D56F-AA2B-5AD3-2EEA-925585575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563575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Slide_Indigo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0"/>
            <a:ext cx="12201600" cy="267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81600"/>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40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56124"/>
            <a:ext cx="10515600" cy="741325"/>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84000" y="22896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2671200"/>
            <a:ext cx="12192000" cy="4192200"/>
          </a:xfrm>
          <a:ln>
            <a:noFill/>
          </a:ln>
        </p:spPr>
        <p:txBody>
          <a:bodyPr anchor="ctr"/>
          <a:lstStyle>
            <a:lvl1pPr marL="0" indent="0" algn="ctr">
              <a:buNone/>
              <a:defRPr>
                <a:solidFill>
                  <a:schemeClr val="bg2"/>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89935F44-0163-C01A-C693-65FD52FFA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887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54113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FB75DD1B-39C9-0BF0-93C3-9C29D5015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99" y="6417273"/>
            <a:ext cx="211921" cy="304201"/>
          </a:xfrm>
          <a:prstGeom prst="rect">
            <a:avLst/>
          </a:prstGeom>
        </p:spPr>
      </p:pic>
    </p:spTree>
    <p:extLst>
      <p:ext uri="{BB962C8B-B14F-4D97-AF65-F5344CB8AC3E}">
        <p14:creationId xmlns:p14="http://schemas.microsoft.com/office/powerpoint/2010/main" val="3254866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Image Slide_Sa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259211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Image Slide_Pearl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666850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Image Background Slide 02">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C66863CC-7436-6F60-9B19-9C921FD591E3}"/>
              </a:ext>
            </a:extLst>
          </p:cNvPr>
          <p:cNvSpPr>
            <a:spLocks noGrp="1"/>
          </p:cNvSpPr>
          <p:nvPr>
            <p:ph type="pic" sz="quarter" idx="13" hasCustomPrompt="1"/>
          </p:nvPr>
        </p:nvSpPr>
        <p:spPr>
          <a:xfrm>
            <a:off x="-9600" y="0"/>
            <a:ext cx="12211200" cy="6863400"/>
          </a:xfrm>
          <a:ln>
            <a:noFill/>
          </a:ln>
        </p:spPr>
        <p:txBody>
          <a:bodyPr anchor="ctr"/>
          <a:lstStyle>
            <a:lvl1pPr marL="0" indent="0" algn="ctr">
              <a:buNone/>
              <a:defRPr>
                <a:solidFill>
                  <a:schemeClr val="bg2"/>
                </a:solidFill>
              </a:defRPr>
            </a:lvl1pPr>
          </a:lstStyle>
          <a:p>
            <a:r>
              <a:rPr lang="en-GB"/>
              <a:t>Insert your picture here</a:t>
            </a:r>
          </a:p>
        </p:txBody>
      </p:sp>
      <p:sp>
        <p:nvSpPr>
          <p:cNvPr id="10" name="Rectangle 9">
            <a:extLst>
              <a:ext uri="{FF2B5EF4-FFF2-40B4-BE49-F238E27FC236}">
                <a16:creationId xmlns:a16="http://schemas.microsoft.com/office/drawing/2014/main" id="{B4D40636-1A56-8AC0-D963-E55354A311DB}"/>
              </a:ext>
            </a:extLst>
          </p:cNvPr>
          <p:cNvSpPr>
            <a:spLocks/>
          </p:cNvSpPr>
          <p:nvPr/>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521729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8423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367700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8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787B7979-05F2-0F05-FF84-42AFEE25A162}"/>
              </a:ext>
            </a:extLst>
          </p:cNvPr>
          <p:cNvSpPr>
            <a:spLocks noGrp="1"/>
          </p:cNvSpPr>
          <p:nvPr>
            <p:ph type="pic" sz="quarter" idx="11"/>
          </p:nvPr>
        </p:nvSpPr>
        <p:spPr>
          <a:xfrm>
            <a:off x="405600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8" name="Tittel 1">
            <a:extLst>
              <a:ext uri="{FF2B5EF4-FFF2-40B4-BE49-F238E27FC236}">
                <a16:creationId xmlns:a16="http://schemas.microsoft.com/office/drawing/2014/main" id="{01CA0C32-3062-A58F-23C8-65BC03AEA8B1}"/>
              </a:ext>
            </a:extLst>
          </p:cNvPr>
          <p:cNvSpPr>
            <a:spLocks noGrp="1"/>
          </p:cNvSpPr>
          <p:nvPr>
            <p:ph type="title"/>
          </p:nvPr>
        </p:nvSpPr>
        <p:spPr>
          <a:xfrm>
            <a:off x="31930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9" name="Plassholder for tekst 3">
            <a:extLst>
              <a:ext uri="{FF2B5EF4-FFF2-40B4-BE49-F238E27FC236}">
                <a16:creationId xmlns:a16="http://schemas.microsoft.com/office/drawing/2014/main" id="{128EE915-D127-C257-4041-B2D32CF1BCA8}"/>
              </a:ext>
            </a:extLst>
          </p:cNvPr>
          <p:cNvSpPr>
            <a:spLocks noGrp="1"/>
          </p:cNvSpPr>
          <p:nvPr>
            <p:ph type="body" sz="quarter" idx="10"/>
          </p:nvPr>
        </p:nvSpPr>
        <p:spPr>
          <a:xfrm>
            <a:off x="31930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Jost" pitchFamily="2" charset="0"/>
                <a:ea typeface="Jost" pitchFamily="2" charset="0"/>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3033199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2"/>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27E13643-9088-3540-9293-C816933CE7F1}"/>
              </a:ext>
            </a:extLst>
          </p:cNvPr>
          <p:cNvSpPr>
            <a:spLocks noGrp="1"/>
          </p:cNvSpPr>
          <p:nvPr>
            <p:ph type="pic" sz="quarter" idx="11"/>
          </p:nvPr>
        </p:nvSpPr>
        <p:spPr>
          <a:xfrm>
            <a:off x="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11" name="Tittel 1">
            <a:extLst>
              <a:ext uri="{FF2B5EF4-FFF2-40B4-BE49-F238E27FC236}">
                <a16:creationId xmlns:a16="http://schemas.microsoft.com/office/drawing/2014/main" id="{E0E49098-9DDE-4A3A-82A4-97A1857680FF}"/>
              </a:ext>
            </a:extLst>
          </p:cNvPr>
          <p:cNvSpPr>
            <a:spLocks noGrp="1"/>
          </p:cNvSpPr>
          <p:nvPr>
            <p:ph type="title"/>
          </p:nvPr>
        </p:nvSpPr>
        <p:spPr>
          <a:xfrm>
            <a:off x="843714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12" name="Plassholder for tekst 3">
            <a:extLst>
              <a:ext uri="{FF2B5EF4-FFF2-40B4-BE49-F238E27FC236}">
                <a16:creationId xmlns:a16="http://schemas.microsoft.com/office/drawing/2014/main" id="{BA8AAABF-A048-0ABC-BDB9-BCE97A130F94}"/>
              </a:ext>
            </a:extLst>
          </p:cNvPr>
          <p:cNvSpPr>
            <a:spLocks noGrp="1"/>
          </p:cNvSpPr>
          <p:nvPr>
            <p:ph type="body" sz="quarter" idx="10"/>
          </p:nvPr>
        </p:nvSpPr>
        <p:spPr>
          <a:xfrm>
            <a:off x="843714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4083382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C748-9A8E-5CDC-281C-E436DF540E8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20779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20609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774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76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9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1E7B6A27-3F6D-F470-2239-96CA24834792}"/>
              </a:ext>
            </a:extLst>
          </p:cNvPr>
          <p:cNvSpPr>
            <a:spLocks noGrp="1"/>
          </p:cNvSpPr>
          <p:nvPr>
            <p:ph type="title"/>
          </p:nvPr>
        </p:nvSpPr>
        <p:spPr>
          <a:xfrm>
            <a:off x="423330" y="400977"/>
            <a:ext cx="11417940" cy="632630"/>
          </a:xfrm>
          <a:prstGeom prst="rect">
            <a:avLst/>
          </a:prstGeom>
        </p:spPr>
        <p:txBody>
          <a:bodyPr vert="horz" wrap="square" lIns="90000" tIns="90000" bIns="0" anchor="t" anchorCtr="0">
            <a:spAutoFit/>
          </a:bodyPr>
          <a:lstStyle>
            <a:lvl1pPr algn="l">
              <a:lnSpc>
                <a:spcPts val="3467"/>
              </a:lnSpc>
              <a:defRPr sz="5333" b="1" i="0">
                <a:solidFill>
                  <a:schemeClr val="bg1"/>
                </a:solidFill>
                <a:latin typeface="+mj-lt"/>
              </a:defRPr>
            </a:lvl1pPr>
          </a:lstStyle>
          <a:p>
            <a:r>
              <a:rPr lang="en-US" dirty="0"/>
              <a:t>Click to edit Master title style</a:t>
            </a:r>
            <a:endParaRPr lang="en-GB" dirty="0"/>
          </a:p>
        </p:txBody>
      </p:sp>
      <p:sp>
        <p:nvSpPr>
          <p:cNvPr id="7" name="Plassholder for tekst 3">
            <a:extLst>
              <a:ext uri="{FF2B5EF4-FFF2-40B4-BE49-F238E27FC236}">
                <a16:creationId xmlns:a16="http://schemas.microsoft.com/office/drawing/2014/main" id="{4F99A621-C4BF-C88F-709A-A8411445814D}"/>
              </a:ext>
            </a:extLst>
          </p:cNvPr>
          <p:cNvSpPr>
            <a:spLocks noGrp="1"/>
          </p:cNvSpPr>
          <p:nvPr>
            <p:ph type="body" sz="quarter" idx="10"/>
          </p:nvPr>
        </p:nvSpPr>
        <p:spPr>
          <a:xfrm>
            <a:off x="423330" y="1082661"/>
            <a:ext cx="11417940"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1"/>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
        <p:nvSpPr>
          <p:cNvPr id="8" name="Plassholder for bilde 9">
            <a:extLst>
              <a:ext uri="{FF2B5EF4-FFF2-40B4-BE49-F238E27FC236}">
                <a16:creationId xmlns:a16="http://schemas.microsoft.com/office/drawing/2014/main" id="{B5FC467C-0524-9818-72A1-7AA6CC244511}"/>
              </a:ext>
            </a:extLst>
          </p:cNvPr>
          <p:cNvSpPr>
            <a:spLocks noGrp="1"/>
          </p:cNvSpPr>
          <p:nvPr>
            <p:ph type="pic" sz="quarter" idx="11"/>
          </p:nvPr>
        </p:nvSpPr>
        <p:spPr>
          <a:xfrm>
            <a:off x="423331" y="2088257"/>
            <a:ext cx="11768668" cy="4780328"/>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Tree>
    <p:extLst>
      <p:ext uri="{BB962C8B-B14F-4D97-AF65-F5344CB8AC3E}">
        <p14:creationId xmlns:p14="http://schemas.microsoft.com/office/powerpoint/2010/main" val="1741434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37EAAAE-A2EF-D117-61A2-4D0327499C82}"/>
              </a:ext>
            </a:extLst>
          </p:cNvPr>
          <p:cNvSpPr>
            <a:spLocks noGrp="1"/>
          </p:cNvSpPr>
          <p:nvPr>
            <p:ph type="title"/>
          </p:nvPr>
        </p:nvSpPr>
        <p:spPr>
          <a:xfrm>
            <a:off x="318930" y="312851"/>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a:t>Click to edit Master title style</a:t>
            </a:r>
            <a:endParaRPr lang="en-GB"/>
          </a:p>
        </p:txBody>
      </p:sp>
      <p:sp>
        <p:nvSpPr>
          <p:cNvPr id="7" name="Plassholder for bilde 12">
            <a:extLst>
              <a:ext uri="{FF2B5EF4-FFF2-40B4-BE49-F238E27FC236}">
                <a16:creationId xmlns:a16="http://schemas.microsoft.com/office/drawing/2014/main" id="{B3D9E29C-1176-BCCB-5AFB-19440CF68DBD}"/>
              </a:ext>
            </a:extLst>
          </p:cNvPr>
          <p:cNvSpPr>
            <a:spLocks noGrp="1"/>
          </p:cNvSpPr>
          <p:nvPr>
            <p:ph type="pic" sz="quarter" idx="10"/>
          </p:nvPr>
        </p:nvSpPr>
        <p:spPr>
          <a:xfrm>
            <a:off x="1" y="3447010"/>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15F0BE26-9215-44CE-F9DA-5548F3CBE26A}"/>
              </a:ext>
            </a:extLst>
          </p:cNvPr>
          <p:cNvSpPr>
            <a:spLocks noGrp="1"/>
          </p:cNvSpPr>
          <p:nvPr>
            <p:ph type="body" sz="quarter" idx="11"/>
          </p:nvPr>
        </p:nvSpPr>
        <p:spPr>
          <a:xfrm>
            <a:off x="318731" y="1403191"/>
            <a:ext cx="5458539" cy="235898"/>
          </a:xfrm>
          <a:prstGeom prst="rect">
            <a:avLst/>
          </a:prstGeom>
        </p:spPr>
        <p:txBody>
          <a:bodyPr wrap="square" tIns="0">
            <a:spAutoFit/>
          </a:bodyPr>
          <a:lstStyle>
            <a:lvl1pPr>
              <a:buClr>
                <a:schemeClr val="bg1"/>
              </a:buClr>
              <a:defRPr sz="1333"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0919939B-2476-29A3-9222-E3A4D05EF5C4}"/>
              </a:ext>
            </a:extLst>
          </p:cNvPr>
          <p:cNvSpPr>
            <a:spLocks noGrp="1"/>
          </p:cNvSpPr>
          <p:nvPr>
            <p:ph type="pic" sz="quarter" idx="12"/>
          </p:nvPr>
        </p:nvSpPr>
        <p:spPr>
          <a:xfrm>
            <a:off x="6096000" y="1"/>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3999040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DFE255-B37D-9EBC-211E-27A6AAE3517F}"/>
              </a:ext>
            </a:extLst>
          </p:cNvPr>
          <p:cNvSpPr>
            <a:spLocks noGrp="1"/>
          </p:cNvSpPr>
          <p:nvPr>
            <p:ph type="title"/>
          </p:nvPr>
        </p:nvSpPr>
        <p:spPr>
          <a:xfrm>
            <a:off x="6418477" y="3764130"/>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dirty="0"/>
              <a:t>Click to edit Master title style</a:t>
            </a:r>
            <a:endParaRPr lang="en-GB" dirty="0"/>
          </a:p>
        </p:txBody>
      </p:sp>
      <p:sp>
        <p:nvSpPr>
          <p:cNvPr id="7" name="Plassholder for bilde 12">
            <a:extLst>
              <a:ext uri="{FF2B5EF4-FFF2-40B4-BE49-F238E27FC236}">
                <a16:creationId xmlns:a16="http://schemas.microsoft.com/office/drawing/2014/main" id="{931606AC-AF95-3B68-A3EC-03B484AC8779}"/>
              </a:ext>
            </a:extLst>
          </p:cNvPr>
          <p:cNvSpPr>
            <a:spLocks noGrp="1"/>
          </p:cNvSpPr>
          <p:nvPr>
            <p:ph type="pic" sz="quarter" idx="10"/>
          </p:nvPr>
        </p:nvSpPr>
        <p:spPr>
          <a:xfrm>
            <a:off x="1" y="1"/>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856E7F80-E414-D4FE-9673-C67223A3562F}"/>
              </a:ext>
            </a:extLst>
          </p:cNvPr>
          <p:cNvSpPr>
            <a:spLocks noGrp="1"/>
          </p:cNvSpPr>
          <p:nvPr>
            <p:ph type="body" sz="quarter" idx="11"/>
          </p:nvPr>
        </p:nvSpPr>
        <p:spPr>
          <a:xfrm>
            <a:off x="6418478" y="4854470"/>
            <a:ext cx="5458539" cy="261610"/>
          </a:xfrm>
          <a:prstGeom prst="rect">
            <a:avLst/>
          </a:prstGeom>
        </p:spPr>
        <p:txBody>
          <a:bodyPr wrap="square" tIns="0">
            <a:spAutoFit/>
          </a:bodyPr>
          <a:lstStyle>
            <a:lvl1pPr>
              <a:buClr>
                <a:schemeClr val="tx1"/>
              </a:buClr>
              <a:defRPr sz="1400"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ACEEC5A1-7108-02C1-4939-926991082C87}"/>
              </a:ext>
            </a:extLst>
          </p:cNvPr>
          <p:cNvSpPr>
            <a:spLocks noGrp="1"/>
          </p:cNvSpPr>
          <p:nvPr>
            <p:ph type="pic" sz="quarter" idx="12"/>
          </p:nvPr>
        </p:nvSpPr>
        <p:spPr>
          <a:xfrm>
            <a:off x="0" y="3437102"/>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253146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6" name="Plassholder for bilde 12">
            <a:extLst>
              <a:ext uri="{FF2B5EF4-FFF2-40B4-BE49-F238E27FC236}">
                <a16:creationId xmlns:a16="http://schemas.microsoft.com/office/drawing/2014/main" id="{EF194AA8-042F-8759-BB1A-210C39C90F7D}"/>
              </a:ext>
            </a:extLst>
          </p:cNvPr>
          <p:cNvSpPr>
            <a:spLocks noGrp="1"/>
          </p:cNvSpPr>
          <p:nvPr>
            <p:ph type="pic" sz="quarter" idx="12"/>
          </p:nvPr>
        </p:nvSpPr>
        <p:spPr>
          <a:xfrm>
            <a:off x="6099547" y="1"/>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
        <p:nvSpPr>
          <p:cNvPr id="7" name="Plassholder for bilde 12">
            <a:extLst>
              <a:ext uri="{FF2B5EF4-FFF2-40B4-BE49-F238E27FC236}">
                <a16:creationId xmlns:a16="http://schemas.microsoft.com/office/drawing/2014/main" id="{49282485-E60B-2CA6-E76C-0641ACBE461D}"/>
              </a:ext>
            </a:extLst>
          </p:cNvPr>
          <p:cNvSpPr>
            <a:spLocks noGrp="1"/>
          </p:cNvSpPr>
          <p:nvPr>
            <p:ph type="pic" sz="quarter" idx="13"/>
          </p:nvPr>
        </p:nvSpPr>
        <p:spPr>
          <a:xfrm>
            <a:off x="-3547" y="1"/>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dirty="0"/>
              <a:t>Click icon to add picture</a:t>
            </a:r>
            <a:endParaRPr lang="en-GB" dirty="0"/>
          </a:p>
        </p:txBody>
      </p:sp>
      <p:sp>
        <p:nvSpPr>
          <p:cNvPr id="8" name="Plassholder for bilde 12">
            <a:extLst>
              <a:ext uri="{FF2B5EF4-FFF2-40B4-BE49-F238E27FC236}">
                <a16:creationId xmlns:a16="http://schemas.microsoft.com/office/drawing/2014/main" id="{EA9449AF-0836-598B-B604-8F130B193E69}"/>
              </a:ext>
            </a:extLst>
          </p:cNvPr>
          <p:cNvSpPr>
            <a:spLocks noGrp="1"/>
          </p:cNvSpPr>
          <p:nvPr>
            <p:ph type="pic" sz="quarter" idx="14"/>
          </p:nvPr>
        </p:nvSpPr>
        <p:spPr>
          <a:xfrm>
            <a:off x="6096000" y="3437925"/>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9" name="Plassholder for bilde 12">
            <a:extLst>
              <a:ext uri="{FF2B5EF4-FFF2-40B4-BE49-F238E27FC236}">
                <a16:creationId xmlns:a16="http://schemas.microsoft.com/office/drawing/2014/main" id="{87357279-78D8-469D-CDC3-92D3EFBA29B3}"/>
              </a:ext>
            </a:extLst>
          </p:cNvPr>
          <p:cNvSpPr>
            <a:spLocks noGrp="1"/>
          </p:cNvSpPr>
          <p:nvPr>
            <p:ph type="pic" sz="quarter" idx="15"/>
          </p:nvPr>
        </p:nvSpPr>
        <p:spPr>
          <a:xfrm>
            <a:off x="0" y="3437925"/>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935791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094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114900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4_Content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77C90B-2B98-979B-38AD-3C6FDFE0A724}"/>
              </a:ext>
            </a:extLst>
          </p:cNvPr>
          <p:cNvSpPr>
            <a:spLocks noGrp="1"/>
          </p:cNvSpPr>
          <p:nvPr>
            <p:ph type="pic" sz="quarter" idx="10" hasCustomPrompt="1"/>
          </p:nvPr>
        </p:nvSpPr>
        <p:spPr>
          <a:xfrm>
            <a:off x="0" y="0"/>
            <a:ext cx="6096000" cy="6288088"/>
          </a:xfrm>
          <a:prstGeom prst="rect">
            <a:avLst/>
          </a:prstGeom>
          <a:solidFill>
            <a:schemeClr val="accent1"/>
          </a:solidFill>
        </p:spPr>
        <p:txBody>
          <a:bodyPr anchor="ctr"/>
          <a:lstStyle>
            <a:lvl1pPr marL="0" indent="0" algn="ctr">
              <a:buNone/>
              <a:defRPr>
                <a:solidFill>
                  <a:schemeClr val="bg2"/>
                </a:solidFill>
              </a:defRPr>
            </a:lvl1pPr>
          </a:lstStyle>
          <a:p>
            <a:r>
              <a:rPr lang="en-US"/>
              <a:t>Insert your picture here</a:t>
            </a:r>
          </a:p>
        </p:txBody>
      </p:sp>
      <p:sp>
        <p:nvSpPr>
          <p:cNvPr id="4" name="Picture Placeholder 4">
            <a:extLst>
              <a:ext uri="{FF2B5EF4-FFF2-40B4-BE49-F238E27FC236}">
                <a16:creationId xmlns:a16="http://schemas.microsoft.com/office/drawing/2014/main" id="{FCCB8805-E327-0FD0-E127-5104C4E3C953}"/>
              </a:ext>
            </a:extLst>
          </p:cNvPr>
          <p:cNvSpPr>
            <a:spLocks noGrp="1"/>
          </p:cNvSpPr>
          <p:nvPr>
            <p:ph type="pic" sz="quarter" idx="11" hasCustomPrompt="1"/>
          </p:nvPr>
        </p:nvSpPr>
        <p:spPr>
          <a:xfrm>
            <a:off x="6096000" y="-7339"/>
            <a:ext cx="6096000" cy="6288088"/>
          </a:xfrm>
          <a:prstGeom prst="rect">
            <a:avLst/>
          </a:prstGeom>
          <a:solidFill>
            <a:schemeClr val="accent1"/>
          </a:solidFill>
        </p:spPr>
        <p:txBody>
          <a:bodyPr anchor="ctr"/>
          <a:lstStyle>
            <a:lvl1pPr marL="0" indent="0" algn="ctr">
              <a:buNone/>
              <a:defRPr>
                <a:solidFill>
                  <a:schemeClr val="accent3"/>
                </a:solidFill>
              </a:defRPr>
            </a:lvl1pPr>
          </a:lstStyle>
          <a:p>
            <a:r>
              <a:rPr lang="en-US"/>
              <a:t>Insert your picture here</a:t>
            </a:r>
          </a:p>
        </p:txBody>
      </p:sp>
      <p:sp>
        <p:nvSpPr>
          <p:cNvPr id="12" name="Rectangle 11">
            <a:extLst>
              <a:ext uri="{FF2B5EF4-FFF2-40B4-BE49-F238E27FC236}">
                <a16:creationId xmlns:a16="http://schemas.microsoft.com/office/drawing/2014/main" id="{EF49971B-CCF8-18CC-9C65-1356C75A37EA}"/>
              </a:ext>
            </a:extLst>
          </p:cNvPr>
          <p:cNvSpPr/>
          <p:nvPr/>
        </p:nvSpPr>
        <p:spPr>
          <a:xfrm>
            <a:off x="0" y="6288486"/>
            <a:ext cx="12192000" cy="5695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8A262D5C-67F0-5477-088D-2C1DB091A54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800">
                <a:solidFill>
                  <a:schemeClr val="bg1"/>
                </a:solidFill>
                <a:latin typeface="Jost Medium" pitchFamily="2" charset="0"/>
                <a:ea typeface="Jost Medium" pitchFamily="2" charset="0"/>
              </a:defRPr>
            </a:lvl1pPr>
          </a:lstStyle>
          <a:p>
            <a:fld id="{3B8E118F-02EF-4F1C-AF0F-B02285B21BAB}" type="slidenum">
              <a:rPr lang="en-GB" smtClean="0"/>
              <a:pPr/>
              <a:t>‹#›</a:t>
            </a:fld>
            <a:endParaRPr lang="en-GB"/>
          </a:p>
        </p:txBody>
      </p:sp>
      <p:sp>
        <p:nvSpPr>
          <p:cNvPr id="2" name="Title 1">
            <a:extLst>
              <a:ext uri="{FF2B5EF4-FFF2-40B4-BE49-F238E27FC236}">
                <a16:creationId xmlns:a16="http://schemas.microsoft.com/office/drawing/2014/main" id="{CE0D4D53-6600-85F3-1F28-4DF93A5EF80F}"/>
              </a:ext>
            </a:extLst>
          </p:cNvPr>
          <p:cNvSpPr>
            <a:spLocks noGrp="1"/>
          </p:cNvSpPr>
          <p:nvPr>
            <p:ph type="title"/>
          </p:nvPr>
        </p:nvSpPr>
        <p:spPr>
          <a:xfrm>
            <a:off x="304800" y="489160"/>
            <a:ext cx="11277600" cy="308400"/>
          </a:xfrm>
          <a:prstGeom prst="rect">
            <a:avLst/>
          </a:prstGeom>
        </p:spPr>
        <p:txBody>
          <a:bodyPr>
            <a:noAutofit/>
          </a:bodyPr>
          <a:lstStyle>
            <a:lvl1pPr>
              <a:defRPr sz="3200">
                <a:solidFill>
                  <a:schemeClr val="bg1"/>
                </a:solidFill>
                <a:latin typeface="Jost Light" pitchFamily="2" charset="0"/>
                <a:ea typeface="Jost Light" pitchFamily="2" charset="0"/>
              </a:defRPr>
            </a:lvl1pPr>
          </a:lstStyle>
          <a:p>
            <a:r>
              <a:rPr lang="en-US"/>
              <a:t>Click to edit Master title style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2CB9B402-7FD5-D0DE-A9CD-D78D260A3D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0039" y="6417274"/>
            <a:ext cx="211921" cy="304201"/>
          </a:xfrm>
          <a:prstGeom prst="rect">
            <a:avLst/>
          </a:prstGeom>
        </p:spPr>
      </p:pic>
    </p:spTree>
    <p:extLst>
      <p:ext uri="{BB962C8B-B14F-4D97-AF65-F5344CB8AC3E}">
        <p14:creationId xmlns:p14="http://schemas.microsoft.com/office/powerpoint/2010/main" val="245519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78445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Image Slide 03">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8FA4728-A87B-9413-FD21-3217A32DD20C}"/>
              </a:ext>
            </a:extLst>
          </p:cNvPr>
          <p:cNvSpPr>
            <a:spLocks noGrp="1"/>
          </p:cNvSpPr>
          <p:nvPr>
            <p:ph type="pic" sz="quarter" idx="16" hasCustomPrompt="1"/>
          </p:nvPr>
        </p:nvSpPr>
        <p:spPr>
          <a:xfrm>
            <a:off x="3786850" y="0"/>
            <a:ext cx="8405149" cy="6288486"/>
          </a:xfrm>
          <a:prstGeom prst="rect">
            <a:avLst/>
          </a:prstGeom>
          <a:solidFill>
            <a:schemeClr val="bg2"/>
          </a:solidFill>
        </p:spPr>
        <p:txBody>
          <a:bodyPr anchor="ctr"/>
          <a:lstStyle>
            <a:lvl1pPr marL="0" indent="0" algn="ctr">
              <a:buNone/>
              <a:defRPr sz="1800">
                <a:solidFill>
                  <a:schemeClr val="accent3"/>
                </a:solidFill>
              </a:defRPr>
            </a:lvl1pPr>
          </a:lstStyle>
          <a:p>
            <a:r>
              <a:rPr lang="en-US"/>
              <a:t>Insert your picture here</a:t>
            </a:r>
          </a:p>
        </p:txBody>
      </p:sp>
      <p:sp>
        <p:nvSpPr>
          <p:cNvPr id="2" name="Title 1">
            <a:extLst>
              <a:ext uri="{FF2B5EF4-FFF2-40B4-BE49-F238E27FC236}">
                <a16:creationId xmlns:a16="http://schemas.microsoft.com/office/drawing/2014/main" id="{5995B4DB-32B5-E9DB-061F-2A497A956284}"/>
              </a:ext>
            </a:extLst>
          </p:cNvPr>
          <p:cNvSpPr>
            <a:spLocks noGrp="1"/>
          </p:cNvSpPr>
          <p:nvPr>
            <p:ph type="title"/>
          </p:nvPr>
        </p:nvSpPr>
        <p:spPr>
          <a:xfrm>
            <a:off x="304814" y="489160"/>
            <a:ext cx="3124187" cy="308400"/>
          </a:xfrm>
          <a:prstGeom prst="rect">
            <a:avLst/>
          </a:prstGeom>
        </p:spPr>
        <p:txBody>
          <a:bodyPr>
            <a:noAutofit/>
          </a:bodyPr>
          <a:lstStyle>
            <a:lvl1pPr>
              <a:defRPr sz="3200">
                <a:solidFill>
                  <a:schemeClr val="bg1"/>
                </a:solidFill>
                <a:latin typeface="Jost Light" pitchFamily="2" charset="0"/>
                <a:ea typeface="Jost Light" pitchFamily="2" charset="0"/>
              </a:defRPr>
            </a:lvl1pPr>
          </a:lstStyle>
          <a:p>
            <a:r>
              <a:rPr lang="en-US"/>
              <a:t>Click to edit Master title style</a:t>
            </a:r>
            <a:endParaRPr lang="en-GB"/>
          </a:p>
        </p:txBody>
      </p:sp>
      <p:sp>
        <p:nvSpPr>
          <p:cNvPr id="5" name="Content Placeholder 2">
            <a:extLst>
              <a:ext uri="{FF2B5EF4-FFF2-40B4-BE49-F238E27FC236}">
                <a16:creationId xmlns:a16="http://schemas.microsoft.com/office/drawing/2014/main" id="{6F566999-53A5-BF69-BED4-AA4BA3FDCC81}"/>
              </a:ext>
            </a:extLst>
          </p:cNvPr>
          <p:cNvSpPr>
            <a:spLocks noGrp="1"/>
          </p:cNvSpPr>
          <p:nvPr>
            <p:ph sz="half" idx="55"/>
          </p:nvPr>
        </p:nvSpPr>
        <p:spPr>
          <a:xfrm>
            <a:off x="304813" y="2578137"/>
            <a:ext cx="3124187" cy="850862"/>
          </a:xfrm>
          <a:prstGeom prst="rect">
            <a:avLst/>
          </a:prstGeom>
        </p:spPr>
        <p:txBody>
          <a:bodyPr/>
          <a:lstStyle>
            <a:lvl1pPr marL="0" indent="0" algn="l">
              <a:buNone/>
              <a:defRPr sz="1000">
                <a:solidFill>
                  <a:schemeClr val="bg1"/>
                </a:solidFill>
              </a:defRPr>
            </a:lvl1pPr>
            <a:lvl2pPr>
              <a:defRPr sz="1400">
                <a:latin typeface="+mn-lt"/>
              </a:defRPr>
            </a:lvl2pPr>
            <a:lvl3pPr>
              <a:defRPr sz="1200">
                <a:latin typeface="+mn-lt"/>
              </a:defRPr>
            </a:lvl3pPr>
            <a:lvl4pPr>
              <a:defRPr sz="1050">
                <a:latin typeface="+mn-lt"/>
              </a:defRPr>
            </a:lvl4pPr>
            <a:lvl5pPr>
              <a:defRPr sz="800">
                <a:latin typeface="+mn-lt"/>
              </a:defRPr>
            </a:lvl5pPr>
          </a:lstStyle>
          <a:p>
            <a:pPr lvl="0"/>
            <a:r>
              <a:rPr lang="en-US"/>
              <a:t>Click to edit Master text styles</a:t>
            </a:r>
          </a:p>
        </p:txBody>
      </p:sp>
      <p:sp>
        <p:nvSpPr>
          <p:cNvPr id="4" name="Rectangle 3">
            <a:extLst>
              <a:ext uri="{FF2B5EF4-FFF2-40B4-BE49-F238E27FC236}">
                <a16:creationId xmlns:a16="http://schemas.microsoft.com/office/drawing/2014/main" id="{06B0D9FC-DB01-561C-10DE-EEF4260E096F}"/>
              </a:ext>
            </a:extLst>
          </p:cNvPr>
          <p:cNvSpPr/>
          <p:nvPr/>
        </p:nvSpPr>
        <p:spPr>
          <a:xfrm>
            <a:off x="0" y="6288486"/>
            <a:ext cx="12192000" cy="5695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C8ACB65-8D26-9F01-D304-51365C9EE9CA}"/>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800">
                <a:solidFill>
                  <a:schemeClr val="bg1"/>
                </a:solidFill>
                <a:latin typeface="Jost Medium" pitchFamily="2" charset="0"/>
                <a:ea typeface="Jost Medium" pitchFamily="2" charset="0"/>
              </a:defRPr>
            </a:lvl1pPr>
          </a:lstStyle>
          <a:p>
            <a:fld id="{3B8E118F-02EF-4F1C-AF0F-B02285B21BAB}" type="slidenum">
              <a:rPr lang="en-GB" smtClean="0"/>
              <a:pPr/>
              <a:t>‹#›</a:t>
            </a:fld>
            <a:endParaRPr lang="en-GB"/>
          </a:p>
        </p:txBody>
      </p:sp>
      <p:pic>
        <p:nvPicPr>
          <p:cNvPr id="12" name="Picture 11" descr="A white letter on a black background&#10;&#10;Description automatically generated">
            <a:extLst>
              <a:ext uri="{FF2B5EF4-FFF2-40B4-BE49-F238E27FC236}">
                <a16:creationId xmlns:a16="http://schemas.microsoft.com/office/drawing/2014/main" id="{F84E9F4F-533A-DD9A-4D75-1ADFA5319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0039" y="6417274"/>
            <a:ext cx="211921" cy="304201"/>
          </a:xfrm>
          <a:prstGeom prst="rect">
            <a:avLst/>
          </a:prstGeom>
        </p:spPr>
      </p:pic>
    </p:spTree>
    <p:extLst>
      <p:ext uri="{BB962C8B-B14F-4D97-AF65-F5344CB8AC3E}">
        <p14:creationId xmlns:p14="http://schemas.microsoft.com/office/powerpoint/2010/main" val="421725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7015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2625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40659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302742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3428360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FAC0FD8D-B4D3-754D-9BA6-6613D9A4D007}" type="datetimeFigureOut">
              <a:rPr lang="en-US" smtClean="0"/>
              <a:t>7/6/2026</a:t>
            </a:fld>
            <a:endParaRPr lang="en-US"/>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6002239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91" r:id="rId12"/>
    <p:sldLayoutId id="2147483692"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8" r:id="rId27"/>
    <p:sldLayoutId id="2147483709" r:id="rId28"/>
    <p:sldLayoutId id="2147483662" r:id="rId29"/>
    <p:sldLayoutId id="2147483652" r:id="rId30"/>
    <p:sldLayoutId id="2147483653" r:id="rId31"/>
    <p:sldLayoutId id="2147483663" r:id="rId32"/>
    <p:sldLayoutId id="2147483655" r:id="rId33"/>
    <p:sldLayoutId id="2147483658" r:id="rId34"/>
    <p:sldLayoutId id="2147483659" r:id="rId35"/>
    <p:sldLayoutId id="2147483654" r:id="rId36"/>
    <p:sldLayoutId id="2147483661" r:id="rId37"/>
    <p:sldLayoutId id="2147483711" r:id="rId38"/>
    <p:sldLayoutId id="2147483720" r:id="rId39"/>
    <p:sldLayoutId id="2147483721" r:id="rId40"/>
  </p:sldLayoutIdLst>
  <p:txStyles>
    <p:titleStyle>
      <a:lvl1pPr algn="l" defTabSz="914400" rtl="0" eaLnBrk="1" latinLnBrk="0" hangingPunct="1">
        <a:lnSpc>
          <a:spcPct val="90000"/>
        </a:lnSpc>
        <a:spcBef>
          <a:spcPct val="0"/>
        </a:spcBef>
        <a:buNone/>
        <a:defRPr sz="4000" kern="1200">
          <a:solidFill>
            <a:schemeClr val="tx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hyperlink" Target="https://vis.globe.gov/clouds"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hyperlink" Target="https://scool.larc.nasa.gov/GLOBE/cldchart.html"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hyperlink" Target="https://vis.globe.gov/cloud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hyperlink" Target="https://www.inaturalist.org/projects/2026-june-14-24-grand-greenland-the-icy-giants-of-disko-bay-ms-fridtjof-nansen-961aee74-a5cb-4b7c-a0af-e1df3a9dfcfe?tab=observa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https://ebird.org/tripreport/538831" TargetMode="External"/><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hyperlink" Target="https://happywhale.com/user/11891"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ADB51B-9D42-3E5B-4FD1-F9D41B2BB9DE}"/>
              </a:ext>
            </a:extLst>
          </p:cNvPr>
          <p:cNvSpPr>
            <a:spLocks noGrp="1"/>
          </p:cNvSpPr>
          <p:nvPr>
            <p:ph type="ctrTitle"/>
          </p:nvPr>
        </p:nvSpPr>
        <p:spPr>
          <a:xfrm>
            <a:off x="3622308" y="2864519"/>
            <a:ext cx="9144000" cy="763201"/>
          </a:xfrm>
        </p:spPr>
        <p:txBody>
          <a:bodyPr>
            <a:normAutofit/>
          </a:bodyPr>
          <a:lstStyle/>
          <a:p>
            <a:pPr algn="l"/>
            <a:r>
              <a:rPr lang="en-GB" dirty="0"/>
              <a:t>Science &amp; Education Report</a:t>
            </a:r>
          </a:p>
        </p:txBody>
      </p:sp>
      <p:sp>
        <p:nvSpPr>
          <p:cNvPr id="6" name="Subtitle 5"/>
          <p:cNvSpPr>
            <a:spLocks noGrp="1"/>
          </p:cNvSpPr>
          <p:nvPr>
            <p:ph type="subTitle" idx="1"/>
          </p:nvPr>
        </p:nvSpPr>
        <p:spPr>
          <a:xfrm>
            <a:off x="2746409" y="3627720"/>
            <a:ext cx="9144000" cy="381600"/>
          </a:xfrm>
        </p:spPr>
        <p:txBody>
          <a:bodyPr/>
          <a:lstStyle/>
          <a:p>
            <a:r>
              <a:rPr lang="en-GB" dirty="0"/>
              <a:t>MS Fridtjof Nansen 2026</a:t>
            </a:r>
          </a:p>
        </p:txBody>
      </p:sp>
    </p:spTree>
    <p:extLst>
      <p:ext uri="{BB962C8B-B14F-4D97-AF65-F5344CB8AC3E}">
        <p14:creationId xmlns:p14="http://schemas.microsoft.com/office/powerpoint/2010/main" val="4248041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 b="3"/>
          <a:stretch>
            <a:fillRect/>
          </a:stretch>
        </p:blipFill>
        <p:spPr/>
      </p:pic>
      <p:sp>
        <p:nvSpPr>
          <p:cNvPr id="5" name="Title 4">
            <a:extLst>
              <a:ext uri="{FF2B5EF4-FFF2-40B4-BE49-F238E27FC236}">
                <a16:creationId xmlns:a16="http://schemas.microsoft.com/office/drawing/2014/main" id="{58DE1B8A-EE77-8174-1610-E29D153B65DA}"/>
              </a:ext>
            </a:extLst>
          </p:cNvPr>
          <p:cNvSpPr>
            <a:spLocks noGrp="1"/>
          </p:cNvSpPr>
          <p:nvPr>
            <p:ph type="title"/>
          </p:nvPr>
        </p:nvSpPr>
        <p:spPr>
          <a:xfrm>
            <a:off x="8300668" y="-518615"/>
            <a:ext cx="3438469" cy="1902272"/>
          </a:xfrm>
        </p:spPr>
        <p:txBody>
          <a:bodyPr/>
          <a:lstStyle/>
          <a:p>
            <a:r>
              <a:rPr lang="en-GB" dirty="0"/>
              <a:t>Science Boat</a:t>
            </a:r>
          </a:p>
        </p:txBody>
      </p:sp>
      <p:sp>
        <p:nvSpPr>
          <p:cNvPr id="6" name="Text Placeholder 5">
            <a:extLst>
              <a:ext uri="{FF2B5EF4-FFF2-40B4-BE49-F238E27FC236}">
                <a16:creationId xmlns:a16="http://schemas.microsoft.com/office/drawing/2014/main" id="{8E9DC48B-A404-E25B-4457-68DA2D7097BE}"/>
              </a:ext>
            </a:extLst>
          </p:cNvPr>
          <p:cNvSpPr>
            <a:spLocks noGrp="1"/>
          </p:cNvSpPr>
          <p:nvPr>
            <p:ph type="body" sz="quarter" idx="10"/>
          </p:nvPr>
        </p:nvSpPr>
        <p:spPr>
          <a:xfrm>
            <a:off x="8300667" y="1638211"/>
            <a:ext cx="3438469" cy="3581578"/>
          </a:xfrm>
        </p:spPr>
        <p:txBody>
          <a:bodyPr/>
          <a:lstStyle/>
          <a:p>
            <a:r>
              <a:rPr lang="en-GB" dirty="0"/>
              <a:t>Over three science boat sessions, we moved beyond observation and took part in hands-on exploration of the waters along our route.</a:t>
            </a:r>
          </a:p>
          <a:p>
            <a:endParaRPr lang="en-US" dirty="0"/>
          </a:p>
          <a:p>
            <a:r>
              <a:rPr lang="en-GB" dirty="0"/>
              <a:t>Using the plankton net, CTD, and Secchi Disk, we collected samples and measurements to better understand the hidden world beneath the surface — from tiny drifting organisms to water conditions and clarity.</a:t>
            </a:r>
          </a:p>
          <a:p>
            <a:endParaRPr lang="en-US" dirty="0"/>
          </a:p>
          <a:p>
            <a:r>
              <a:rPr lang="en-US" dirty="0"/>
              <a:t>These sessions were a reminder that science begins with curiosity, careful observation, and a willingness to ask questions about the world around us.</a:t>
            </a:r>
          </a:p>
          <a:p>
            <a:pPr algn="just">
              <a:buClr>
                <a:schemeClr val="bg2"/>
              </a:buClr>
            </a:pPr>
            <a:endParaRPr lang="de-DE" dirty="0"/>
          </a:p>
        </p:txBody>
      </p:sp>
    </p:spTree>
    <p:extLst>
      <p:ext uri="{BB962C8B-B14F-4D97-AF65-F5344CB8AC3E}">
        <p14:creationId xmlns:p14="http://schemas.microsoft.com/office/powerpoint/2010/main" val="396124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BA761-0B18-17F8-3B78-968F0CA394F8}"/>
              </a:ext>
            </a:extLst>
          </p:cNvPr>
          <p:cNvSpPr>
            <a:spLocks noGrp="1"/>
          </p:cNvSpPr>
          <p:nvPr>
            <p:ph type="title"/>
          </p:nvPr>
        </p:nvSpPr>
        <p:spPr>
          <a:xfrm>
            <a:off x="365024" y="435600"/>
            <a:ext cx="3438469" cy="696814"/>
          </a:xfrm>
        </p:spPr>
        <p:txBody>
          <a:bodyPr/>
          <a:lstStyle/>
          <a:p>
            <a:r>
              <a:rPr lang="en-GB" dirty="0"/>
              <a:t>Secchi Disk</a:t>
            </a:r>
          </a:p>
        </p:txBody>
      </p:sp>
      <p:sp>
        <p:nvSpPr>
          <p:cNvPr id="4" name="Text Placeholder 3">
            <a:extLst>
              <a:ext uri="{FF2B5EF4-FFF2-40B4-BE49-F238E27FC236}">
                <a16:creationId xmlns:a16="http://schemas.microsoft.com/office/drawing/2014/main" id="{7D520BA4-B043-A18A-5015-0289C4A3AD1C}"/>
              </a:ext>
            </a:extLst>
          </p:cNvPr>
          <p:cNvSpPr>
            <a:spLocks noGrp="1"/>
          </p:cNvSpPr>
          <p:nvPr>
            <p:ph type="body" sz="quarter" idx="10"/>
          </p:nvPr>
        </p:nvSpPr>
        <p:spPr>
          <a:xfrm>
            <a:off x="365024" y="1276759"/>
            <a:ext cx="3438469" cy="3171209"/>
          </a:xfrm>
        </p:spPr>
        <p:txBody>
          <a:bodyPr/>
          <a:lstStyle/>
          <a:p>
            <a:r>
              <a:rPr lang="en-US" dirty="0"/>
              <a:t>Looking into the water, it is easy to forget how much hidden life lies beneath the surface.</a:t>
            </a:r>
          </a:p>
          <a:p>
            <a:endParaRPr lang="en-US" dirty="0"/>
          </a:p>
          <a:p>
            <a:r>
              <a:rPr lang="en-GB" dirty="0"/>
              <a:t> With the Secchi Disk, we measured water clarity by lowering the disk until it disappeared from view, offering clues about plankton abundance and ocean conditions.</a:t>
            </a:r>
          </a:p>
          <a:p>
            <a:endParaRPr lang="en-US" dirty="0"/>
          </a:p>
          <a:p>
            <a:r>
              <a:rPr lang="en-GB" dirty="0"/>
              <a:t>On some days, currents made measurements impossible, reminding us that nature sets the terms. Each reading contributed to a better understanding of our changing ocean.</a:t>
            </a:r>
          </a:p>
        </p:txBody>
      </p:sp>
      <p:sp>
        <p:nvSpPr>
          <p:cNvPr id="10" name="TextBox 9">
            <a:extLst>
              <a:ext uri="{FF2B5EF4-FFF2-40B4-BE49-F238E27FC236}">
                <a16:creationId xmlns:a16="http://schemas.microsoft.com/office/drawing/2014/main" id="{4F74014C-DD2B-4A3A-B0C0-C01C575094E5}"/>
              </a:ext>
            </a:extLst>
          </p:cNvPr>
          <p:cNvSpPr txBox="1"/>
          <p:nvPr/>
        </p:nvSpPr>
        <p:spPr>
          <a:xfrm>
            <a:off x="4056000" y="6611779"/>
            <a:ext cx="1476686" cy="246221"/>
          </a:xfrm>
          <a:prstGeom prst="rect">
            <a:avLst/>
          </a:prstGeom>
          <a:noFill/>
        </p:spPr>
        <p:txBody>
          <a:bodyPr wrap="none" rtlCol="0">
            <a:spAutoFit/>
          </a:bodyPr>
          <a:lstStyle/>
          <a:p>
            <a:r>
              <a:rPr lang="de-DE" sz="1000" dirty="0">
                <a:solidFill>
                  <a:schemeClr val="bg1"/>
                </a:solidFill>
              </a:rPr>
              <a:t>Photo: Matthew Gladhill</a:t>
            </a:r>
            <a:endParaRPr lang="en-GB" sz="1000" dirty="0">
              <a:solidFill>
                <a:schemeClr val="bg1"/>
              </a:solidFill>
            </a:endParaRPr>
          </a:p>
        </p:txBody>
      </p:sp>
      <p:pic>
        <p:nvPicPr>
          <p:cNvPr id="8" name="Picture Placeholder 7" descr="A person holding a plate on a boat&#10;&#10;AI-generated content may be incorrect.">
            <a:extLst>
              <a:ext uri="{FF2B5EF4-FFF2-40B4-BE49-F238E27FC236}">
                <a16:creationId xmlns:a16="http://schemas.microsoft.com/office/drawing/2014/main" id="{DCD78B53-B3F4-6E3B-E26A-91216120AF9A}"/>
              </a:ext>
            </a:extLst>
          </p:cNvPr>
          <p:cNvPicPr>
            <a:picLocks noGrp="1" noChangeAspect="1"/>
          </p:cNvPicPr>
          <p:nvPr>
            <p:ph type="pic" sz="quarter" idx="11"/>
          </p:nvPr>
        </p:nvPicPr>
        <p:blipFill>
          <a:blip r:embed="rId3"/>
          <a:srcRect l="7777" r="7777"/>
          <a:stretch>
            <a:fillRect/>
          </a:stretch>
        </p:blipFill>
        <p:spPr/>
      </p:pic>
    </p:spTree>
    <p:extLst>
      <p:ext uri="{BB962C8B-B14F-4D97-AF65-F5344CB8AC3E}">
        <p14:creationId xmlns:p14="http://schemas.microsoft.com/office/powerpoint/2010/main" val="266456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04660" y="435600"/>
            <a:ext cx="3438469" cy="696814"/>
          </a:xfrm>
        </p:spPr>
        <p:txBody>
          <a:bodyPr/>
          <a:lstStyle/>
          <a:p>
            <a:r>
              <a:rPr lang="en-GB" dirty="0"/>
              <a:t>CTD</a:t>
            </a:r>
          </a:p>
        </p:txBody>
      </p:sp>
      <p:sp>
        <p:nvSpPr>
          <p:cNvPr id="4" name="Text Placeholder 3">
            <a:extLst>
              <a:ext uri="{FF2B5EF4-FFF2-40B4-BE49-F238E27FC236}">
                <a16:creationId xmlns:a16="http://schemas.microsoft.com/office/drawing/2014/main" id="{E8F0FDBB-FF8C-361E-F064-43410D7C5D4F}"/>
              </a:ext>
            </a:extLst>
          </p:cNvPr>
          <p:cNvSpPr>
            <a:spLocks noGrp="1"/>
          </p:cNvSpPr>
          <p:nvPr>
            <p:ph type="body" sz="quarter" idx="10"/>
          </p:nvPr>
        </p:nvSpPr>
        <p:spPr>
          <a:xfrm>
            <a:off x="8404660" y="1353517"/>
            <a:ext cx="3438469" cy="2555656"/>
          </a:xfrm>
        </p:spPr>
        <p:txBody>
          <a:bodyPr/>
          <a:lstStyle/>
          <a:p>
            <a:pPr algn="just"/>
            <a:r>
              <a:rPr lang="en-US" dirty="0"/>
              <a:t>Beneath the surface, the ocean holds important clues about change.</a:t>
            </a:r>
          </a:p>
          <a:p>
            <a:pPr algn="just"/>
            <a:endParaRPr lang="en-US" dirty="0"/>
          </a:p>
          <a:p>
            <a:pPr algn="just"/>
            <a:r>
              <a:rPr lang="en-GB" dirty="0"/>
              <a:t>With the CTD, we measured temperature, salinity, and depth, helping us better understand water conditions along our route.</a:t>
            </a:r>
          </a:p>
          <a:p>
            <a:pPr algn="just"/>
            <a:endParaRPr lang="en-US" dirty="0"/>
          </a:p>
          <a:p>
            <a:pPr algn="just"/>
            <a:r>
              <a:rPr lang="en-GB" dirty="0"/>
              <a:t>Each profile added useful data on how freshwater, currents, and ocean layers shape these waters — one measurement at a time.</a:t>
            </a:r>
            <a:endParaRPr lang="en-US" dirty="0"/>
          </a:p>
        </p:txBody>
      </p:sp>
      <p:sp>
        <p:nvSpPr>
          <p:cNvPr id="8" name="TextBox 7">
            <a:extLst>
              <a:ext uri="{FF2B5EF4-FFF2-40B4-BE49-F238E27FC236}">
                <a16:creationId xmlns:a16="http://schemas.microsoft.com/office/drawing/2014/main" id="{CCA2BD82-64F7-45F4-8B22-C4A29F809149}"/>
              </a:ext>
            </a:extLst>
          </p:cNvPr>
          <p:cNvSpPr txBox="1"/>
          <p:nvPr/>
        </p:nvSpPr>
        <p:spPr>
          <a:xfrm>
            <a:off x="6677389" y="6611779"/>
            <a:ext cx="1476686" cy="246221"/>
          </a:xfrm>
          <a:prstGeom prst="rect">
            <a:avLst/>
          </a:prstGeom>
          <a:noFill/>
        </p:spPr>
        <p:txBody>
          <a:bodyPr wrap="none" rtlCol="0">
            <a:spAutoFit/>
          </a:bodyPr>
          <a:lstStyle/>
          <a:p>
            <a:r>
              <a:rPr lang="de-DE" sz="1000" dirty="0">
                <a:solidFill>
                  <a:schemeClr val="bg1"/>
                </a:solidFill>
              </a:rPr>
              <a:t>Photo: Matthew Gladhill</a:t>
            </a:r>
            <a:endParaRPr lang="en-GB" sz="1000" dirty="0">
              <a:solidFill>
                <a:schemeClr val="bg1"/>
              </a:solidFill>
            </a:endParaRPr>
          </a:p>
        </p:txBody>
      </p:sp>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0395" b="20395"/>
          <a:stretch>
            <a:fillRect/>
          </a:stretch>
        </p:blipFill>
        <p:spPr/>
      </p:pic>
    </p:spTree>
    <p:extLst>
      <p:ext uri="{BB962C8B-B14F-4D97-AF65-F5344CB8AC3E}">
        <p14:creationId xmlns:p14="http://schemas.microsoft.com/office/powerpoint/2010/main" val="168301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62976" y="122085"/>
            <a:ext cx="1802096" cy="400110"/>
          </a:xfrm>
          <a:prstGeom prst="rect">
            <a:avLst/>
          </a:prstGeom>
          <a:noFill/>
        </p:spPr>
        <p:txBody>
          <a:bodyPr wrap="none" rtlCol="0">
            <a:spAutoFit/>
          </a:bodyPr>
          <a:lstStyle/>
          <a:p>
            <a:pPr algn="ctr"/>
            <a:r>
              <a:rPr lang="de-DE" sz="2000" dirty="0">
                <a:solidFill>
                  <a:schemeClr val="bg2"/>
                </a:solidFill>
                <a:latin typeface="Jost SemiBold" pitchFamily="2" charset="0"/>
                <a:ea typeface="Jost SemiBold" pitchFamily="2" charset="0"/>
              </a:rPr>
              <a:t>Depth Profile:</a:t>
            </a:r>
          </a:p>
        </p:txBody>
      </p:sp>
      <p:sp>
        <p:nvSpPr>
          <p:cNvPr id="7" name="Rectangle 6"/>
          <p:cNvSpPr/>
          <p:nvPr/>
        </p:nvSpPr>
        <p:spPr>
          <a:xfrm>
            <a:off x="7125773" y="717421"/>
            <a:ext cx="4155418" cy="4524315"/>
          </a:xfrm>
          <a:prstGeom prst="rect">
            <a:avLst/>
          </a:prstGeom>
        </p:spPr>
        <p:txBody>
          <a:bodyPr wrap="square">
            <a:spAutoFit/>
          </a:bodyPr>
          <a:lstStyle/>
          <a:p>
            <a:pPr algn="just"/>
            <a:r>
              <a:rPr lang="en-GB" sz="1600" dirty="0">
                <a:solidFill>
                  <a:schemeClr val="bg2"/>
                </a:solidFill>
              </a:rPr>
              <a:t>Our CTD profile from </a:t>
            </a:r>
            <a:r>
              <a:rPr lang="en-GB" sz="1600" dirty="0" err="1">
                <a:solidFill>
                  <a:schemeClr val="bg2"/>
                </a:solidFill>
              </a:rPr>
              <a:t>Vaigat</a:t>
            </a:r>
            <a:r>
              <a:rPr lang="en-GB" sz="1600" dirty="0">
                <a:solidFill>
                  <a:schemeClr val="bg2"/>
                </a:solidFill>
              </a:rPr>
              <a:t> shows a 2.4°C difference in temperature between the surface and 40 m depth, with the surface slightly warmer than the water below. Sun and atmosphere likely warmed the surface layer, while cold Arctic currents shape the deeper layers.</a:t>
            </a:r>
          </a:p>
          <a:p>
            <a:pPr algn="just"/>
            <a:endParaRPr lang="en-GB" sz="1600" dirty="0">
              <a:solidFill>
                <a:schemeClr val="bg2"/>
              </a:solidFill>
            </a:endParaRPr>
          </a:p>
          <a:p>
            <a:pPr algn="just"/>
            <a:r>
              <a:rPr lang="en-GB" sz="1600" dirty="0">
                <a:solidFill>
                  <a:schemeClr val="bg2"/>
                </a:solidFill>
              </a:rPr>
              <a:t>Phytoplankton, measured here as chlorophyll a (µg/l), was elevated at 10 m and 30 m depth. Below that, values were much lower.</a:t>
            </a:r>
          </a:p>
          <a:p>
            <a:pPr algn="just"/>
            <a:endParaRPr lang="en-GB" sz="1600" dirty="0">
              <a:solidFill>
                <a:schemeClr val="bg2"/>
              </a:solidFill>
            </a:endParaRPr>
          </a:p>
          <a:p>
            <a:pPr algn="just"/>
            <a:r>
              <a:rPr lang="en-GB" sz="1600" dirty="0">
                <a:solidFill>
                  <a:schemeClr val="bg2"/>
                </a:solidFill>
              </a:rPr>
              <a:t>Our plankton samples across the voyage contained plenty of zooplankton after a vertical tow and fewer after a surface tow — likely because zooplankton descend through the water column during the brightest hours of the day to avoid predation.</a:t>
            </a:r>
          </a:p>
        </p:txBody>
      </p:sp>
      <p:sp>
        <p:nvSpPr>
          <p:cNvPr id="11" name="TextBox 10">
            <a:extLst>
              <a:ext uri="{FF2B5EF4-FFF2-40B4-BE49-F238E27FC236}">
                <a16:creationId xmlns:a16="http://schemas.microsoft.com/office/drawing/2014/main" id="{A5A08642-6D09-4535-A49C-AC035F684D00}"/>
              </a:ext>
            </a:extLst>
          </p:cNvPr>
          <p:cNvSpPr txBox="1"/>
          <p:nvPr/>
        </p:nvSpPr>
        <p:spPr>
          <a:xfrm rot="16200000">
            <a:off x="514227" y="3244334"/>
            <a:ext cx="1162498" cy="369332"/>
          </a:xfrm>
          <a:prstGeom prst="rect">
            <a:avLst/>
          </a:prstGeom>
          <a:solidFill>
            <a:schemeClr val="bg1"/>
          </a:solidFill>
        </p:spPr>
        <p:txBody>
          <a:bodyPr wrap="none" rtlCol="0">
            <a:spAutoFit/>
          </a:bodyPr>
          <a:lstStyle/>
          <a:p>
            <a:pPr algn="ctr"/>
            <a:r>
              <a:rPr lang="de-DE" dirty="0"/>
              <a:t>Depth (m)</a:t>
            </a:r>
          </a:p>
        </p:txBody>
      </p:sp>
      <p:pic>
        <p:nvPicPr>
          <p:cNvPr id="2" name="Picture 1" descr="A graph of a graph&#10;&#10;AI-generated content may be incorrect.">
            <a:extLst>
              <a:ext uri="{FF2B5EF4-FFF2-40B4-BE49-F238E27FC236}">
                <a16:creationId xmlns:a16="http://schemas.microsoft.com/office/drawing/2014/main" id="{E94FF234-0BDD-E23A-5345-6992D5A55FA1}"/>
              </a:ext>
            </a:extLst>
          </p:cNvPr>
          <p:cNvPicPr>
            <a:picLocks noChangeAspect="1"/>
          </p:cNvPicPr>
          <p:nvPr/>
        </p:nvPicPr>
        <p:blipFill>
          <a:blip r:embed="rId3">
            <a:extLst>
              <a:ext uri="{28A0092B-C50C-407E-A947-70E740481C1C}">
                <a14:useLocalDpi xmlns:a14="http://schemas.microsoft.com/office/drawing/2010/main" val="0"/>
              </a:ext>
            </a:extLst>
          </a:blip>
          <a:srcRect t="4018" b="5571"/>
          <a:stretch/>
        </p:blipFill>
        <p:spPr>
          <a:xfrm>
            <a:off x="1589757" y="601629"/>
            <a:ext cx="4155418" cy="6011125"/>
          </a:xfrm>
          <a:prstGeom prst="rect">
            <a:avLst/>
          </a:prstGeom>
        </p:spPr>
      </p:pic>
      <p:sp>
        <p:nvSpPr>
          <p:cNvPr id="3" name="TextBox 2">
            <a:extLst>
              <a:ext uri="{FF2B5EF4-FFF2-40B4-BE49-F238E27FC236}">
                <a16:creationId xmlns:a16="http://schemas.microsoft.com/office/drawing/2014/main" id="{6CC4A79B-969C-83A0-CAC9-CCD0E13C0993}"/>
              </a:ext>
            </a:extLst>
          </p:cNvPr>
          <p:cNvSpPr txBox="1"/>
          <p:nvPr/>
        </p:nvSpPr>
        <p:spPr>
          <a:xfrm>
            <a:off x="8490857" y="5937379"/>
            <a:ext cx="1692809" cy="830997"/>
          </a:xfrm>
          <a:prstGeom prst="rect">
            <a:avLst/>
          </a:prstGeom>
          <a:solidFill>
            <a:schemeClr val="bg1"/>
          </a:solidFill>
        </p:spPr>
        <p:txBody>
          <a:bodyPr wrap="square" rtlCol="0">
            <a:spAutoFit/>
          </a:bodyPr>
          <a:lstStyle/>
          <a:p>
            <a:pPr algn="ctr"/>
            <a:r>
              <a:rPr lang="de-DE" sz="1600" dirty="0" err="1">
                <a:solidFill>
                  <a:srgbClr val="00B050"/>
                </a:solidFill>
              </a:rPr>
              <a:t>Temperature</a:t>
            </a:r>
            <a:r>
              <a:rPr lang="de-DE" sz="1600" dirty="0">
                <a:solidFill>
                  <a:srgbClr val="00B050"/>
                </a:solidFill>
              </a:rPr>
              <a:t> (°C)</a:t>
            </a:r>
          </a:p>
          <a:p>
            <a:pPr algn="ctr"/>
            <a:r>
              <a:rPr lang="de-DE" sz="1600" dirty="0">
                <a:solidFill>
                  <a:schemeClr val="accent5"/>
                </a:solidFill>
              </a:rPr>
              <a:t>Chlorophyll</a:t>
            </a:r>
          </a:p>
          <a:p>
            <a:pPr algn="ctr"/>
            <a:r>
              <a:rPr lang="de-DE" sz="1600" dirty="0" err="1">
                <a:solidFill>
                  <a:srgbClr val="7171C6"/>
                </a:solidFill>
              </a:rPr>
              <a:t>Salinity</a:t>
            </a:r>
            <a:endParaRPr lang="de-DE" sz="1600" dirty="0">
              <a:solidFill>
                <a:srgbClr val="7171C6"/>
              </a:solidFill>
            </a:endParaRPr>
          </a:p>
        </p:txBody>
      </p:sp>
    </p:spTree>
    <p:extLst>
      <p:ext uri="{BB962C8B-B14F-4D97-AF65-F5344CB8AC3E}">
        <p14:creationId xmlns:p14="http://schemas.microsoft.com/office/powerpoint/2010/main" val="179590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BA761-0B18-17F8-3B78-968F0CA394F8}"/>
              </a:ext>
            </a:extLst>
          </p:cNvPr>
          <p:cNvSpPr>
            <a:spLocks noGrp="1"/>
          </p:cNvSpPr>
          <p:nvPr>
            <p:ph type="title"/>
          </p:nvPr>
        </p:nvSpPr>
        <p:spPr>
          <a:xfrm>
            <a:off x="319305" y="428681"/>
            <a:ext cx="3438469" cy="1299543"/>
          </a:xfrm>
        </p:spPr>
        <p:txBody>
          <a:bodyPr/>
          <a:lstStyle/>
          <a:p>
            <a:r>
              <a:rPr lang="en-GB" dirty="0"/>
              <a:t>Water Sampling</a:t>
            </a:r>
          </a:p>
        </p:txBody>
      </p:sp>
      <p:sp>
        <p:nvSpPr>
          <p:cNvPr id="4" name="Text Placeholder 3">
            <a:extLst>
              <a:ext uri="{FF2B5EF4-FFF2-40B4-BE49-F238E27FC236}">
                <a16:creationId xmlns:a16="http://schemas.microsoft.com/office/drawing/2014/main" id="{7D520BA4-B043-A18A-5015-0289C4A3AD1C}"/>
              </a:ext>
            </a:extLst>
          </p:cNvPr>
          <p:cNvSpPr>
            <a:spLocks noGrp="1"/>
          </p:cNvSpPr>
          <p:nvPr>
            <p:ph type="body" sz="quarter" idx="10"/>
          </p:nvPr>
        </p:nvSpPr>
        <p:spPr>
          <a:xfrm>
            <a:off x="264714" y="1891171"/>
            <a:ext cx="3438469" cy="3376394"/>
          </a:xfrm>
        </p:spPr>
        <p:txBody>
          <a:bodyPr/>
          <a:lstStyle/>
          <a:p>
            <a:pPr algn="just"/>
            <a:r>
              <a:rPr lang="en-GB" dirty="0"/>
              <a:t>During our expedition, we collected water samples from </a:t>
            </a:r>
            <a:r>
              <a:rPr lang="en-GB" dirty="0" err="1"/>
              <a:t>Uummannaq</a:t>
            </a:r>
            <a:r>
              <a:rPr lang="en-GB" dirty="0"/>
              <a:t>, </a:t>
            </a:r>
            <a:r>
              <a:rPr lang="en-GB" dirty="0" err="1"/>
              <a:t>Vaigat</a:t>
            </a:r>
            <a:r>
              <a:rPr lang="en-GB" dirty="0"/>
              <a:t> Sound, and </a:t>
            </a:r>
            <a:r>
              <a:rPr lang="en-GB" dirty="0" err="1"/>
              <a:t>Evighedsfjord</a:t>
            </a:r>
            <a:r>
              <a:rPr lang="en-GB" dirty="0"/>
              <a:t>.</a:t>
            </a:r>
          </a:p>
          <a:p>
            <a:pPr algn="just"/>
            <a:endParaRPr lang="en-GB" dirty="0"/>
          </a:p>
          <a:p>
            <a:pPr algn="just"/>
            <a:r>
              <a:rPr lang="en-GB" dirty="0"/>
              <a:t>From the science boat, we deployed plankton nets, towing them through the water to capture these drifting life forms. The phytoplankton net (20 µm mesh) collected microscopic plant-like organisms — the base of the marine food web in these fjord and coastal systems.</a:t>
            </a:r>
          </a:p>
          <a:p>
            <a:pPr algn="just"/>
            <a:endParaRPr lang="en-US" dirty="0"/>
          </a:p>
          <a:p>
            <a:pPr algn="just"/>
            <a:r>
              <a:rPr lang="en-GB" dirty="0"/>
              <a:t>Each tow offered a glimpse into the hidden world beneath the surface, helping us understand how these tiny organisms support life along the Greenland coast.</a:t>
            </a:r>
            <a:endParaRPr lang="en-US" dirty="0"/>
          </a:p>
        </p:txBody>
      </p:sp>
      <p:sp>
        <p:nvSpPr>
          <p:cNvPr id="10" name="TextBox 9">
            <a:extLst>
              <a:ext uri="{FF2B5EF4-FFF2-40B4-BE49-F238E27FC236}">
                <a16:creationId xmlns:a16="http://schemas.microsoft.com/office/drawing/2014/main" id="{4F74014C-DD2B-4A3A-B0C0-C01C575094E5}"/>
              </a:ext>
            </a:extLst>
          </p:cNvPr>
          <p:cNvSpPr txBox="1"/>
          <p:nvPr/>
        </p:nvSpPr>
        <p:spPr>
          <a:xfrm>
            <a:off x="4056000" y="6611779"/>
            <a:ext cx="1476686" cy="246221"/>
          </a:xfrm>
          <a:prstGeom prst="rect">
            <a:avLst/>
          </a:prstGeom>
          <a:noFill/>
        </p:spPr>
        <p:txBody>
          <a:bodyPr wrap="none" rtlCol="0">
            <a:spAutoFit/>
          </a:bodyPr>
          <a:lstStyle/>
          <a:p>
            <a:r>
              <a:rPr lang="de-DE" sz="1000" dirty="0">
                <a:solidFill>
                  <a:schemeClr val="bg1"/>
                </a:solidFill>
              </a:rPr>
              <a:t>Photo: Matthew Gladhill</a:t>
            </a:r>
            <a:endParaRPr lang="en-GB" sz="1000" dirty="0">
              <a:solidFill>
                <a:schemeClr val="bg1"/>
              </a:solidFill>
            </a:endParaRPr>
          </a:p>
        </p:txBody>
      </p:sp>
      <p:pic>
        <p:nvPicPr>
          <p:cNvPr id="8" name="Picture Placeholder 7" descr="A plastic bag in the water&#10;&#10;AI-generated content may be incorrect.">
            <a:extLst>
              <a:ext uri="{FF2B5EF4-FFF2-40B4-BE49-F238E27FC236}">
                <a16:creationId xmlns:a16="http://schemas.microsoft.com/office/drawing/2014/main" id="{7A94F3E6-2998-302C-F868-B6BF8DBC84C2}"/>
              </a:ext>
            </a:extLst>
          </p:cNvPr>
          <p:cNvPicPr>
            <a:picLocks noGrp="1" noChangeAspect="1"/>
          </p:cNvPicPr>
          <p:nvPr>
            <p:ph type="pic" sz="quarter" idx="11"/>
          </p:nvPr>
        </p:nvPicPr>
        <p:blipFill>
          <a:blip r:embed="rId3"/>
          <a:srcRect l="7777" r="7777"/>
          <a:stretch>
            <a:fillRect/>
          </a:stretch>
        </p:blipFill>
        <p:spPr/>
      </p:pic>
    </p:spTree>
    <p:extLst>
      <p:ext uri="{BB962C8B-B14F-4D97-AF65-F5344CB8AC3E}">
        <p14:creationId xmlns:p14="http://schemas.microsoft.com/office/powerpoint/2010/main" val="72846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358360"/>
            <a:ext cx="3438469" cy="1296337"/>
          </a:xfrm>
        </p:spPr>
        <p:txBody>
          <a:bodyPr/>
          <a:lstStyle/>
          <a:p>
            <a:r>
              <a:rPr lang="en-GB" dirty="0"/>
              <a:t>Plankton Samples</a:t>
            </a:r>
          </a:p>
        </p:txBody>
      </p:sp>
      <p:sp>
        <p:nvSpPr>
          <p:cNvPr id="4" name="Text Placeholder 3">
            <a:extLst>
              <a:ext uri="{FF2B5EF4-FFF2-40B4-BE49-F238E27FC236}">
                <a16:creationId xmlns:a16="http://schemas.microsoft.com/office/drawing/2014/main" id="{E8F0FDBB-FF8C-361E-F064-43410D7C5D4F}"/>
              </a:ext>
            </a:extLst>
          </p:cNvPr>
          <p:cNvSpPr>
            <a:spLocks noGrp="1"/>
          </p:cNvSpPr>
          <p:nvPr>
            <p:ph type="body" sz="quarter" idx="10"/>
          </p:nvPr>
        </p:nvSpPr>
        <p:spPr>
          <a:xfrm>
            <a:off x="8437145" y="1840281"/>
            <a:ext cx="3438469" cy="2966025"/>
          </a:xfrm>
        </p:spPr>
        <p:txBody>
          <a:bodyPr/>
          <a:lstStyle/>
          <a:p>
            <a:pPr algn="just"/>
            <a:r>
              <a:rPr lang="en-US" dirty="0"/>
              <a:t>Back in the Science Centre, we brought our </a:t>
            </a:r>
            <a:r>
              <a:rPr lang="en-US" dirty="0" err="1"/>
              <a:t>Vaigat</a:t>
            </a:r>
            <a:r>
              <a:rPr lang="en-US" dirty="0"/>
              <a:t> Sound and </a:t>
            </a:r>
            <a:r>
              <a:rPr lang="en-US" dirty="0" err="1"/>
              <a:t>Storøen</a:t>
            </a:r>
            <a:r>
              <a:rPr lang="en-US" dirty="0"/>
              <a:t> surface and vertical tow samples into focus under the microscope, revealing a hidden world of plankton. </a:t>
            </a:r>
          </a:p>
          <a:p>
            <a:pPr algn="just"/>
            <a:endParaRPr lang="en-US" dirty="0"/>
          </a:p>
          <a:p>
            <a:pPr algn="just"/>
            <a:r>
              <a:rPr lang="en-GB" dirty="0"/>
              <a:t>Using the main screen and smaller microscopes, we explored each drop of water up close.</a:t>
            </a:r>
          </a:p>
          <a:p>
            <a:pPr algn="just"/>
            <a:endParaRPr lang="en-US" dirty="0"/>
          </a:p>
          <a:p>
            <a:pPr algn="just"/>
            <a:r>
              <a:rPr lang="en-GB" dirty="0"/>
              <a:t>What appeared invisible to the naked eye quickly became a vivid reminder that these tiny organisms form the foundation of the rich ecosystems we travelled through.</a:t>
            </a:r>
          </a:p>
        </p:txBody>
      </p:sp>
      <p:pic>
        <p:nvPicPr>
          <p:cNvPr id="6" name="Picture Placeholder 5" descr="A blue sea creature on a black background&#10;&#10;AI-generated content may be incorrect.">
            <a:extLst>
              <a:ext uri="{FF2B5EF4-FFF2-40B4-BE49-F238E27FC236}">
                <a16:creationId xmlns:a16="http://schemas.microsoft.com/office/drawing/2014/main" id="{7D2D1B3E-0345-46CF-1F9C-4229BA214802}"/>
              </a:ext>
            </a:extLst>
          </p:cNvPr>
          <p:cNvPicPr>
            <a:picLocks noGrp="1" noChangeAspect="1"/>
          </p:cNvPicPr>
          <p:nvPr>
            <p:ph type="pic" sz="quarter" idx="11"/>
          </p:nvPr>
        </p:nvPicPr>
        <p:blipFill>
          <a:blip r:embed="rId3"/>
          <a:srcRect l="2499" r="7126" b="10000"/>
          <a:stretch/>
        </p:blipFill>
        <p:spPr>
          <a:xfrm>
            <a:off x="0" y="636816"/>
            <a:ext cx="8352173" cy="6237514"/>
          </a:xfrm>
        </p:spPr>
      </p:pic>
    </p:spTree>
    <p:extLst>
      <p:ext uri="{BB962C8B-B14F-4D97-AF65-F5344CB8AC3E}">
        <p14:creationId xmlns:p14="http://schemas.microsoft.com/office/powerpoint/2010/main" val="2637852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up of a microscope&#10;&#10;AI-generated content may be incorrect.">
            <a:extLst>
              <a:ext uri="{FF2B5EF4-FFF2-40B4-BE49-F238E27FC236}">
                <a16:creationId xmlns:a16="http://schemas.microsoft.com/office/drawing/2014/main" id="{029B340B-56D2-AF56-C0A3-FAF027E20B64}"/>
              </a:ext>
            </a:extLst>
          </p:cNvPr>
          <p:cNvPicPr>
            <a:picLocks noGrp="1" noChangeAspect="1"/>
          </p:cNvPicPr>
          <p:nvPr>
            <p:ph type="pic" sz="quarter" idx="13"/>
          </p:nvPr>
        </p:nvPicPr>
        <p:blipFill>
          <a:blip r:embed="rId3"/>
          <a:srcRect l="28859" r="28859"/>
          <a:stretch>
            <a:fillRect/>
          </a:stretch>
        </p:blipFill>
        <p:spPr>
          <a:xfrm rot="5400000">
            <a:off x="1354138" y="-1317625"/>
            <a:ext cx="3438525" cy="6099175"/>
          </a:xfrm>
        </p:spPr>
      </p:pic>
      <p:sp>
        <p:nvSpPr>
          <p:cNvPr id="15" name="TextBox 14">
            <a:extLst>
              <a:ext uri="{FF2B5EF4-FFF2-40B4-BE49-F238E27FC236}">
                <a16:creationId xmlns:a16="http://schemas.microsoft.com/office/drawing/2014/main" id="{E7402297-18CF-8E5D-97B8-55FF742D7BDD}"/>
              </a:ext>
            </a:extLst>
          </p:cNvPr>
          <p:cNvSpPr txBox="1"/>
          <p:nvPr/>
        </p:nvSpPr>
        <p:spPr>
          <a:xfrm>
            <a:off x="-1" y="0"/>
            <a:ext cx="2577950" cy="323165"/>
          </a:xfrm>
          <a:prstGeom prst="rect">
            <a:avLst/>
          </a:prstGeom>
          <a:solidFill>
            <a:schemeClr val="bg1"/>
          </a:solidFill>
        </p:spPr>
        <p:txBody>
          <a:bodyPr wrap="none" rtlCol="0">
            <a:spAutoFit/>
          </a:bodyPr>
          <a:lstStyle/>
          <a:p>
            <a:r>
              <a:rPr lang="de-DE" sz="1500" dirty="0"/>
              <a:t>A) Sea butterfly -</a:t>
            </a:r>
            <a:r>
              <a:rPr lang="de-DE" sz="1500" i="1" dirty="0"/>
              <a:t> </a:t>
            </a:r>
            <a:r>
              <a:rPr lang="de-DE" sz="1500" dirty="0"/>
              <a:t>zooplankton</a:t>
            </a:r>
            <a:endParaRPr lang="en-GB" sz="1500" dirty="0"/>
          </a:p>
        </p:txBody>
      </p:sp>
      <p:pic>
        <p:nvPicPr>
          <p:cNvPr id="24" name="Picture Placeholder 23" descr="A close up of a sea creature&#10;&#10;AI-generated content may be incorrect.">
            <a:extLst>
              <a:ext uri="{FF2B5EF4-FFF2-40B4-BE49-F238E27FC236}">
                <a16:creationId xmlns:a16="http://schemas.microsoft.com/office/drawing/2014/main" id="{C8790DE0-277A-3BC3-4905-9D1B1E8C2364}"/>
              </a:ext>
            </a:extLst>
          </p:cNvPr>
          <p:cNvPicPr>
            <a:picLocks noGrp="1" noChangeAspect="1"/>
          </p:cNvPicPr>
          <p:nvPr>
            <p:ph type="pic" sz="quarter" idx="12"/>
          </p:nvPr>
        </p:nvPicPr>
        <p:blipFill>
          <a:blip r:embed="rId4"/>
          <a:srcRect l="-500" t="12415" r="500" b="12415"/>
          <a:stretch/>
        </p:blipFill>
        <p:spPr>
          <a:xfrm>
            <a:off x="6092453" y="12700"/>
            <a:ext cx="6099547" cy="3437924"/>
          </a:xfrm>
        </p:spPr>
      </p:pic>
      <p:sp>
        <p:nvSpPr>
          <p:cNvPr id="8" name="TextBox 7">
            <a:extLst>
              <a:ext uri="{FF2B5EF4-FFF2-40B4-BE49-F238E27FC236}">
                <a16:creationId xmlns:a16="http://schemas.microsoft.com/office/drawing/2014/main" id="{BA8DCC5F-52C3-9804-110D-226A8123B431}"/>
              </a:ext>
            </a:extLst>
          </p:cNvPr>
          <p:cNvSpPr txBox="1"/>
          <p:nvPr/>
        </p:nvSpPr>
        <p:spPr>
          <a:xfrm>
            <a:off x="6122959" y="0"/>
            <a:ext cx="3498073" cy="323165"/>
          </a:xfrm>
          <a:prstGeom prst="rect">
            <a:avLst/>
          </a:prstGeom>
          <a:solidFill>
            <a:schemeClr val="bg1"/>
          </a:solidFill>
        </p:spPr>
        <p:txBody>
          <a:bodyPr wrap="none" rtlCol="0">
            <a:spAutoFit/>
          </a:bodyPr>
          <a:lstStyle/>
          <a:p>
            <a:r>
              <a:rPr lang="de-DE" sz="1500" dirty="0"/>
              <a:t>B) </a:t>
            </a:r>
            <a:r>
              <a:rPr lang="de-DE" sz="1500" i="1" dirty="0"/>
              <a:t>Copepod – Calanus sp. - </a:t>
            </a:r>
            <a:r>
              <a:rPr lang="de-DE" sz="1500" dirty="0"/>
              <a:t>zooplankton</a:t>
            </a:r>
            <a:endParaRPr lang="en-GB" sz="1500" dirty="0"/>
          </a:p>
        </p:txBody>
      </p:sp>
      <p:pic>
        <p:nvPicPr>
          <p:cNvPr id="27" name="Picture 26" descr="A blurry image of fireworks in the sky&#10;&#10;AI-generated content may be incorrect.">
            <a:extLst>
              <a:ext uri="{FF2B5EF4-FFF2-40B4-BE49-F238E27FC236}">
                <a16:creationId xmlns:a16="http://schemas.microsoft.com/office/drawing/2014/main" id="{EFF4106B-4F3A-BA66-7C54-64F9018840D5}"/>
              </a:ext>
            </a:extLst>
          </p:cNvPr>
          <p:cNvPicPr>
            <a:picLocks noChangeAspect="1"/>
          </p:cNvPicPr>
          <p:nvPr/>
        </p:nvPicPr>
        <p:blipFill>
          <a:blip r:embed="rId5"/>
          <a:srcRect l="2060" t="18543" r="10307" b="15835"/>
          <a:stretch/>
        </p:blipFill>
        <p:spPr>
          <a:xfrm>
            <a:off x="-35275" y="3463324"/>
            <a:ext cx="6127728" cy="3441373"/>
          </a:xfrm>
          <a:prstGeom prst="rect">
            <a:avLst/>
          </a:prstGeom>
        </p:spPr>
      </p:pic>
      <p:sp>
        <p:nvSpPr>
          <p:cNvPr id="19" name="TextBox 18">
            <a:extLst>
              <a:ext uri="{FF2B5EF4-FFF2-40B4-BE49-F238E27FC236}">
                <a16:creationId xmlns:a16="http://schemas.microsoft.com/office/drawing/2014/main" id="{96F06210-05A5-0DE4-733F-4A53924F6136}"/>
              </a:ext>
            </a:extLst>
          </p:cNvPr>
          <p:cNvSpPr txBox="1"/>
          <p:nvPr/>
        </p:nvSpPr>
        <p:spPr>
          <a:xfrm>
            <a:off x="-6722" y="3463324"/>
            <a:ext cx="2529860" cy="323165"/>
          </a:xfrm>
          <a:prstGeom prst="rect">
            <a:avLst/>
          </a:prstGeom>
          <a:solidFill>
            <a:schemeClr val="bg1"/>
          </a:solidFill>
        </p:spPr>
        <p:txBody>
          <a:bodyPr wrap="none" rtlCol="0">
            <a:spAutoFit/>
          </a:bodyPr>
          <a:lstStyle/>
          <a:p>
            <a:r>
              <a:rPr lang="de-DE" sz="1500" dirty="0"/>
              <a:t>C) Diaton sp. - </a:t>
            </a:r>
            <a:r>
              <a:rPr lang="de-DE" sz="1500" i="1" dirty="0"/>
              <a:t>phytoplankton</a:t>
            </a:r>
            <a:endParaRPr lang="en-GB" sz="1500" dirty="0"/>
          </a:p>
        </p:txBody>
      </p:sp>
      <p:pic>
        <p:nvPicPr>
          <p:cNvPr id="29" name="Picture 28" descr="A close up of a lens&#10;&#10;AI-generated content may be incorrect.">
            <a:extLst>
              <a:ext uri="{FF2B5EF4-FFF2-40B4-BE49-F238E27FC236}">
                <a16:creationId xmlns:a16="http://schemas.microsoft.com/office/drawing/2014/main" id="{4A621C15-523C-5A10-A473-A722C3F6FE13}"/>
              </a:ext>
            </a:extLst>
          </p:cNvPr>
          <p:cNvPicPr>
            <a:picLocks noChangeAspect="1"/>
          </p:cNvPicPr>
          <p:nvPr/>
        </p:nvPicPr>
        <p:blipFill>
          <a:blip r:embed="rId6"/>
          <a:srcRect l="37176" t="16225" r="31237" b="8306"/>
          <a:stretch/>
        </p:blipFill>
        <p:spPr>
          <a:xfrm rot="5400000">
            <a:off x="7440175" y="2102902"/>
            <a:ext cx="3403727" cy="6099174"/>
          </a:xfrm>
          <a:prstGeom prst="rect">
            <a:avLst/>
          </a:prstGeom>
        </p:spPr>
      </p:pic>
      <p:sp>
        <p:nvSpPr>
          <p:cNvPr id="25" name="TextBox 24">
            <a:extLst>
              <a:ext uri="{FF2B5EF4-FFF2-40B4-BE49-F238E27FC236}">
                <a16:creationId xmlns:a16="http://schemas.microsoft.com/office/drawing/2014/main" id="{60B29393-300C-BE43-AE48-4FBC31D2EAA0}"/>
              </a:ext>
            </a:extLst>
          </p:cNvPr>
          <p:cNvSpPr txBox="1"/>
          <p:nvPr/>
        </p:nvSpPr>
        <p:spPr>
          <a:xfrm>
            <a:off x="6099549" y="3452518"/>
            <a:ext cx="3116559" cy="323165"/>
          </a:xfrm>
          <a:prstGeom prst="rect">
            <a:avLst/>
          </a:prstGeom>
          <a:solidFill>
            <a:schemeClr val="bg1"/>
          </a:solidFill>
        </p:spPr>
        <p:txBody>
          <a:bodyPr wrap="none" rtlCol="0">
            <a:spAutoFit/>
          </a:bodyPr>
          <a:lstStyle/>
          <a:p>
            <a:r>
              <a:rPr lang="de-DE" sz="1500" dirty="0"/>
              <a:t>D) </a:t>
            </a:r>
            <a:r>
              <a:rPr lang="de-DE" sz="1500" i="1" dirty="0"/>
              <a:t>Spider crab larvae - zooplankton</a:t>
            </a:r>
            <a:endParaRPr lang="en-GB" sz="1500" dirty="0"/>
          </a:p>
        </p:txBody>
      </p:sp>
    </p:spTree>
    <p:extLst>
      <p:ext uri="{BB962C8B-B14F-4D97-AF65-F5344CB8AC3E}">
        <p14:creationId xmlns:p14="http://schemas.microsoft.com/office/powerpoint/2010/main" val="1803422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D7539-814F-1A35-BAA3-E96FC342067D}"/>
              </a:ext>
            </a:extLst>
          </p:cNvPr>
          <p:cNvSpPr>
            <a:spLocks noGrp="1"/>
          </p:cNvSpPr>
          <p:nvPr>
            <p:ph type="title"/>
          </p:nvPr>
        </p:nvSpPr>
        <p:spPr>
          <a:xfrm>
            <a:off x="8437144" y="435600"/>
            <a:ext cx="3438469" cy="1902272"/>
          </a:xfrm>
        </p:spPr>
        <p:txBody>
          <a:bodyPr/>
          <a:lstStyle/>
          <a:p>
            <a:r>
              <a:rPr lang="en-GB" dirty="0"/>
              <a:t>NASA's GLOBE Cloud Observer</a:t>
            </a:r>
          </a:p>
        </p:txBody>
      </p:sp>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8437144" y="2461202"/>
            <a:ext cx="3438469" cy="2966025"/>
          </a:xfrm>
        </p:spPr>
        <p:txBody>
          <a:bodyPr/>
          <a:lstStyle/>
          <a:p>
            <a:pPr algn="just"/>
            <a:r>
              <a:rPr lang="en-GB" dirty="0"/>
              <a:t>During our voyage, we contributed to NASA's GLOBE Cloud Observations, collecting data on:</a:t>
            </a:r>
          </a:p>
          <a:p>
            <a:pPr algn="just"/>
            <a:endParaRPr lang="en-GB" sz="1200" dirty="0"/>
          </a:p>
          <a:p>
            <a:pPr marL="285750" indent="-285750" algn="just">
              <a:buClr>
                <a:schemeClr val="bg2"/>
              </a:buClr>
              <a:buFont typeface="Arial" pitchFamily="34" charset="0"/>
              <a:buChar char="•"/>
            </a:pPr>
            <a:r>
              <a:rPr lang="en-GB" sz="1200" b="1" dirty="0"/>
              <a:t>17 June (</a:t>
            </a:r>
            <a:r>
              <a:rPr lang="en-GB" sz="1200" b="1" dirty="0" err="1"/>
              <a:t>Uummannaq</a:t>
            </a:r>
            <a:r>
              <a:rPr lang="en-GB" sz="1200" b="1" dirty="0"/>
              <a:t>)</a:t>
            </a:r>
          </a:p>
          <a:p>
            <a:pPr marL="285750" indent="-285750" algn="just">
              <a:buClr>
                <a:schemeClr val="bg2"/>
              </a:buClr>
              <a:buFont typeface="Arial" pitchFamily="34" charset="0"/>
              <a:buChar char="•"/>
            </a:pPr>
            <a:r>
              <a:rPr lang="en-GB" sz="1200" b="1" dirty="0"/>
              <a:t>18 June (</a:t>
            </a:r>
            <a:r>
              <a:rPr lang="en-GB" sz="1200" b="1" dirty="0" err="1"/>
              <a:t>Storøen</a:t>
            </a:r>
            <a:r>
              <a:rPr lang="en-GB" sz="1200" b="1" dirty="0"/>
              <a:t>)</a:t>
            </a:r>
          </a:p>
          <a:p>
            <a:pPr marL="285750" indent="-285750" algn="just">
              <a:buClr>
                <a:schemeClr val="bg2"/>
              </a:buClr>
              <a:buFont typeface="Arial" pitchFamily="34" charset="0"/>
              <a:buChar char="•"/>
            </a:pPr>
            <a:r>
              <a:rPr kumimoji="0" lang="en-GB" sz="1200" b="1" i="0" u="none" strike="noStrike" kern="1200" cap="none" spc="0" normalizeH="0" baseline="0" noProof="0" dirty="0">
                <a:ln>
                  <a:noFill/>
                </a:ln>
                <a:solidFill>
                  <a:srgbClr val="DED7CA"/>
                </a:solidFill>
                <a:effectLst/>
                <a:uLnTx/>
                <a:uFillTx/>
                <a:latin typeface="Jost"/>
                <a:ea typeface="Jost" pitchFamily="2" charset="0"/>
                <a:cs typeface="+mn-cs"/>
              </a:rPr>
              <a:t>19 June (</a:t>
            </a:r>
            <a:r>
              <a:rPr kumimoji="0" lang="en-GB" sz="1200" b="1" i="0" u="none" strike="noStrike" kern="1200" cap="none" spc="0" normalizeH="0" baseline="0" noProof="0" dirty="0" err="1">
                <a:ln>
                  <a:noFill/>
                </a:ln>
                <a:solidFill>
                  <a:srgbClr val="DED7CA"/>
                </a:solidFill>
                <a:effectLst/>
                <a:uLnTx/>
                <a:uFillTx/>
                <a:latin typeface="Jost"/>
                <a:ea typeface="Jost" pitchFamily="2" charset="0"/>
                <a:cs typeface="+mn-cs"/>
              </a:rPr>
              <a:t>Vaigat</a:t>
            </a:r>
            <a:r>
              <a:rPr kumimoji="0" lang="en-GB" sz="1200" b="1" i="0" u="none" strike="noStrike" kern="1200" cap="none" spc="0" normalizeH="0" baseline="0" noProof="0" dirty="0">
                <a:ln>
                  <a:noFill/>
                </a:ln>
                <a:solidFill>
                  <a:srgbClr val="DED7CA"/>
                </a:solidFill>
                <a:effectLst/>
                <a:uLnTx/>
                <a:uFillTx/>
                <a:latin typeface="Jost"/>
                <a:ea typeface="Jost" pitchFamily="2" charset="0"/>
                <a:cs typeface="+mn-cs"/>
              </a:rPr>
              <a:t> Sound)</a:t>
            </a:r>
          </a:p>
          <a:p>
            <a:pPr algn="just">
              <a:buClr>
                <a:schemeClr val="bg2"/>
              </a:buClr>
            </a:pPr>
            <a:endParaRPr lang="en-GB" dirty="0"/>
          </a:p>
          <a:p>
            <a:pPr algn="just"/>
            <a:r>
              <a:rPr lang="en-US" dirty="0"/>
              <a:t>By comparing our observations with satellite data, scientists can improve cloud classification, weather forecasting, and climate models.</a:t>
            </a:r>
          </a:p>
          <a:p>
            <a:pPr algn="just"/>
            <a:r>
              <a:rPr lang="en-US" dirty="0"/>
              <a:t>You can continue contributing from home using the GLOBE Observer app.</a:t>
            </a:r>
          </a:p>
        </p:txBody>
      </p:sp>
      <p:sp>
        <p:nvSpPr>
          <p:cNvPr id="8" name="Text Placeholder 6">
            <a:extLst>
              <a:ext uri="{FF2B5EF4-FFF2-40B4-BE49-F238E27FC236}">
                <a16:creationId xmlns:a16="http://schemas.microsoft.com/office/drawing/2014/main" id="{E4F21C87-1949-348F-A924-D4FE82F8910C}"/>
              </a:ext>
            </a:extLst>
          </p:cNvPr>
          <p:cNvSpPr txBox="1">
            <a:spLocks/>
          </p:cNvSpPr>
          <p:nvPr/>
        </p:nvSpPr>
        <p:spPr>
          <a:xfrm>
            <a:off x="8437143" y="5550557"/>
            <a:ext cx="343846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US" sz="1400" b="1" i="0" u="none" strike="noStrike" kern="1200" cap="none" spc="0" normalizeH="0" baseline="0" noProof="0" dirty="0">
                <a:ln>
                  <a:noFill/>
                </a:ln>
                <a:solidFill>
                  <a:prstClr val="white">
                    <a:lumMod val="85000"/>
                  </a:prstClr>
                </a:solidFill>
                <a:effectLst/>
                <a:uLnTx/>
                <a:uFillTx/>
                <a:latin typeface="Jost" pitchFamily="2" charset="0"/>
                <a:ea typeface="Jost" pitchFamily="2" charset="0"/>
                <a:cs typeface="+mn-cs"/>
                <a:hlinkClick r:id="rId3">
                  <a:extLst>
                    <a:ext uri="{A12FA001-AC4F-418D-AE19-62706E023703}">
                      <ahyp:hlinkClr xmlns:ahyp="http://schemas.microsoft.com/office/drawing/2018/hyperlinkcolor" val="tx"/>
                    </a:ext>
                  </a:extLst>
                </a:hlinkClick>
              </a:rPr>
              <a:t>View our data </a:t>
            </a:r>
            <a:r>
              <a:rPr kumimoji="0" lang="en-US" sz="1400" b="1" i="0" u="none" strike="noStrike" kern="1200" cap="none" spc="0" normalizeH="0" baseline="0" noProof="0" dirty="0">
                <a:ln>
                  <a:noFill/>
                </a:ln>
                <a:solidFill>
                  <a:prstClr val="white">
                    <a:lumMod val="85000"/>
                  </a:prstClr>
                </a:solidFill>
                <a:effectLst/>
                <a:uLnTx/>
                <a:uFillTx/>
                <a:latin typeface="Jost" pitchFamily="2" charset="0"/>
                <a:ea typeface="Jost" pitchFamily="2" charset="0"/>
                <a:cs typeface="+mn-cs"/>
              </a:rPr>
              <a:t>on the global map</a:t>
            </a:r>
            <a:endParaRPr kumimoji="0" lang="et-EE" sz="1400" b="1" i="0" u="sng" strike="noStrike" kern="1200" cap="none" spc="0" normalizeH="0" baseline="0" noProof="0" dirty="0">
              <a:ln>
                <a:noFill/>
              </a:ln>
              <a:solidFill>
                <a:prstClr val="white">
                  <a:lumMod val="85000"/>
                </a:prstClr>
              </a:solidFill>
              <a:effectLst/>
              <a:uLnTx/>
              <a:uFillTx/>
              <a:latin typeface="Jost" pitchFamily="2" charset="0"/>
              <a:ea typeface="Jost" pitchFamily="2" charset="0"/>
              <a:cs typeface="+mn-cs"/>
            </a:endParaRPr>
          </a:p>
        </p:txBody>
      </p:sp>
      <p:sp>
        <p:nvSpPr>
          <p:cNvPr id="11" name="TextBox 10">
            <a:extLst>
              <a:ext uri="{FF2B5EF4-FFF2-40B4-BE49-F238E27FC236}">
                <a16:creationId xmlns:a16="http://schemas.microsoft.com/office/drawing/2014/main" id="{5B231AA1-9C14-4A96-89CA-EA358C0FDE59}"/>
              </a:ext>
            </a:extLst>
          </p:cNvPr>
          <p:cNvSpPr txBox="1"/>
          <p:nvPr/>
        </p:nvSpPr>
        <p:spPr>
          <a:xfrm>
            <a:off x="6827629" y="6611779"/>
            <a:ext cx="13083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Jost"/>
                <a:ea typeface="+mn-ea"/>
                <a:cs typeface="+mn-cs"/>
              </a:rPr>
              <a:t>Photo: Oscar Farrera</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pic>
        <p:nvPicPr>
          <p:cNvPr id="4" name="Picture Placeholder 3" descr="A large rock mountain in the middle of a lake&#10;&#10;AI-generated content may be incorrect.">
            <a:extLst>
              <a:ext uri="{FF2B5EF4-FFF2-40B4-BE49-F238E27FC236}">
                <a16:creationId xmlns:a16="http://schemas.microsoft.com/office/drawing/2014/main" id="{4BA25EEE-5F39-11E9-00C5-BD9F7BBF0F1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505" r="2505"/>
          <a:stretch>
            <a:fillRect/>
          </a:stretch>
        </p:blipFill>
        <p:spPr/>
      </p:pic>
      <p:sp>
        <p:nvSpPr>
          <p:cNvPr id="5" name="TextBox 4">
            <a:extLst>
              <a:ext uri="{FF2B5EF4-FFF2-40B4-BE49-F238E27FC236}">
                <a16:creationId xmlns:a16="http://schemas.microsoft.com/office/drawing/2014/main" id="{B34605AB-F210-9A25-AE55-AA5EBD4AE1F2}"/>
              </a:ext>
            </a:extLst>
          </p:cNvPr>
          <p:cNvSpPr txBox="1"/>
          <p:nvPr/>
        </p:nvSpPr>
        <p:spPr>
          <a:xfrm>
            <a:off x="0" y="189379"/>
            <a:ext cx="2590774" cy="246221"/>
          </a:xfrm>
          <a:prstGeom prst="rect">
            <a:avLst/>
          </a:prstGeom>
          <a:noFill/>
        </p:spPr>
        <p:txBody>
          <a:bodyPr wrap="none" rtlCol="0">
            <a:spAutoFit/>
          </a:bodyPr>
          <a:lstStyle/>
          <a:p>
            <a:r>
              <a:rPr lang="de-DE" sz="1000" dirty="0">
                <a:solidFill>
                  <a:schemeClr val="bg1"/>
                </a:solidFill>
              </a:rPr>
              <a:t>Cirrus in Uummannaq. Credit: Linda Skinner</a:t>
            </a:r>
            <a:endParaRPr lang="en-GB" sz="1000" dirty="0">
              <a:solidFill>
                <a:schemeClr val="bg1"/>
              </a:solidFill>
            </a:endParaRPr>
          </a:p>
        </p:txBody>
      </p:sp>
    </p:spTree>
    <p:extLst>
      <p:ext uri="{BB962C8B-B14F-4D97-AF65-F5344CB8AC3E}">
        <p14:creationId xmlns:p14="http://schemas.microsoft.com/office/powerpoint/2010/main" val="3865535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5342014" y="907623"/>
            <a:ext cx="6849986" cy="5584606"/>
          </a:xfrm>
        </p:spPr>
        <p:txBody>
          <a:bodyPr/>
          <a:lstStyle/>
          <a:p>
            <a:r>
              <a:rPr lang="en-GB" b="1" dirty="0">
                <a:latin typeface="Jost" pitchFamily="2" charset="0"/>
              </a:rPr>
              <a:t>High clouds (base above 6,000 metres):</a:t>
            </a:r>
          </a:p>
          <a:p>
            <a:endParaRPr lang="en-GB" dirty="0">
              <a:latin typeface="Jost" pitchFamily="2" charset="0"/>
            </a:endParaRPr>
          </a:p>
          <a:p>
            <a:pPr marL="285750" indent="-285750">
              <a:buFont typeface="Arial" panose="020B0604020202020204" pitchFamily="34" charset="0"/>
              <a:buChar char="•"/>
            </a:pPr>
            <a:r>
              <a:rPr lang="en-GB" dirty="0">
                <a:latin typeface="Jost" pitchFamily="2" charset="0"/>
              </a:rPr>
              <a:t>Cirrus: thin, wispy clouds composed of ice crystals, often appearing as delicate streaks or feathery wisps high in the sky.</a:t>
            </a:r>
          </a:p>
          <a:p>
            <a:pPr marL="285750" indent="-285750">
              <a:buFont typeface="Arial" panose="020B0604020202020204" pitchFamily="34" charset="0"/>
              <a:buChar char="•"/>
            </a:pPr>
            <a:r>
              <a:rPr lang="en-GB" dirty="0">
                <a:latin typeface="Jost" pitchFamily="2" charset="0"/>
              </a:rPr>
              <a:t>Cirrostratus: thin, sheet-like clouds that cover large portions of the sky, sometimes creating a halo around the sun or moon.</a:t>
            </a:r>
          </a:p>
          <a:p>
            <a:pPr marL="285750" indent="-285750">
              <a:buFont typeface="Arial" panose="020B0604020202020204" pitchFamily="34" charset="0"/>
              <a:buChar char="•"/>
            </a:pPr>
            <a:r>
              <a:rPr lang="en-GB" dirty="0">
                <a:latin typeface="Jost" pitchFamily="2" charset="0"/>
              </a:rPr>
              <a:t>Cirrocumulus: small, fluffy clouds in a regular pattern, resembling fish scales or ripples.</a:t>
            </a:r>
          </a:p>
          <a:p>
            <a:endParaRPr lang="en-GB" b="1" dirty="0">
              <a:latin typeface="Jost" pitchFamily="2" charset="0"/>
            </a:endParaRPr>
          </a:p>
          <a:p>
            <a:r>
              <a:rPr lang="en-GB" b="1" dirty="0">
                <a:latin typeface="Jost" pitchFamily="2" charset="0"/>
              </a:rPr>
              <a:t>Medium clouds (base between 2,000 and 6,000 metres):</a:t>
            </a:r>
          </a:p>
          <a:p>
            <a:endParaRPr lang="en-GB" b="1" dirty="0">
              <a:latin typeface="Jost" pitchFamily="2" charset="0"/>
            </a:endParaRPr>
          </a:p>
          <a:p>
            <a:pPr marL="285750" indent="-285750">
              <a:buFont typeface="Arial" panose="020B0604020202020204" pitchFamily="34" charset="0"/>
              <a:buChar char="•"/>
            </a:pPr>
            <a:r>
              <a:rPr lang="en-GB" dirty="0">
                <a:latin typeface="Jost" pitchFamily="2" charset="0"/>
              </a:rPr>
              <a:t>Altocumulus: puffy, greyish-white clouds with rounded edges, often forming parallel rows or patches.</a:t>
            </a:r>
          </a:p>
          <a:p>
            <a:pPr marL="285750" indent="-285750">
              <a:buFont typeface="Arial" panose="020B0604020202020204" pitchFamily="34" charset="0"/>
              <a:buChar char="•"/>
            </a:pPr>
            <a:r>
              <a:rPr lang="en-GB" dirty="0">
                <a:latin typeface="Jost" pitchFamily="2" charset="0"/>
              </a:rPr>
              <a:t>Altostratus: thick, greyish clouds that partially obscure the sun or moon, lacking the distinct features of cirrostratus.</a:t>
            </a:r>
          </a:p>
          <a:p>
            <a:endParaRPr lang="en-GB" b="1" dirty="0">
              <a:latin typeface="Jost" pitchFamily="2" charset="0"/>
            </a:endParaRPr>
          </a:p>
          <a:p>
            <a:r>
              <a:rPr lang="en-GB" b="1" dirty="0">
                <a:latin typeface="Jost" pitchFamily="2" charset="0"/>
              </a:rPr>
              <a:t>Low clouds (base below 2,000 metres):</a:t>
            </a:r>
          </a:p>
          <a:p>
            <a:endParaRPr lang="en-GB" b="1" dirty="0">
              <a:latin typeface="Jost" pitchFamily="2" charset="0"/>
            </a:endParaRPr>
          </a:p>
          <a:p>
            <a:pPr marL="285750" indent="-285750">
              <a:buFont typeface="Arial" panose="020B0604020202020204" pitchFamily="34" charset="0"/>
              <a:buChar char="•"/>
            </a:pPr>
            <a:r>
              <a:rPr lang="en-GB" dirty="0">
                <a:latin typeface="Jost" pitchFamily="2" charset="0"/>
              </a:rPr>
              <a:t>Stratus: uniform, greyish clouds that cover the sky like a blanket, sometimes bringing drizzle or light rain.</a:t>
            </a:r>
          </a:p>
          <a:p>
            <a:pPr marL="285750" indent="-285750">
              <a:buFont typeface="Arial" panose="020B0604020202020204" pitchFamily="34" charset="0"/>
              <a:buChar char="•"/>
            </a:pPr>
            <a:r>
              <a:rPr lang="en-GB" dirty="0">
                <a:latin typeface="Jost" pitchFamily="2" charset="0"/>
              </a:rPr>
              <a:t>Stratocumulus: low, lumpy clouds with defined edges, often appearing in rows or patches.</a:t>
            </a:r>
          </a:p>
          <a:p>
            <a:pPr marL="285750" indent="-285750">
              <a:buFont typeface="Arial" panose="020B0604020202020204" pitchFamily="34" charset="0"/>
              <a:buChar char="•"/>
            </a:pPr>
            <a:r>
              <a:rPr lang="en-GB" dirty="0">
                <a:latin typeface="Jost" pitchFamily="2" charset="0"/>
              </a:rPr>
              <a:t>Nimbostratus: thick, dark grey clouds associated with steady rain or snow.</a:t>
            </a:r>
          </a:p>
          <a:p>
            <a:endParaRPr lang="en-GB" b="1" dirty="0">
              <a:latin typeface="Jost" pitchFamily="2" charset="0"/>
            </a:endParaRPr>
          </a:p>
          <a:p>
            <a:r>
              <a:rPr lang="en-GB" dirty="0">
                <a:latin typeface="Jost" pitchFamily="2" charset="0"/>
              </a:rPr>
              <a:t>These cloud types vary in appearance and behaviour, but this basic classification helps meteorologists interpret weather patterns and atmospheric conditions. For more examples, explore NASA's </a:t>
            </a:r>
            <a:r>
              <a:rPr lang="en-GB" dirty="0">
                <a:latin typeface="Jost" pitchFamily="2" charset="0"/>
                <a:hlinkClick r:id="rId3">
                  <a:extLst>
                    <a:ext uri="{A12FA001-AC4F-418D-AE19-62706E023703}">
                      <ahyp:hlinkClr xmlns:ahyp="http://schemas.microsoft.com/office/drawing/2018/hyperlinkcolor" val="tx"/>
                    </a:ext>
                  </a:extLst>
                </a:hlinkClick>
              </a:rPr>
              <a:t>On-Line Cloud Chart</a:t>
            </a:r>
            <a:r>
              <a:rPr lang="en-GB" dirty="0">
                <a:latin typeface="Jost" pitchFamily="2" charset="0"/>
              </a:rPr>
              <a:t>.</a:t>
            </a:r>
          </a:p>
        </p:txBody>
      </p:sp>
      <p:sp>
        <p:nvSpPr>
          <p:cNvPr id="8" name="Text Placeholder 6">
            <a:extLst>
              <a:ext uri="{FF2B5EF4-FFF2-40B4-BE49-F238E27FC236}">
                <a16:creationId xmlns:a16="http://schemas.microsoft.com/office/drawing/2014/main" id="{E4F21C87-1949-348F-A924-D4FE82F8910C}"/>
              </a:ext>
            </a:extLst>
          </p:cNvPr>
          <p:cNvSpPr txBox="1">
            <a:spLocks/>
          </p:cNvSpPr>
          <p:nvPr/>
        </p:nvSpPr>
        <p:spPr>
          <a:xfrm>
            <a:off x="5342014" y="6561937"/>
            <a:ext cx="343846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US" sz="1400" b="0" i="0" u="none" strike="noStrike" kern="1200" cap="none" spc="0" normalizeH="0" baseline="0" noProof="0" dirty="0">
                <a:ln>
                  <a:noFill/>
                </a:ln>
                <a:solidFill>
                  <a:srgbClr val="00B0F0"/>
                </a:solidFill>
                <a:effectLst/>
                <a:uLnTx/>
                <a:uFillTx/>
                <a:latin typeface="Jost"/>
                <a:ea typeface="+mn-ea"/>
                <a:cs typeface="+mn-cs"/>
                <a:hlinkClick r:id="rId4">
                  <a:extLst>
                    <a:ext uri="{A12FA001-AC4F-418D-AE19-62706E023703}">
                      <ahyp:hlinkClr xmlns:ahyp="http://schemas.microsoft.com/office/drawing/2018/hyperlinkcolor" val="tx"/>
                    </a:ext>
                  </a:extLst>
                </a:hlinkClick>
              </a:rPr>
              <a:t>View our data</a:t>
            </a:r>
            <a:r>
              <a:rPr kumimoji="0" lang="en-US" sz="1400" b="0" i="0" u="none" strike="noStrike" kern="1200" cap="none" spc="0" normalizeH="0" baseline="0" noProof="0" dirty="0">
                <a:ln>
                  <a:noFill/>
                </a:ln>
                <a:solidFill>
                  <a:srgbClr val="00B0F0"/>
                </a:solidFill>
                <a:effectLst/>
                <a:uLnTx/>
                <a:uFillTx/>
                <a:latin typeface="Jost"/>
                <a:ea typeface="+mn-ea"/>
                <a:cs typeface="+mn-cs"/>
              </a:rPr>
              <a:t> </a:t>
            </a:r>
            <a:r>
              <a:rPr kumimoji="0" lang="en-US" sz="1400" b="0" i="0" u="none" strike="noStrike" kern="1200" cap="none" spc="0" normalizeH="0" baseline="0" noProof="0" dirty="0">
                <a:ln>
                  <a:noFill/>
                </a:ln>
                <a:solidFill>
                  <a:prstClr val="white"/>
                </a:solidFill>
                <a:effectLst/>
                <a:uLnTx/>
                <a:uFillTx/>
                <a:latin typeface="Jost"/>
                <a:ea typeface="+mn-ea"/>
                <a:cs typeface="+mn-cs"/>
              </a:rPr>
              <a:t>on the global map</a:t>
            </a:r>
            <a:endParaRPr kumimoji="0" lang="et-EE" sz="1400" b="0" i="0" u="sng" strike="noStrike" kern="1200" cap="none" spc="0" normalizeH="0" baseline="0" noProof="0" dirty="0">
              <a:ln>
                <a:noFill/>
              </a:ln>
              <a:solidFill>
                <a:prstClr val="white"/>
              </a:solidFill>
              <a:effectLst/>
              <a:uLnTx/>
              <a:uFillTx/>
              <a:latin typeface="Jost"/>
              <a:ea typeface="+mn-ea"/>
              <a:cs typeface="+mn-cs"/>
            </a:endParaRPr>
          </a:p>
        </p:txBody>
      </p:sp>
      <p:pic>
        <p:nvPicPr>
          <p:cNvPr id="2" name="Picture 1"/>
          <p:cNvPicPr>
            <a:picLocks noChangeAspect="1"/>
          </p:cNvPicPr>
          <p:nvPr/>
        </p:nvPicPr>
        <p:blipFill>
          <a:blip r:embed="rId5"/>
          <a:stretch>
            <a:fillRect/>
          </a:stretch>
        </p:blipFill>
        <p:spPr>
          <a:xfrm>
            <a:off x="0" y="4646"/>
            <a:ext cx="5334000" cy="6899414"/>
          </a:xfrm>
          <a:prstGeom prst="rect">
            <a:avLst/>
          </a:prstGeom>
          <a:ln w="19050">
            <a:noFill/>
          </a:ln>
        </p:spPr>
      </p:pic>
      <p:sp>
        <p:nvSpPr>
          <p:cNvPr id="6" name="Rectangle 5"/>
          <p:cNvSpPr/>
          <p:nvPr/>
        </p:nvSpPr>
        <p:spPr>
          <a:xfrm>
            <a:off x="233866" y="5382890"/>
            <a:ext cx="2888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1</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202333" y="4046289"/>
            <a:ext cx="3161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2</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201899" y="3625716"/>
            <a:ext cx="311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193885" y="3256384"/>
            <a:ext cx="3193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4</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187461" y="2824247"/>
            <a:ext cx="3145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5</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184255" y="2445459"/>
            <a:ext cx="3177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6</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3A37D9A-1216-C541-8D54-E02281BCCBB1}"/>
              </a:ext>
            </a:extLst>
          </p:cNvPr>
          <p:cNvSpPr>
            <a:spLocks noGrp="1"/>
          </p:cNvSpPr>
          <p:nvPr>
            <p:ph type="title"/>
          </p:nvPr>
        </p:nvSpPr>
        <p:spPr>
          <a:xfrm>
            <a:off x="4907280" y="141101"/>
            <a:ext cx="6248910" cy="696814"/>
          </a:xfrm>
        </p:spPr>
        <p:txBody>
          <a:bodyPr/>
          <a:lstStyle/>
          <a:p>
            <a:pPr algn="ctr"/>
            <a:r>
              <a:rPr lang="en-GB" dirty="0"/>
              <a:t>NASA Cloud Observer</a:t>
            </a:r>
          </a:p>
        </p:txBody>
      </p:sp>
    </p:spTree>
    <p:extLst>
      <p:ext uri="{BB962C8B-B14F-4D97-AF65-F5344CB8AC3E}">
        <p14:creationId xmlns:p14="http://schemas.microsoft.com/office/powerpoint/2010/main" val="3716766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urple flowers on a field&#10;&#10;AI-generated content may be incorrect.">
            <a:extLst>
              <a:ext uri="{FF2B5EF4-FFF2-40B4-BE49-F238E27FC236}">
                <a16:creationId xmlns:a16="http://schemas.microsoft.com/office/drawing/2014/main" id="{5CB03645-0786-2101-2087-926138173B1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95" r="2495"/>
          <a:stretch/>
        </p:blipFill>
        <p:spPr/>
      </p:pic>
      <p:sp>
        <p:nvSpPr>
          <p:cNvPr id="4" name="Title 3">
            <a:extLst>
              <a:ext uri="{FF2B5EF4-FFF2-40B4-BE49-F238E27FC236}">
                <a16:creationId xmlns:a16="http://schemas.microsoft.com/office/drawing/2014/main" id="{000281C0-26FF-2643-BBE0-E79F752A2C31}"/>
              </a:ext>
            </a:extLst>
          </p:cNvPr>
          <p:cNvSpPr>
            <a:spLocks noGrp="1"/>
          </p:cNvSpPr>
          <p:nvPr>
            <p:ph type="title"/>
          </p:nvPr>
        </p:nvSpPr>
        <p:spPr>
          <a:xfrm>
            <a:off x="319304" y="518197"/>
            <a:ext cx="3438469" cy="751803"/>
          </a:xfrm>
        </p:spPr>
        <p:txBody>
          <a:bodyPr/>
          <a:lstStyle/>
          <a:p>
            <a:r>
              <a:rPr lang="en-GB" dirty="0"/>
              <a:t>iNaturalist</a:t>
            </a:r>
          </a:p>
        </p:txBody>
      </p:sp>
      <p:sp>
        <p:nvSpPr>
          <p:cNvPr id="2" name="Text Placeholder 3">
            <a:extLst>
              <a:ext uri="{FF2B5EF4-FFF2-40B4-BE49-F238E27FC236}">
                <a16:creationId xmlns:a16="http://schemas.microsoft.com/office/drawing/2014/main" id="{C0071DD4-4D4C-7302-CFE8-D8CE5ED71A5A}"/>
              </a:ext>
            </a:extLst>
          </p:cNvPr>
          <p:cNvSpPr txBox="1">
            <a:spLocks/>
          </p:cNvSpPr>
          <p:nvPr/>
        </p:nvSpPr>
        <p:spPr>
          <a:xfrm>
            <a:off x="319303" y="1548234"/>
            <a:ext cx="3438469" cy="4402316"/>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dirty="0"/>
              <a:t>Throughout this voyage, you played a vital role in documenting the biodiversity of Greenland.</a:t>
            </a:r>
          </a:p>
          <a:p>
            <a:pPr algn="just"/>
            <a:endParaRPr lang="en-GB" dirty="0"/>
          </a:p>
          <a:p>
            <a:pPr algn="just"/>
            <a:r>
              <a:rPr lang="en-GB" dirty="0"/>
              <a:t>Together, we gathered:</a:t>
            </a:r>
          </a:p>
          <a:p>
            <a:pPr algn="just"/>
            <a:endParaRPr lang="en-GB" dirty="0"/>
          </a:p>
          <a:p>
            <a:pPr algn="just"/>
            <a:r>
              <a:rPr lang="en-GB" b="1" dirty="0"/>
              <a:t>1,094 </a:t>
            </a:r>
            <a:r>
              <a:rPr lang="en-GB" dirty="0"/>
              <a:t>observations</a:t>
            </a:r>
          </a:p>
          <a:p>
            <a:pPr algn="just"/>
            <a:r>
              <a:rPr lang="en-GB" b="1" dirty="0"/>
              <a:t>181</a:t>
            </a:r>
            <a:r>
              <a:rPr lang="en-GB" dirty="0"/>
              <a:t> species identified</a:t>
            </a:r>
          </a:p>
          <a:p>
            <a:pPr algn="just"/>
            <a:r>
              <a:rPr lang="en-GB" b="1" dirty="0"/>
              <a:t>11 </a:t>
            </a:r>
            <a:r>
              <a:rPr lang="en-GB" dirty="0"/>
              <a:t>observers participating</a:t>
            </a:r>
          </a:p>
          <a:p>
            <a:pPr algn="just"/>
            <a:endParaRPr lang="en-GB" dirty="0"/>
          </a:p>
          <a:p>
            <a:pPr algn="just"/>
            <a:r>
              <a:rPr lang="en-GB" dirty="0"/>
              <a:t>Each observation helps scientists build a clearer picture of biodiversity in Arctic and sub-Arctic regions.</a:t>
            </a:r>
          </a:p>
          <a:p>
            <a:pPr algn="just"/>
            <a:endParaRPr lang="en-GB" dirty="0"/>
          </a:p>
          <a:p>
            <a:pPr algn="just"/>
            <a:r>
              <a:rPr lang="en-GB" dirty="0"/>
              <a:t>Ready to explore our findings? Follow the link below to view our collective data and see the impact of your contributions:</a:t>
            </a:r>
          </a:p>
          <a:p>
            <a:pPr algn="just"/>
            <a:endParaRPr lang="nb-NO" dirty="0"/>
          </a:p>
          <a:p>
            <a:r>
              <a:rPr lang="en-GB" dirty="0">
                <a:hlinkClick r:id="rId4"/>
              </a:rPr>
              <a:t>2026 June 14 – 24: Grand Greenland: The Icy Giants of Disko Bay — MS Fridtjof Nansen · iNaturalist</a:t>
            </a:r>
            <a:endParaRPr lang="nb-NO" dirty="0"/>
          </a:p>
        </p:txBody>
      </p:sp>
    </p:spTree>
    <p:extLst>
      <p:ext uri="{BB962C8B-B14F-4D97-AF65-F5344CB8AC3E}">
        <p14:creationId xmlns:p14="http://schemas.microsoft.com/office/powerpoint/2010/main" val="373675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080D-462C-9417-9B62-BCCE70AD529B}"/>
              </a:ext>
            </a:extLst>
          </p:cNvPr>
          <p:cNvSpPr>
            <a:spLocks noGrp="1"/>
          </p:cNvSpPr>
          <p:nvPr>
            <p:ph type="title"/>
          </p:nvPr>
        </p:nvSpPr>
        <p:spPr>
          <a:xfrm>
            <a:off x="319305" y="1244786"/>
            <a:ext cx="3438469" cy="1886883"/>
          </a:xfrm>
        </p:spPr>
        <p:txBody>
          <a:bodyPr/>
          <a:lstStyle/>
          <a:p>
            <a:pPr algn="ctr"/>
            <a:r>
              <a:rPr lang="en-US" dirty="0"/>
              <a:t>MS Fridtjof Nansen</a:t>
            </a:r>
            <a:br>
              <a:rPr lang="en-US" sz="2000" dirty="0"/>
            </a:br>
            <a:endParaRPr lang="en-US" sz="3600" dirty="0"/>
          </a:p>
        </p:txBody>
      </p:sp>
      <p:sp>
        <p:nvSpPr>
          <p:cNvPr id="3" name="Text Placeholder 2">
            <a:extLst>
              <a:ext uri="{FF2B5EF4-FFF2-40B4-BE49-F238E27FC236}">
                <a16:creationId xmlns:a16="http://schemas.microsoft.com/office/drawing/2014/main" id="{EA9BB72B-E883-EB95-A15A-020E20AD293E}"/>
              </a:ext>
            </a:extLst>
          </p:cNvPr>
          <p:cNvSpPr>
            <a:spLocks noGrp="1"/>
          </p:cNvSpPr>
          <p:nvPr>
            <p:ph type="body" sz="quarter" idx="10"/>
          </p:nvPr>
        </p:nvSpPr>
        <p:spPr>
          <a:xfrm>
            <a:off x="319305" y="3280968"/>
            <a:ext cx="3438469" cy="1955492"/>
          </a:xfrm>
        </p:spPr>
        <p:txBody>
          <a:bodyPr/>
          <a:lstStyle/>
          <a:p>
            <a:pPr algn="ctr"/>
            <a:endParaRPr lang="en-GB" sz="1800" dirty="0"/>
          </a:p>
          <a:p>
            <a:pPr algn="ctr"/>
            <a:r>
              <a:rPr lang="en-US" sz="1800" dirty="0"/>
              <a:t>Grand Greenland: The Icy Giants of </a:t>
            </a:r>
            <a:r>
              <a:rPr lang="en-US" sz="1800" dirty="0" err="1"/>
              <a:t>Disko</a:t>
            </a:r>
            <a:r>
              <a:rPr lang="en-US" sz="1800" dirty="0"/>
              <a:t> Bay</a:t>
            </a:r>
          </a:p>
          <a:p>
            <a:pPr algn="ctr"/>
            <a:endParaRPr lang="en-GB" sz="1800" dirty="0"/>
          </a:p>
          <a:p>
            <a:pPr algn="ctr"/>
            <a:r>
              <a:rPr lang="en-GB" sz="1800" dirty="0"/>
              <a:t>Nuuk - Nuuk</a:t>
            </a:r>
          </a:p>
          <a:p>
            <a:pPr algn="ctr"/>
            <a:endParaRPr lang="en-GB" sz="1800" dirty="0"/>
          </a:p>
          <a:p>
            <a:pPr algn="ctr"/>
            <a:endParaRPr lang="en-GB" sz="1800" dirty="0"/>
          </a:p>
          <a:p>
            <a:pPr algn="ctr"/>
            <a:endParaRPr lang="en-GB" sz="1800" dirty="0"/>
          </a:p>
          <a:p>
            <a:pPr algn="ctr"/>
            <a:r>
              <a:rPr lang="en-GB" sz="1800" dirty="0"/>
              <a:t>14 June 2026 </a:t>
            </a:r>
            <a:r>
              <a:rPr lang="nb-NO" sz="1800" dirty="0"/>
              <a:t>– 24 June 2026</a:t>
            </a:r>
            <a:endParaRPr lang="en-GB" sz="1800" dirty="0"/>
          </a:p>
        </p:txBody>
      </p:sp>
      <p:pic>
        <p:nvPicPr>
          <p:cNvPr id="8" name="Picture Placeholder 7" descr="A rocky landscape with a small building&#10;&#10;AI-generated content may be incorrect.">
            <a:extLst>
              <a:ext uri="{FF2B5EF4-FFF2-40B4-BE49-F238E27FC236}">
                <a16:creationId xmlns:a16="http://schemas.microsoft.com/office/drawing/2014/main" id="{3432BC4D-8D51-9FB7-3C54-F4F69130ED34}"/>
              </a:ext>
            </a:extLst>
          </p:cNvPr>
          <p:cNvPicPr>
            <a:picLocks noGrp="1" noChangeAspect="1"/>
          </p:cNvPicPr>
          <p:nvPr>
            <p:ph type="pic" sz="quarter" idx="11"/>
          </p:nvPr>
        </p:nvPicPr>
        <p:blipFill>
          <a:blip r:embed="rId3"/>
          <a:srcRect l="14375" r="14375"/>
          <a:stretch>
            <a:fillRect/>
          </a:stretch>
        </p:blipFill>
        <p:spPr/>
      </p:pic>
    </p:spTree>
    <p:extLst>
      <p:ext uri="{BB962C8B-B14F-4D97-AF65-F5344CB8AC3E}">
        <p14:creationId xmlns:p14="http://schemas.microsoft.com/office/powerpoint/2010/main" val="849798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ap&#10;&#10;AI-generated content may be incorrect.">
            <a:extLst>
              <a:ext uri="{FF2B5EF4-FFF2-40B4-BE49-F238E27FC236}">
                <a16:creationId xmlns:a16="http://schemas.microsoft.com/office/drawing/2014/main" id="{D3F763B6-5FCC-32E2-7F54-8D2E5DEFC4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01422" y="1520825"/>
            <a:ext cx="7789157" cy="4579938"/>
          </a:xfrm>
        </p:spPr>
      </p:pic>
      <p:pic>
        <p:nvPicPr>
          <p:cNvPr id="4" name="Picture 3" descr="A screenshot of a map&#10;&#10;AI-generated content may be incorrect.">
            <a:extLst>
              <a:ext uri="{FF2B5EF4-FFF2-40B4-BE49-F238E27FC236}">
                <a16:creationId xmlns:a16="http://schemas.microsoft.com/office/drawing/2014/main" id="{4F719A11-33F8-9A0A-BFA8-0989D6270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9" y="338556"/>
            <a:ext cx="10309681" cy="6180888"/>
          </a:xfrm>
          <a:prstGeom prst="rect">
            <a:avLst/>
          </a:prstGeom>
        </p:spPr>
      </p:pic>
    </p:spTree>
    <p:extLst>
      <p:ext uri="{BB962C8B-B14F-4D97-AF65-F5344CB8AC3E}">
        <p14:creationId xmlns:p14="http://schemas.microsoft.com/office/powerpoint/2010/main" val="1033729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C7FF-882E-1C06-6B68-283D516EEDAD}"/>
              </a:ext>
            </a:extLst>
          </p:cNvPr>
          <p:cNvSpPr>
            <a:spLocks noGrp="1"/>
          </p:cNvSpPr>
          <p:nvPr>
            <p:ph type="title"/>
          </p:nvPr>
        </p:nvSpPr>
        <p:spPr>
          <a:xfrm>
            <a:off x="8359639" y="431844"/>
            <a:ext cx="3438469" cy="693608"/>
          </a:xfrm>
        </p:spPr>
        <p:txBody>
          <a:bodyPr/>
          <a:lstStyle/>
          <a:p>
            <a:r>
              <a:rPr lang="en-US" dirty="0" err="1"/>
              <a:t>eBird</a:t>
            </a:r>
            <a:endParaRPr lang="en-US" dirty="0"/>
          </a:p>
        </p:txBody>
      </p:sp>
      <p:sp>
        <p:nvSpPr>
          <p:cNvPr id="3" name="Text Placeholder 2">
            <a:extLst>
              <a:ext uri="{FF2B5EF4-FFF2-40B4-BE49-F238E27FC236}">
                <a16:creationId xmlns:a16="http://schemas.microsoft.com/office/drawing/2014/main" id="{EA3859AB-018D-B1A8-5D45-0BC25B60E774}"/>
              </a:ext>
            </a:extLst>
          </p:cNvPr>
          <p:cNvSpPr>
            <a:spLocks noGrp="1"/>
          </p:cNvSpPr>
          <p:nvPr>
            <p:ph type="body" sz="quarter" idx="10"/>
          </p:nvPr>
        </p:nvSpPr>
        <p:spPr>
          <a:xfrm>
            <a:off x="8359639" y="1233808"/>
            <a:ext cx="3438469" cy="4607500"/>
          </a:xfrm>
        </p:spPr>
        <p:txBody>
          <a:bodyPr/>
          <a:lstStyle/>
          <a:p>
            <a:pPr algn="just"/>
            <a:r>
              <a:rPr lang="en-GB" dirty="0"/>
              <a:t>Bird-watching is not just a hobby — it is a powerful tool for science. eBird, a global Citizen Science platform, allows bird enthusiasts to record and share sightings, contributing valuable data for research and conservation.</a:t>
            </a:r>
          </a:p>
          <a:p>
            <a:pPr algn="just"/>
            <a:endParaRPr lang="en-GB" dirty="0"/>
          </a:p>
          <a:p>
            <a:pPr algn="just"/>
            <a:r>
              <a:rPr lang="en-GB" dirty="0"/>
              <a:t>During our voyage, our onboard Ornithologist conducted seven wildlife watches, completing 26 checklists and recording 27 bird species along the way.</a:t>
            </a:r>
          </a:p>
          <a:p>
            <a:pPr algn="just"/>
            <a:endParaRPr lang="en-GB" dirty="0"/>
          </a:p>
          <a:p>
            <a:pPr algn="just"/>
            <a:r>
              <a:rPr lang="en-GB" dirty="0"/>
              <a:t>Every entry adds to a growing database that helps scientists track migration patterns, monitor populations, and understand bird behaviour in Greenland.</a:t>
            </a:r>
          </a:p>
          <a:p>
            <a:pPr algn="just"/>
            <a:endParaRPr lang="en-GB" dirty="0"/>
          </a:p>
          <a:p>
            <a:pPr algn="just"/>
            <a:r>
              <a:rPr lang="en-GB" dirty="0"/>
              <a:t>Follow the link below to explore our data and see how your observations contribute to a global effort in avian research:</a:t>
            </a:r>
          </a:p>
          <a:p>
            <a:pPr algn="just"/>
            <a:r>
              <a:rPr lang="en-GB" dirty="0">
                <a:hlinkClick r:id="rId3">
                  <a:extLst>
                    <a:ext uri="{A12FA001-AC4F-418D-AE19-62706E023703}">
                      <ahyp:hlinkClr xmlns:ahyp="http://schemas.microsoft.com/office/drawing/2018/hyperlinkcolor" val="tx"/>
                    </a:ext>
                  </a:extLst>
                </a:hlinkClick>
              </a:rPr>
              <a:t>https://ebird.org/tripreport/538831</a:t>
            </a:r>
            <a:endParaRPr lang="en-GB" dirty="0"/>
          </a:p>
          <a:p>
            <a:pPr algn="just"/>
            <a:endParaRPr lang="en-GB" dirty="0">
              <a:solidFill>
                <a:schemeClr val="accent3">
                  <a:lumMod val="20000"/>
                  <a:lumOff val="80000"/>
                </a:schemeClr>
              </a:solidFill>
            </a:endParaRPr>
          </a:p>
        </p:txBody>
      </p:sp>
      <p:sp>
        <p:nvSpPr>
          <p:cNvPr id="18" name="TextBox 17">
            <a:extLst>
              <a:ext uri="{FF2B5EF4-FFF2-40B4-BE49-F238E27FC236}">
                <a16:creationId xmlns:a16="http://schemas.microsoft.com/office/drawing/2014/main" id="{45510DEE-42BF-4766-BAA4-7762391D9ACB}"/>
              </a:ext>
            </a:extLst>
          </p:cNvPr>
          <p:cNvSpPr txBox="1"/>
          <p:nvPr/>
        </p:nvSpPr>
        <p:spPr>
          <a:xfrm>
            <a:off x="6574354" y="6611779"/>
            <a:ext cx="1561646" cy="246221"/>
          </a:xfrm>
          <a:prstGeom prst="rect">
            <a:avLst/>
          </a:prstGeom>
          <a:noFill/>
        </p:spPr>
        <p:txBody>
          <a:bodyPr wrap="none" rtlCol="0">
            <a:spAutoFit/>
          </a:bodyPr>
          <a:lstStyle/>
          <a:p>
            <a:r>
              <a:rPr lang="de-DE" sz="1000" dirty="0"/>
              <a:t>Credit: Oscar Farrera/HX</a:t>
            </a:r>
            <a:endParaRPr lang="en-GB" sz="1000" dirty="0"/>
          </a:p>
        </p:txBody>
      </p:sp>
      <p:pic>
        <p:nvPicPr>
          <p:cNvPr id="8" name="Picture Placeholder 7" descr="A group of birds on an ice floe&#10;&#10;AI-generated content may be incorrect.">
            <a:extLst>
              <a:ext uri="{FF2B5EF4-FFF2-40B4-BE49-F238E27FC236}">
                <a16:creationId xmlns:a16="http://schemas.microsoft.com/office/drawing/2014/main" id="{8F592B28-99DA-7C5E-60CC-DCF60784CDA8}"/>
              </a:ext>
            </a:extLst>
          </p:cNvPr>
          <p:cNvPicPr>
            <a:picLocks noGrp="1" noChangeAspect="1"/>
          </p:cNvPicPr>
          <p:nvPr>
            <p:ph type="pic" sz="quarter" idx="11"/>
          </p:nvPr>
        </p:nvPicPr>
        <p:blipFill>
          <a:blip r:embed="rId4"/>
          <a:srcRect l="7777" r="7777"/>
          <a:stretch>
            <a:fillRect/>
          </a:stretch>
        </p:blipFill>
        <p:spPr/>
      </p:pic>
    </p:spTree>
    <p:extLst>
      <p:ext uri="{BB962C8B-B14F-4D97-AF65-F5344CB8AC3E}">
        <p14:creationId xmlns:p14="http://schemas.microsoft.com/office/powerpoint/2010/main" val="3092358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F3F467-1C95-6B0E-230B-78CDDA7B9070}"/>
              </a:ext>
            </a:extLst>
          </p:cNvPr>
          <p:cNvSpPr>
            <a:spLocks noGrp="1"/>
          </p:cNvSpPr>
          <p:nvPr>
            <p:ph type="title"/>
          </p:nvPr>
        </p:nvSpPr>
        <p:spPr/>
        <p:txBody>
          <a:bodyPr/>
          <a:lstStyle/>
          <a:p>
            <a:r>
              <a:rPr lang="en-GB" dirty="0"/>
              <a:t>Happywhale</a:t>
            </a:r>
          </a:p>
        </p:txBody>
      </p:sp>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4294967295"/>
          </p:nvPr>
        </p:nvSpPr>
        <p:spPr>
          <a:xfrm>
            <a:off x="152704" y="1488440"/>
            <a:ext cx="4979988" cy="3881119"/>
          </a:xfrm>
        </p:spPr>
        <p:txBody>
          <a:bodyPr>
            <a:normAutofit/>
          </a:bodyPr>
          <a:lstStyle/>
          <a:p>
            <a:pPr marL="0" indent="0" algn="just">
              <a:lnSpc>
                <a:spcPct val="120000"/>
              </a:lnSpc>
              <a:buNone/>
            </a:pPr>
            <a:r>
              <a:rPr lang="en-GB" sz="1400" dirty="0">
                <a:solidFill>
                  <a:schemeClr val="bg1"/>
                </a:solidFill>
              </a:rPr>
              <a:t>Cetaceans — whales, dolphins, and porpoises — always capture our attention. By submitting photos to </a:t>
            </a:r>
            <a:r>
              <a:rPr lang="en-GB" sz="1400" dirty="0" err="1">
                <a:solidFill>
                  <a:schemeClr val="bg1"/>
                </a:solidFill>
              </a:rPr>
              <a:t>Happywhale</a:t>
            </a:r>
            <a:r>
              <a:rPr lang="en-GB" sz="1400" dirty="0">
                <a:solidFill>
                  <a:schemeClr val="bg1"/>
                </a:solidFill>
              </a:rPr>
              <a:t>, we help scientists track individual animals through their lives and movements.</a:t>
            </a:r>
            <a:endParaRPr lang="en-US" sz="1400" dirty="0">
              <a:solidFill>
                <a:schemeClr val="bg1"/>
              </a:solidFill>
            </a:endParaRPr>
          </a:p>
          <a:p>
            <a:pPr marL="0" indent="0" algn="just">
              <a:lnSpc>
                <a:spcPct val="120000"/>
              </a:lnSpc>
              <a:buNone/>
            </a:pPr>
            <a:r>
              <a:rPr lang="en-GB" sz="1400" dirty="0">
                <a:solidFill>
                  <a:schemeClr val="bg1"/>
                </a:solidFill>
              </a:rPr>
              <a:t>During this voyage, the Expedition Team and guests uploaded observations of humpback whales. We now wait to see whether they can be matched to known or new individuals.</a:t>
            </a:r>
          </a:p>
          <a:p>
            <a:pPr marL="0" indent="0" algn="just">
              <a:lnSpc>
                <a:spcPct val="120000"/>
              </a:lnSpc>
              <a:buNone/>
            </a:pPr>
            <a:r>
              <a:rPr lang="en-GB" sz="1400" dirty="0">
                <a:solidFill>
                  <a:schemeClr val="bg1"/>
                </a:solidFill>
              </a:rPr>
              <a:t>You can</a:t>
            </a:r>
            <a:r>
              <a:rPr lang="en-US" sz="1400" b="1" dirty="0">
                <a:solidFill>
                  <a:schemeClr val="accent5"/>
                </a:solidFill>
                <a:hlinkClick r:id="rId3">
                  <a:extLst>
                    <a:ext uri="{A12FA001-AC4F-418D-AE19-62706E023703}">
                      <ahyp:hlinkClr xmlns:ahyp="http://schemas.microsoft.com/office/drawing/2018/hyperlinkcolor" val="tx"/>
                    </a:ext>
                  </a:extLst>
                </a:hlinkClick>
              </a:rPr>
              <a:t> view</a:t>
            </a:r>
            <a:r>
              <a:rPr lang="en-US" sz="1400" b="1" dirty="0">
                <a:solidFill>
                  <a:schemeClr val="bg1"/>
                </a:solidFill>
              </a:rPr>
              <a:t> </a:t>
            </a:r>
            <a:r>
              <a:rPr lang="en-GB" sz="1400" dirty="0">
                <a:solidFill>
                  <a:schemeClr val="bg1"/>
                </a:solidFill>
              </a:rPr>
              <a:t>MS Fridtjof Nansen's </a:t>
            </a:r>
            <a:r>
              <a:rPr lang="en-GB" sz="1400" dirty="0" err="1">
                <a:solidFill>
                  <a:schemeClr val="bg1"/>
                </a:solidFill>
              </a:rPr>
              <a:t>Happywhale</a:t>
            </a:r>
            <a:r>
              <a:rPr lang="en-GB" sz="1400" dirty="0">
                <a:solidFill>
                  <a:schemeClr val="bg1"/>
                </a:solidFill>
              </a:rPr>
              <a:t> submissions, follow individual whales for future updates, or upload your own photos from this voyage or past encounters.</a:t>
            </a:r>
            <a:endParaRPr lang="en-US" sz="1400" dirty="0">
              <a:solidFill>
                <a:schemeClr val="bg1"/>
              </a:solidFill>
            </a:endParaRPr>
          </a:p>
        </p:txBody>
      </p:sp>
      <p:pic>
        <p:nvPicPr>
          <p:cNvPr id="3" name="Picture 2" descr="A whale tail in the water&#10;&#10;AI-generated content may be incorrect.">
            <a:extLst>
              <a:ext uri="{FF2B5EF4-FFF2-40B4-BE49-F238E27FC236}">
                <a16:creationId xmlns:a16="http://schemas.microsoft.com/office/drawing/2014/main" id="{F3EECB25-E942-EC66-041B-442C6313DE80}"/>
              </a:ext>
            </a:extLst>
          </p:cNvPr>
          <p:cNvPicPr>
            <a:picLocks noChangeAspect="1"/>
          </p:cNvPicPr>
          <p:nvPr/>
        </p:nvPicPr>
        <p:blipFill>
          <a:blip r:embed="rId4"/>
          <a:srcRect l="14809" r="13968"/>
          <a:stretch/>
        </p:blipFill>
        <p:spPr>
          <a:xfrm>
            <a:off x="5240931" y="868680"/>
            <a:ext cx="6798365" cy="5369118"/>
          </a:xfrm>
          <a:prstGeom prst="rect">
            <a:avLst/>
          </a:prstGeom>
        </p:spPr>
      </p:pic>
      <p:pic>
        <p:nvPicPr>
          <p:cNvPr id="11" name="Picture 2" descr="Help identify whales with Happywhale » Wayfinders">
            <a:extLst>
              <a:ext uri="{FF2B5EF4-FFF2-40B4-BE49-F238E27FC236}">
                <a16:creationId xmlns:a16="http://schemas.microsoft.com/office/drawing/2014/main" id="{E5B68177-C318-6409-4AA2-68DE46C6D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289" y="5110627"/>
            <a:ext cx="1541964" cy="1541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13673B-DAC2-9536-54D6-1DD79CF9E3A8}"/>
              </a:ext>
            </a:extLst>
          </p:cNvPr>
          <p:cNvSpPr txBox="1"/>
          <p:nvPr/>
        </p:nvSpPr>
        <p:spPr>
          <a:xfrm>
            <a:off x="10086937" y="5879069"/>
            <a:ext cx="2037737" cy="369332"/>
          </a:xfrm>
          <a:prstGeom prst="rect">
            <a:avLst/>
          </a:prstGeom>
          <a:noFill/>
        </p:spPr>
        <p:txBody>
          <a:bodyPr wrap="none" rtlCol="0">
            <a:spAutoFit/>
          </a:bodyPr>
          <a:lstStyle/>
          <a:p>
            <a:r>
              <a:rPr lang="nb-NO" dirty="0">
                <a:solidFill>
                  <a:schemeClr val="bg1"/>
                </a:solidFill>
              </a:rPr>
              <a:t>Credit: Timo Heinz</a:t>
            </a:r>
            <a:endParaRPr lang="en-US" dirty="0">
              <a:solidFill>
                <a:schemeClr val="bg1"/>
              </a:solidFill>
            </a:endParaRPr>
          </a:p>
        </p:txBody>
      </p:sp>
    </p:spTree>
    <p:extLst>
      <p:ext uri="{BB962C8B-B14F-4D97-AF65-F5344CB8AC3E}">
        <p14:creationId xmlns:p14="http://schemas.microsoft.com/office/powerpoint/2010/main" val="1934253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45AF9-45EF-77F1-1F7E-D8AA77F9F479}"/>
              </a:ext>
            </a:extLst>
          </p:cNvPr>
          <p:cNvSpPr>
            <a:spLocks noGrp="1"/>
          </p:cNvSpPr>
          <p:nvPr>
            <p:ph type="title"/>
          </p:nvPr>
        </p:nvSpPr>
        <p:spPr>
          <a:xfrm>
            <a:off x="889957" y="30963"/>
            <a:ext cx="10684800" cy="1144800"/>
          </a:xfrm>
        </p:spPr>
        <p:txBody>
          <a:bodyPr>
            <a:normAutofit/>
          </a:bodyPr>
          <a:lstStyle/>
          <a:p>
            <a:pPr algn="ctr"/>
            <a:r>
              <a:rPr lang="en-GB" dirty="0">
                <a:latin typeface="+mn-lt"/>
              </a:rPr>
              <a:t>Fin whale – </a:t>
            </a:r>
            <a:r>
              <a:rPr lang="en-US" i="0" u="none" strike="noStrike" dirty="0" err="1">
                <a:effectLst/>
                <a:latin typeface="+mn-lt"/>
              </a:rPr>
              <a:t>Finwal</a:t>
            </a:r>
            <a:r>
              <a:rPr lang="en-US" i="0" u="none" strike="noStrike" dirty="0">
                <a:effectLst/>
                <a:latin typeface="+mn-lt"/>
              </a:rPr>
              <a:t> - Rorqual </a:t>
            </a:r>
            <a:r>
              <a:rPr lang="en-US" i="0" u="none" strike="noStrike" dirty="0" err="1">
                <a:effectLst/>
                <a:latin typeface="+mn-lt"/>
              </a:rPr>
              <a:t>commun</a:t>
            </a:r>
            <a:endParaRPr lang="en-GB" dirty="0">
              <a:latin typeface="+mn-lt"/>
            </a:endParaRPr>
          </a:p>
        </p:txBody>
      </p:sp>
      <p:sp>
        <p:nvSpPr>
          <p:cNvPr id="5" name="Title 2">
            <a:extLst>
              <a:ext uri="{FF2B5EF4-FFF2-40B4-BE49-F238E27FC236}">
                <a16:creationId xmlns:a16="http://schemas.microsoft.com/office/drawing/2014/main" id="{0B5BF34A-ABAA-9FE1-0BBE-1B31A890AF86}"/>
              </a:ext>
            </a:extLst>
          </p:cNvPr>
          <p:cNvSpPr txBox="1">
            <a:spLocks/>
          </p:cNvSpPr>
          <p:nvPr/>
        </p:nvSpPr>
        <p:spPr>
          <a:xfrm>
            <a:off x="593558" y="5590674"/>
            <a:ext cx="11277600" cy="308400"/>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Jost Light" pitchFamily="2" charset="0"/>
                <a:ea typeface="Jost Light"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Jost Light" pitchFamily="2" charset="0"/>
              <a:ea typeface="Jost Light" pitchFamily="2" charset="0"/>
              <a:cs typeface="+mj-cs"/>
            </a:endParaRPr>
          </a:p>
        </p:txBody>
      </p:sp>
      <p:pic>
        <p:nvPicPr>
          <p:cNvPr id="7" name="Picture 6" descr="A whale swimming in the water&#10;&#10;AI-generated content may be incorrect.">
            <a:extLst>
              <a:ext uri="{FF2B5EF4-FFF2-40B4-BE49-F238E27FC236}">
                <a16:creationId xmlns:a16="http://schemas.microsoft.com/office/drawing/2014/main" id="{C6A2C1DD-4EED-0E44-39D7-1CCAEA54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884" y="1121228"/>
            <a:ext cx="8954947" cy="5133409"/>
          </a:xfrm>
          <a:prstGeom prst="rect">
            <a:avLst/>
          </a:prstGeom>
        </p:spPr>
      </p:pic>
    </p:spTree>
    <p:extLst>
      <p:ext uri="{BB962C8B-B14F-4D97-AF65-F5344CB8AC3E}">
        <p14:creationId xmlns:p14="http://schemas.microsoft.com/office/powerpoint/2010/main" val="391184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45AF9-45EF-77F1-1F7E-D8AA77F9F479}"/>
              </a:ext>
            </a:extLst>
          </p:cNvPr>
          <p:cNvSpPr>
            <a:spLocks noGrp="1"/>
          </p:cNvSpPr>
          <p:nvPr>
            <p:ph type="title"/>
          </p:nvPr>
        </p:nvSpPr>
        <p:spPr>
          <a:xfrm>
            <a:off x="452963" y="3653"/>
            <a:ext cx="11286073" cy="1144800"/>
          </a:xfrm>
        </p:spPr>
        <p:txBody>
          <a:bodyPr>
            <a:noAutofit/>
          </a:bodyPr>
          <a:lstStyle/>
          <a:p>
            <a:pPr algn="ctr"/>
            <a:r>
              <a:rPr lang="en-GB" dirty="0">
                <a:latin typeface="+mn-lt"/>
              </a:rPr>
              <a:t>Harp seals – </a:t>
            </a:r>
            <a:r>
              <a:rPr lang="en-US" b="0" i="0" u="none" strike="noStrike" dirty="0" err="1">
                <a:effectLst/>
                <a:latin typeface="+mn-lt"/>
              </a:rPr>
              <a:t>Sattelrobbe</a:t>
            </a:r>
            <a:r>
              <a:rPr lang="en-US" b="0" i="0" u="none" strike="noStrike" dirty="0">
                <a:effectLst/>
                <a:latin typeface="+mn-lt"/>
              </a:rPr>
              <a:t> - </a:t>
            </a:r>
            <a:r>
              <a:rPr lang="en-US" b="0" i="0" u="none" strike="noStrike" dirty="0" err="1">
                <a:effectLst/>
                <a:latin typeface="+mn-lt"/>
              </a:rPr>
              <a:t>Phoque</a:t>
            </a:r>
            <a:r>
              <a:rPr lang="en-US" b="0" i="0" u="none" strike="noStrike" dirty="0">
                <a:effectLst/>
                <a:latin typeface="+mn-lt"/>
              </a:rPr>
              <a:t> du </a:t>
            </a:r>
            <a:r>
              <a:rPr lang="en-US" b="0" i="0" u="none" strike="noStrike" dirty="0" err="1">
                <a:effectLst/>
                <a:latin typeface="+mn-lt"/>
              </a:rPr>
              <a:t>Groenland</a:t>
            </a:r>
            <a:endParaRPr lang="en-GB" dirty="0">
              <a:latin typeface="+mn-lt"/>
            </a:endParaRPr>
          </a:p>
        </p:txBody>
      </p:sp>
      <p:sp>
        <p:nvSpPr>
          <p:cNvPr id="5" name="Title 2">
            <a:extLst>
              <a:ext uri="{FF2B5EF4-FFF2-40B4-BE49-F238E27FC236}">
                <a16:creationId xmlns:a16="http://schemas.microsoft.com/office/drawing/2014/main" id="{0B5BF34A-ABAA-9FE1-0BBE-1B31A890AF86}"/>
              </a:ext>
            </a:extLst>
          </p:cNvPr>
          <p:cNvSpPr txBox="1">
            <a:spLocks/>
          </p:cNvSpPr>
          <p:nvPr/>
        </p:nvSpPr>
        <p:spPr>
          <a:xfrm>
            <a:off x="4573536" y="5590674"/>
            <a:ext cx="7297621" cy="187667"/>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Jost Light" pitchFamily="2" charset="0"/>
                <a:ea typeface="Jost Light"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Jost Light" pitchFamily="2" charset="0"/>
              <a:ea typeface="Jost Light" pitchFamily="2" charset="0"/>
              <a:cs typeface="+mj-cs"/>
            </a:endParaRPr>
          </a:p>
        </p:txBody>
      </p:sp>
      <p:pic>
        <p:nvPicPr>
          <p:cNvPr id="7" name="Picture 6" descr="A group of birds swimming in water&#10;&#10;AI-generated content may be incorrect.">
            <a:extLst>
              <a:ext uri="{FF2B5EF4-FFF2-40B4-BE49-F238E27FC236}">
                <a16:creationId xmlns:a16="http://schemas.microsoft.com/office/drawing/2014/main" id="{6F42AE13-49F2-7488-711B-FD3D3618A3EC}"/>
              </a:ext>
            </a:extLst>
          </p:cNvPr>
          <p:cNvPicPr>
            <a:picLocks noChangeAspect="1"/>
          </p:cNvPicPr>
          <p:nvPr/>
        </p:nvPicPr>
        <p:blipFill>
          <a:blip r:embed="rId3"/>
          <a:srcRect l="9303" t="20897" r="16076" b="4171"/>
          <a:stretch/>
        </p:blipFill>
        <p:spPr>
          <a:xfrm>
            <a:off x="922116" y="1121228"/>
            <a:ext cx="10347768" cy="5160719"/>
          </a:xfrm>
          <a:prstGeom prst="rect">
            <a:avLst/>
          </a:prstGeom>
        </p:spPr>
      </p:pic>
    </p:spTree>
    <p:extLst>
      <p:ext uri="{BB962C8B-B14F-4D97-AF65-F5344CB8AC3E}">
        <p14:creationId xmlns:p14="http://schemas.microsoft.com/office/powerpoint/2010/main" val="266466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45AF9-45EF-77F1-1F7E-D8AA77F9F479}"/>
              </a:ext>
            </a:extLst>
          </p:cNvPr>
          <p:cNvSpPr>
            <a:spLocks noGrp="1"/>
          </p:cNvSpPr>
          <p:nvPr>
            <p:ph type="title"/>
          </p:nvPr>
        </p:nvSpPr>
        <p:spPr>
          <a:xfrm>
            <a:off x="753599" y="0"/>
            <a:ext cx="10684800" cy="1144800"/>
          </a:xfrm>
        </p:spPr>
        <p:txBody>
          <a:bodyPr>
            <a:normAutofit/>
          </a:bodyPr>
          <a:lstStyle/>
          <a:p>
            <a:pPr algn="ctr"/>
            <a:r>
              <a:rPr lang="en-GB" dirty="0">
                <a:latin typeface="+mn-lt"/>
              </a:rPr>
              <a:t>Humpback whale – </a:t>
            </a:r>
            <a:r>
              <a:rPr lang="en-US" i="0" u="none" strike="noStrike" dirty="0" err="1">
                <a:effectLst/>
                <a:latin typeface="+mn-lt"/>
              </a:rPr>
              <a:t>Buckelwal</a:t>
            </a:r>
            <a:r>
              <a:rPr lang="en-US" i="0" u="none" strike="noStrike" dirty="0">
                <a:effectLst/>
                <a:latin typeface="+mn-lt"/>
              </a:rPr>
              <a:t> - </a:t>
            </a:r>
            <a:r>
              <a:rPr lang="en-US" i="0" u="none" strike="noStrike" dirty="0" err="1">
                <a:effectLst/>
                <a:latin typeface="+mn-lt"/>
              </a:rPr>
              <a:t>Baleine</a:t>
            </a:r>
            <a:r>
              <a:rPr lang="en-US" i="0" u="none" strike="noStrike" dirty="0">
                <a:effectLst/>
                <a:latin typeface="+mn-lt"/>
              </a:rPr>
              <a:t> à </a:t>
            </a:r>
            <a:r>
              <a:rPr lang="en-US" i="0" u="none" strike="noStrike" dirty="0" err="1">
                <a:effectLst/>
                <a:latin typeface="+mn-lt"/>
              </a:rPr>
              <a:t>bosse</a:t>
            </a:r>
            <a:endParaRPr lang="en-GB" dirty="0">
              <a:latin typeface="+mn-lt"/>
            </a:endParaRPr>
          </a:p>
        </p:txBody>
      </p:sp>
      <p:sp>
        <p:nvSpPr>
          <p:cNvPr id="5" name="Title 2">
            <a:extLst>
              <a:ext uri="{FF2B5EF4-FFF2-40B4-BE49-F238E27FC236}">
                <a16:creationId xmlns:a16="http://schemas.microsoft.com/office/drawing/2014/main" id="{0B5BF34A-ABAA-9FE1-0BBE-1B31A890AF86}"/>
              </a:ext>
            </a:extLst>
          </p:cNvPr>
          <p:cNvSpPr txBox="1">
            <a:spLocks/>
          </p:cNvSpPr>
          <p:nvPr/>
        </p:nvSpPr>
        <p:spPr>
          <a:xfrm>
            <a:off x="4573536" y="5590674"/>
            <a:ext cx="7297621" cy="187667"/>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Jost Light" pitchFamily="2" charset="0"/>
                <a:ea typeface="Jost Light"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Jost Light" pitchFamily="2" charset="0"/>
              <a:ea typeface="Jost Light" pitchFamily="2" charset="0"/>
              <a:cs typeface="+mj-cs"/>
            </a:endParaRPr>
          </a:p>
        </p:txBody>
      </p:sp>
      <p:pic>
        <p:nvPicPr>
          <p:cNvPr id="2" name="Picture 1" descr="A whale tail in the water&#10;&#10;AI-generated content may be incorrect.">
            <a:extLst>
              <a:ext uri="{FF2B5EF4-FFF2-40B4-BE49-F238E27FC236}">
                <a16:creationId xmlns:a16="http://schemas.microsoft.com/office/drawing/2014/main" id="{356E275F-419C-E933-5850-EFB751F9DBDE}"/>
              </a:ext>
            </a:extLst>
          </p:cNvPr>
          <p:cNvPicPr>
            <a:picLocks noChangeAspect="1"/>
          </p:cNvPicPr>
          <p:nvPr/>
        </p:nvPicPr>
        <p:blipFill>
          <a:blip r:embed="rId3"/>
          <a:srcRect l="14886" t="16177" r="12036" b="16302"/>
          <a:stretch/>
        </p:blipFill>
        <p:spPr>
          <a:xfrm>
            <a:off x="2214622" y="1286500"/>
            <a:ext cx="7762755" cy="4781620"/>
          </a:xfrm>
          <a:prstGeom prst="rect">
            <a:avLst/>
          </a:prstGeom>
        </p:spPr>
      </p:pic>
    </p:spTree>
    <p:extLst>
      <p:ext uri="{BB962C8B-B14F-4D97-AF65-F5344CB8AC3E}">
        <p14:creationId xmlns:p14="http://schemas.microsoft.com/office/powerpoint/2010/main" val="949012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45AF9-45EF-77F1-1F7E-D8AA77F9F479}"/>
              </a:ext>
            </a:extLst>
          </p:cNvPr>
          <p:cNvSpPr>
            <a:spLocks noGrp="1"/>
          </p:cNvSpPr>
          <p:nvPr>
            <p:ph type="title"/>
          </p:nvPr>
        </p:nvSpPr>
        <p:spPr>
          <a:xfrm>
            <a:off x="753600" y="0"/>
            <a:ext cx="10684800" cy="1144800"/>
          </a:xfrm>
        </p:spPr>
        <p:txBody>
          <a:bodyPr>
            <a:normAutofit/>
          </a:bodyPr>
          <a:lstStyle/>
          <a:p>
            <a:pPr algn="ctr"/>
            <a:r>
              <a:rPr lang="en-US" b="0" i="0" u="none" strike="noStrike" dirty="0" err="1">
                <a:effectLst/>
                <a:latin typeface="+mn-lt"/>
              </a:rPr>
              <a:t>Harbour</a:t>
            </a:r>
            <a:r>
              <a:rPr lang="en-US" b="0" i="0" u="none" strike="noStrike" dirty="0">
                <a:effectLst/>
                <a:latin typeface="+mn-lt"/>
              </a:rPr>
              <a:t> porpoise</a:t>
            </a:r>
            <a:r>
              <a:rPr lang="en-GB" dirty="0">
                <a:latin typeface="+mn-lt"/>
              </a:rPr>
              <a:t> – </a:t>
            </a:r>
            <a:r>
              <a:rPr lang="en-US" b="0" i="0" u="none" strike="noStrike" dirty="0" err="1">
                <a:effectLst/>
                <a:latin typeface="+mn-lt"/>
              </a:rPr>
              <a:t>Schweinswal</a:t>
            </a:r>
            <a:r>
              <a:rPr lang="en-US" i="0" u="none" strike="noStrike" dirty="0">
                <a:effectLst/>
                <a:latin typeface="+mn-lt"/>
              </a:rPr>
              <a:t> - </a:t>
            </a:r>
            <a:r>
              <a:rPr lang="en-US" b="0" i="0" u="none" strike="noStrike" dirty="0" err="1">
                <a:effectLst/>
                <a:latin typeface="+mn-lt"/>
              </a:rPr>
              <a:t>Marsouin</a:t>
            </a:r>
            <a:endParaRPr lang="en-GB" dirty="0">
              <a:latin typeface="+mn-lt"/>
            </a:endParaRPr>
          </a:p>
        </p:txBody>
      </p:sp>
      <p:sp>
        <p:nvSpPr>
          <p:cNvPr id="5" name="Title 2">
            <a:extLst>
              <a:ext uri="{FF2B5EF4-FFF2-40B4-BE49-F238E27FC236}">
                <a16:creationId xmlns:a16="http://schemas.microsoft.com/office/drawing/2014/main" id="{0B5BF34A-ABAA-9FE1-0BBE-1B31A890AF86}"/>
              </a:ext>
            </a:extLst>
          </p:cNvPr>
          <p:cNvSpPr txBox="1">
            <a:spLocks/>
          </p:cNvSpPr>
          <p:nvPr/>
        </p:nvSpPr>
        <p:spPr>
          <a:xfrm>
            <a:off x="4573536" y="5590674"/>
            <a:ext cx="7297621" cy="187667"/>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Jost Light" pitchFamily="2" charset="0"/>
                <a:ea typeface="Jost Light"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Jost Light" pitchFamily="2" charset="0"/>
              <a:ea typeface="Jost Light" pitchFamily="2" charset="0"/>
              <a:cs typeface="+mj-cs"/>
            </a:endParaRPr>
          </a:p>
        </p:txBody>
      </p:sp>
      <p:pic>
        <p:nvPicPr>
          <p:cNvPr id="6" name="Picture 5" descr="A whale fin in the water&#10;&#10;AI-generated content may be incorrect.">
            <a:extLst>
              <a:ext uri="{FF2B5EF4-FFF2-40B4-BE49-F238E27FC236}">
                <a16:creationId xmlns:a16="http://schemas.microsoft.com/office/drawing/2014/main" id="{7DFC1B8D-9F22-3D33-8B1E-1F9EA475566B}"/>
              </a:ext>
            </a:extLst>
          </p:cNvPr>
          <p:cNvPicPr>
            <a:picLocks noChangeAspect="1"/>
          </p:cNvPicPr>
          <p:nvPr/>
        </p:nvPicPr>
        <p:blipFill>
          <a:blip r:embed="rId3"/>
          <a:stretch>
            <a:fillRect/>
          </a:stretch>
        </p:blipFill>
        <p:spPr>
          <a:xfrm>
            <a:off x="2189544" y="1121228"/>
            <a:ext cx="7812912" cy="5208608"/>
          </a:xfrm>
          <a:prstGeom prst="rect">
            <a:avLst/>
          </a:prstGeom>
        </p:spPr>
      </p:pic>
    </p:spTree>
    <p:extLst>
      <p:ext uri="{BB962C8B-B14F-4D97-AF65-F5344CB8AC3E}">
        <p14:creationId xmlns:p14="http://schemas.microsoft.com/office/powerpoint/2010/main" val="54205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10"/>
          </p:nvPr>
        </p:nvSpPr>
        <p:spPr>
          <a:xfrm>
            <a:off x="742211" y="1582333"/>
            <a:ext cx="3438469" cy="3581578"/>
          </a:xfrm>
        </p:spPr>
        <p:txBody>
          <a:bodyPr/>
          <a:lstStyle/>
          <a:p>
            <a:r>
              <a:rPr lang="en-GB" sz="1400" noProof="0" dirty="0"/>
              <a:t>During your journey, you were joined by ORCA Ocean Conservationist Taz, who collected data on whales, dolphins, and porpoises using the ORCA </a:t>
            </a:r>
            <a:r>
              <a:rPr lang="en-GB" sz="1400" noProof="0" dirty="0" err="1"/>
              <a:t>OceanWatchers</a:t>
            </a:r>
            <a:r>
              <a:rPr lang="en-GB" sz="1400" noProof="0" dirty="0"/>
              <a:t> app. The data is sent back to ORCA and made available to organisations working in cetacean conservation. It is also published on the ORCA interactive map for anyone interested in what has been seen and where.</a:t>
            </a:r>
          </a:p>
          <a:p>
            <a:endParaRPr lang="en-GB" sz="1400" noProof="0" dirty="0"/>
          </a:p>
          <a:p>
            <a:r>
              <a:rPr lang="en-GB" sz="1400" noProof="0" dirty="0"/>
              <a:t>On this voyage, we collected </a:t>
            </a:r>
            <a:r>
              <a:rPr lang="en-GB" sz="1400" b="1" noProof="0" dirty="0"/>
              <a:t>8 hours and 32 minutes </a:t>
            </a:r>
            <a:r>
              <a:rPr lang="en-GB" sz="1400" noProof="0" dirty="0"/>
              <a:t>of data, spanning </a:t>
            </a:r>
            <a:r>
              <a:rPr lang="en-GB" sz="1400" b="1" noProof="0" dirty="0"/>
              <a:t>112 km</a:t>
            </a:r>
            <a:r>
              <a:rPr lang="en-GB" sz="1400" noProof="0" dirty="0"/>
              <a:t>. Four marine mammal species were recorded across these surveys, with a total of </a:t>
            </a:r>
            <a:r>
              <a:rPr lang="en-GB" sz="1400" b="1" noProof="0" dirty="0"/>
              <a:t>106 individuals logged</a:t>
            </a:r>
            <a:r>
              <a:rPr lang="en-GB" sz="1400" noProof="0" dirty="0"/>
              <a:t>.</a:t>
            </a:r>
            <a:endParaRPr lang="en-GB" dirty="0"/>
          </a:p>
        </p:txBody>
      </p:sp>
      <p:sp>
        <p:nvSpPr>
          <p:cNvPr id="3" name="Title 2">
            <a:extLst>
              <a:ext uri="{FF2B5EF4-FFF2-40B4-BE49-F238E27FC236}">
                <a16:creationId xmlns:a16="http://schemas.microsoft.com/office/drawing/2014/main" id="{71211A91-2F74-84AF-E117-C43B717D7385}"/>
              </a:ext>
            </a:extLst>
          </p:cNvPr>
          <p:cNvSpPr>
            <a:spLocks noGrp="1"/>
          </p:cNvSpPr>
          <p:nvPr>
            <p:ph type="title"/>
          </p:nvPr>
        </p:nvSpPr>
        <p:spPr>
          <a:xfrm>
            <a:off x="742211" y="731732"/>
            <a:ext cx="3438469" cy="693608"/>
          </a:xfrm>
        </p:spPr>
        <p:txBody>
          <a:bodyPr/>
          <a:lstStyle/>
          <a:p>
            <a:r>
              <a:rPr lang="en-US" dirty="0"/>
              <a:t>ORCA</a:t>
            </a:r>
          </a:p>
        </p:txBody>
      </p:sp>
      <p:pic>
        <p:nvPicPr>
          <p:cNvPr id="5" name="Picture 4" descr="A map of land with water and land in the background&#10;&#10;AI-generated content may be incorrect.">
            <a:extLst>
              <a:ext uri="{FF2B5EF4-FFF2-40B4-BE49-F238E27FC236}">
                <a16:creationId xmlns:a16="http://schemas.microsoft.com/office/drawing/2014/main" id="{E742E48D-C6D1-72C8-FAAD-24F303728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300" y="381000"/>
            <a:ext cx="2819400" cy="6096000"/>
          </a:xfrm>
          <a:prstGeom prst="rect">
            <a:avLst/>
          </a:prstGeom>
        </p:spPr>
      </p:pic>
      <p:pic>
        <p:nvPicPr>
          <p:cNvPr id="2" name="Picture 1">
            <a:extLst>
              <a:ext uri="{FF2B5EF4-FFF2-40B4-BE49-F238E27FC236}">
                <a16:creationId xmlns:a16="http://schemas.microsoft.com/office/drawing/2014/main" id="{1E310DD2-25B0-B1A8-83CB-BFDD48CE75A4}"/>
              </a:ext>
            </a:extLst>
          </p:cNvPr>
          <p:cNvPicPr>
            <a:picLocks noChangeAspect="1"/>
          </p:cNvPicPr>
          <p:nvPr/>
        </p:nvPicPr>
        <p:blipFill>
          <a:blip r:embed="rId4"/>
          <a:stretch>
            <a:fillRect/>
          </a:stretch>
        </p:blipFill>
        <p:spPr>
          <a:xfrm>
            <a:off x="8011321" y="381000"/>
            <a:ext cx="2820448" cy="6096000"/>
          </a:xfrm>
          <a:prstGeom prst="rect">
            <a:avLst/>
          </a:prstGeom>
        </p:spPr>
      </p:pic>
    </p:spTree>
    <p:extLst>
      <p:ext uri="{BB962C8B-B14F-4D97-AF65-F5344CB8AC3E}">
        <p14:creationId xmlns:p14="http://schemas.microsoft.com/office/powerpoint/2010/main" val="152999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16C8FAB-E5AD-3FCE-AACC-67C25FBB2471}"/>
              </a:ext>
            </a:extLst>
          </p:cNvPr>
          <p:cNvSpPr>
            <a:spLocks noGrp="1"/>
          </p:cNvSpPr>
          <p:nvPr>
            <p:ph type="title"/>
          </p:nvPr>
        </p:nvSpPr>
        <p:spPr/>
        <p:txBody>
          <a:bodyPr/>
          <a:lstStyle/>
          <a:p>
            <a:pPr algn="ctr"/>
            <a:r>
              <a:rPr lang="en-US" dirty="0"/>
              <a:t>Sightings</a:t>
            </a:r>
          </a:p>
        </p:txBody>
      </p:sp>
      <p:graphicFrame>
        <p:nvGraphicFramePr>
          <p:cNvPr id="3" name="Content Placeholder 5">
            <a:extLst>
              <a:ext uri="{FF2B5EF4-FFF2-40B4-BE49-F238E27FC236}">
                <a16:creationId xmlns:a16="http://schemas.microsoft.com/office/drawing/2014/main" id="{94D9D761-76B1-5C13-1F93-16D5D47DA8D9}"/>
              </a:ext>
            </a:extLst>
          </p:cNvPr>
          <p:cNvGraphicFramePr>
            <a:graphicFrameLocks/>
          </p:cNvGraphicFramePr>
          <p:nvPr/>
        </p:nvGraphicFramePr>
        <p:xfrm>
          <a:off x="505796" y="2252616"/>
          <a:ext cx="11180408" cy="2121790"/>
        </p:xfrm>
        <a:graphic>
          <a:graphicData uri="http://schemas.openxmlformats.org/drawingml/2006/table">
            <a:tbl>
              <a:tblPr firstRow="1" bandRow="1">
                <a:tableStyleId>{5C22544A-7EE6-4342-B048-85BDC9FD1C3A}</a:tableStyleId>
              </a:tblPr>
              <a:tblGrid>
                <a:gridCol w="5590204">
                  <a:extLst>
                    <a:ext uri="{9D8B030D-6E8A-4147-A177-3AD203B41FA5}">
                      <a16:colId xmlns:a16="http://schemas.microsoft.com/office/drawing/2014/main" val="1365187149"/>
                    </a:ext>
                  </a:extLst>
                </a:gridCol>
                <a:gridCol w="5590204">
                  <a:extLst>
                    <a:ext uri="{9D8B030D-6E8A-4147-A177-3AD203B41FA5}">
                      <a16:colId xmlns:a16="http://schemas.microsoft.com/office/drawing/2014/main" val="2612746991"/>
                    </a:ext>
                  </a:extLst>
                </a:gridCol>
              </a:tblGrid>
              <a:tr h="424358">
                <a:tc>
                  <a:txBody>
                    <a:bodyPr/>
                    <a:lstStyle/>
                    <a:p>
                      <a:pPr algn="ctr"/>
                      <a:r>
                        <a:rPr lang="nb-NO" dirty="0"/>
                        <a:t>Species</a:t>
                      </a:r>
                      <a:endParaRPr lang="en-US" dirty="0"/>
                    </a:p>
                  </a:txBody>
                  <a:tcPr/>
                </a:tc>
                <a:tc>
                  <a:txBody>
                    <a:bodyPr/>
                    <a:lstStyle/>
                    <a:p>
                      <a:pPr algn="ctr"/>
                      <a:r>
                        <a:rPr lang="nb-NO" dirty="0"/>
                        <a:t>Number of individuals seen </a:t>
                      </a:r>
                      <a:endParaRPr lang="en-US" dirty="0"/>
                    </a:p>
                  </a:txBody>
                  <a:tcPr/>
                </a:tc>
                <a:extLst>
                  <a:ext uri="{0D108BD9-81ED-4DB2-BD59-A6C34878D82A}">
                    <a16:rowId xmlns:a16="http://schemas.microsoft.com/office/drawing/2014/main" val="954825275"/>
                  </a:ext>
                </a:extLst>
              </a:tr>
              <a:tr h="424358">
                <a:tc>
                  <a:txBody>
                    <a:bodyPr/>
                    <a:lstStyle/>
                    <a:p>
                      <a:pPr algn="ctr"/>
                      <a:r>
                        <a:rPr lang="nb-NO" dirty="0"/>
                        <a:t>Humpback </a:t>
                      </a:r>
                      <a:r>
                        <a:rPr lang="nb-NO" dirty="0" err="1"/>
                        <a:t>whale</a:t>
                      </a:r>
                      <a:r>
                        <a:rPr lang="nb-NO" dirty="0"/>
                        <a:t> (</a:t>
                      </a:r>
                      <a:r>
                        <a:rPr lang="en-US" sz="1800" b="0" i="1" kern="1200" dirty="0">
                          <a:solidFill>
                            <a:schemeClr val="dk1"/>
                          </a:solidFill>
                          <a:effectLst/>
                          <a:latin typeface="+mn-lt"/>
                          <a:ea typeface="+mn-ea"/>
                          <a:cs typeface="+mn-cs"/>
                        </a:rPr>
                        <a:t>Megaptera novaeangliae</a:t>
                      </a:r>
                      <a:r>
                        <a:rPr lang="en-US" sz="1800" b="0" i="0" kern="1200" dirty="0">
                          <a:solidFill>
                            <a:schemeClr val="dk1"/>
                          </a:solidFill>
                          <a:effectLst/>
                          <a:latin typeface="+mn-lt"/>
                          <a:ea typeface="+mn-ea"/>
                          <a:cs typeface="+mn-cs"/>
                        </a:rPr>
                        <a:t>)</a:t>
                      </a:r>
                      <a:endParaRPr lang="en-US" dirty="0"/>
                    </a:p>
                  </a:txBody>
                  <a:tcPr/>
                </a:tc>
                <a:tc>
                  <a:txBody>
                    <a:bodyPr/>
                    <a:lstStyle/>
                    <a:p>
                      <a:pPr algn="ctr"/>
                      <a:r>
                        <a:rPr lang="nb-NO" dirty="0"/>
                        <a:t>15</a:t>
                      </a:r>
                      <a:endParaRPr lang="en-US" dirty="0"/>
                    </a:p>
                  </a:txBody>
                  <a:tcPr/>
                </a:tc>
                <a:extLst>
                  <a:ext uri="{0D108BD9-81ED-4DB2-BD59-A6C34878D82A}">
                    <a16:rowId xmlns:a16="http://schemas.microsoft.com/office/drawing/2014/main" val="3691077654"/>
                  </a:ext>
                </a:extLst>
              </a:tr>
              <a:tr h="424358">
                <a:tc>
                  <a:txBody>
                    <a:bodyPr/>
                    <a:lstStyle/>
                    <a:p>
                      <a:pPr algn="ctr"/>
                      <a:r>
                        <a:rPr lang="nb-NO" dirty="0"/>
                        <a:t>Fin whale (</a:t>
                      </a:r>
                      <a:r>
                        <a:rPr lang="nb-NO" i="1" dirty="0" err="1"/>
                        <a:t>Balenoptera</a:t>
                      </a:r>
                      <a:r>
                        <a:rPr lang="nb-NO" i="1" dirty="0"/>
                        <a:t> </a:t>
                      </a:r>
                      <a:r>
                        <a:rPr lang="nb-NO" i="1" dirty="0" err="1"/>
                        <a:t>Physalus</a:t>
                      </a:r>
                      <a:r>
                        <a:rPr lang="nb-NO" i="0" dirty="0"/>
                        <a:t>)</a:t>
                      </a:r>
                      <a:endParaRPr lang="en-US" i="0" dirty="0"/>
                    </a:p>
                  </a:txBody>
                  <a:tcPr/>
                </a:tc>
                <a:tc>
                  <a:txBody>
                    <a:bodyPr/>
                    <a:lstStyle/>
                    <a:p>
                      <a:pPr algn="ctr"/>
                      <a:r>
                        <a:rPr lang="nb-NO" dirty="0"/>
                        <a:t>5</a:t>
                      </a:r>
                      <a:endParaRPr lang="en-US" dirty="0"/>
                    </a:p>
                  </a:txBody>
                  <a:tcPr/>
                </a:tc>
                <a:extLst>
                  <a:ext uri="{0D108BD9-81ED-4DB2-BD59-A6C34878D82A}">
                    <a16:rowId xmlns:a16="http://schemas.microsoft.com/office/drawing/2014/main" val="350843409"/>
                  </a:ext>
                </a:extLst>
              </a:tr>
              <a:tr h="424358">
                <a:tc>
                  <a:txBody>
                    <a:bodyPr/>
                    <a:lstStyle/>
                    <a:p>
                      <a:pPr algn="ctr"/>
                      <a:r>
                        <a:rPr lang="nb-NO" i="0" dirty="0" err="1"/>
                        <a:t>Unidentified</a:t>
                      </a:r>
                      <a:r>
                        <a:rPr lang="nb-NO" i="0" dirty="0"/>
                        <a:t> </a:t>
                      </a:r>
                      <a:r>
                        <a:rPr lang="nb-NO" i="0" dirty="0" err="1"/>
                        <a:t>baleen</a:t>
                      </a:r>
                      <a:r>
                        <a:rPr lang="nb-NO" i="0" dirty="0"/>
                        <a:t> </a:t>
                      </a:r>
                      <a:r>
                        <a:rPr lang="nb-NO" i="0"/>
                        <a:t>whale</a:t>
                      </a:r>
                      <a:endParaRPr lang="en-US" i="0" dirty="0"/>
                    </a:p>
                  </a:txBody>
                  <a:tcPr/>
                </a:tc>
                <a:tc>
                  <a:txBody>
                    <a:bodyPr/>
                    <a:lstStyle/>
                    <a:p>
                      <a:pPr algn="ctr"/>
                      <a:r>
                        <a:rPr lang="en-GB" dirty="0"/>
                        <a:t>2</a:t>
                      </a:r>
                      <a:endParaRPr lang="en-US" dirty="0"/>
                    </a:p>
                  </a:txBody>
                  <a:tcPr/>
                </a:tc>
                <a:extLst>
                  <a:ext uri="{0D108BD9-81ED-4DB2-BD59-A6C34878D82A}">
                    <a16:rowId xmlns:a16="http://schemas.microsoft.com/office/drawing/2014/main" val="2208212592"/>
                  </a:ext>
                </a:extLst>
              </a:tr>
              <a:tr h="424358">
                <a:tc>
                  <a:txBody>
                    <a:bodyPr/>
                    <a:lstStyle/>
                    <a:p>
                      <a:pPr algn="ctr"/>
                      <a:r>
                        <a:rPr lang="en-GB" i="0" dirty="0"/>
                        <a:t>Harp Seal (</a:t>
                      </a:r>
                      <a:r>
                        <a:rPr lang="en-GB" i="1" dirty="0" err="1"/>
                        <a:t>Pagophilus</a:t>
                      </a:r>
                      <a:r>
                        <a:rPr lang="en-GB" i="1" dirty="0"/>
                        <a:t> </a:t>
                      </a:r>
                      <a:r>
                        <a:rPr lang="en-GB" i="1" dirty="0" err="1"/>
                        <a:t>groenlandicus</a:t>
                      </a:r>
                      <a:r>
                        <a:rPr lang="nb-NO" i="0" dirty="0"/>
                        <a:t>)</a:t>
                      </a:r>
                      <a:endParaRPr lang="en-US" i="0" dirty="0"/>
                    </a:p>
                  </a:txBody>
                  <a:tcPr/>
                </a:tc>
                <a:tc>
                  <a:txBody>
                    <a:bodyPr/>
                    <a:lstStyle/>
                    <a:p>
                      <a:pPr algn="ctr"/>
                      <a:r>
                        <a:rPr lang="nb-NO" dirty="0"/>
                        <a:t>84</a:t>
                      </a:r>
                      <a:endParaRPr lang="en-US" dirty="0"/>
                    </a:p>
                  </a:txBody>
                  <a:tcPr/>
                </a:tc>
                <a:extLst>
                  <a:ext uri="{0D108BD9-81ED-4DB2-BD59-A6C34878D82A}">
                    <a16:rowId xmlns:a16="http://schemas.microsoft.com/office/drawing/2014/main" val="93076108"/>
                  </a:ext>
                </a:extLst>
              </a:tr>
            </a:tbl>
          </a:graphicData>
        </a:graphic>
      </p:graphicFrame>
    </p:spTree>
    <p:extLst>
      <p:ext uri="{BB962C8B-B14F-4D97-AF65-F5344CB8AC3E}">
        <p14:creationId xmlns:p14="http://schemas.microsoft.com/office/powerpoint/2010/main" val="2392856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ird flying over water&#10;&#10;AI-generated content may be incorrect.">
            <a:extLst>
              <a:ext uri="{FF2B5EF4-FFF2-40B4-BE49-F238E27FC236}">
                <a16:creationId xmlns:a16="http://schemas.microsoft.com/office/drawing/2014/main" id="{90EB7F4C-EE61-E6F7-670D-78F830A27A31}"/>
              </a:ext>
            </a:extLst>
          </p:cNvPr>
          <p:cNvPicPr>
            <a:picLocks noGrp="1" noChangeAspect="1"/>
          </p:cNvPicPr>
          <p:nvPr>
            <p:ph type="pic" sz="quarter" idx="13"/>
          </p:nvPr>
        </p:nvPicPr>
        <p:blipFill>
          <a:blip r:embed="rId3"/>
          <a:srcRect l="-283" t="6254" r="283" b="9254"/>
          <a:stretch/>
        </p:blipFill>
        <p:spPr>
          <a:xfrm>
            <a:off x="1" y="-5400"/>
            <a:ext cx="12192000" cy="6868800"/>
          </a:xfrm>
        </p:spPr>
      </p:pic>
      <p:sp>
        <p:nvSpPr>
          <p:cNvPr id="7" name="Tittel 2">
            <a:extLst>
              <a:ext uri="{FF2B5EF4-FFF2-40B4-BE49-F238E27FC236}">
                <a16:creationId xmlns:a16="http://schemas.microsoft.com/office/drawing/2014/main" id="{F44B5A8A-11E4-400E-AD7B-79BD6B3CE085}"/>
              </a:ext>
            </a:extLst>
          </p:cNvPr>
          <p:cNvSpPr txBox="1">
            <a:spLocks/>
          </p:cNvSpPr>
          <p:nvPr/>
        </p:nvSpPr>
        <p:spPr>
          <a:xfrm>
            <a:off x="22860" y="-5400"/>
            <a:ext cx="8526780" cy="3034204"/>
          </a:xfrm>
          <a:prstGeom prst="rect">
            <a:avLst/>
          </a:prstGeom>
        </p:spPr>
        <p:txBody>
          <a:bodyPr vert="horz"/>
          <a:lstStyle>
            <a:defPPr>
              <a:defRPr lang="en-US"/>
            </a:defPPr>
            <a:lvl1pPr defTabSz="609585">
              <a:lnSpc>
                <a:spcPts val="9000"/>
              </a:lnSpc>
              <a:spcBef>
                <a:spcPct val="0"/>
              </a:spcBef>
              <a:buNone/>
              <a:defRPr sz="9000" b="1" i="0">
                <a:solidFill>
                  <a:schemeClr val="bg1"/>
                </a:solidFill>
                <a:latin typeface="+mj-lt"/>
                <a:ea typeface="+mj-ea"/>
                <a:cs typeface="Arial"/>
              </a:defRPr>
            </a:lvl1pPr>
          </a:lstStyle>
          <a:p>
            <a:r>
              <a:rPr lang="pl-PL" sz="7200" dirty="0"/>
              <a:t>Wildlife </a:t>
            </a:r>
            <a:endParaRPr lang="en-GB" sz="7200" dirty="0"/>
          </a:p>
          <a:p>
            <a:r>
              <a:rPr lang="pl-PL" sz="7200" dirty="0"/>
              <a:t>List - </a:t>
            </a:r>
            <a:r>
              <a:rPr lang="en-GB" sz="7200" dirty="0"/>
              <a:t>Birds</a:t>
            </a:r>
          </a:p>
        </p:txBody>
      </p:sp>
    </p:spTree>
    <p:extLst>
      <p:ext uri="{BB962C8B-B14F-4D97-AF65-F5344CB8AC3E}">
        <p14:creationId xmlns:p14="http://schemas.microsoft.com/office/powerpoint/2010/main" val="2183467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FCC3EC-79F8-B8F3-EAF7-741B416F6F77}"/>
              </a:ext>
            </a:extLst>
          </p:cNvPr>
          <p:cNvSpPr>
            <a:spLocks noGrp="1"/>
          </p:cNvSpPr>
          <p:nvPr>
            <p:ph type="title"/>
          </p:nvPr>
        </p:nvSpPr>
        <p:spPr>
          <a:xfrm>
            <a:off x="359449" y="435600"/>
            <a:ext cx="3438468" cy="1299543"/>
          </a:xfrm>
        </p:spPr>
        <p:txBody>
          <a:bodyPr/>
          <a:lstStyle/>
          <a:p>
            <a:r>
              <a:rPr lang="en-GB" dirty="0"/>
              <a:t>History &amp; Culture</a:t>
            </a:r>
          </a:p>
        </p:txBody>
      </p:sp>
      <p:sp>
        <p:nvSpPr>
          <p:cNvPr id="6" name="Text Placeholder 5">
            <a:extLst>
              <a:ext uri="{FF2B5EF4-FFF2-40B4-BE49-F238E27FC236}">
                <a16:creationId xmlns:a16="http://schemas.microsoft.com/office/drawing/2014/main" id="{B6E59104-3EE2-9C2A-BCB0-6533D9DC6384}"/>
              </a:ext>
            </a:extLst>
          </p:cNvPr>
          <p:cNvSpPr>
            <a:spLocks noGrp="1"/>
          </p:cNvSpPr>
          <p:nvPr>
            <p:ph type="body" sz="quarter" idx="10"/>
          </p:nvPr>
        </p:nvSpPr>
        <p:spPr>
          <a:xfrm>
            <a:off x="359449" y="1820107"/>
            <a:ext cx="3438469" cy="2445625"/>
          </a:xfrm>
        </p:spPr>
        <p:txBody>
          <a:bodyPr/>
          <a:lstStyle/>
          <a:p>
            <a:pPr algn="just"/>
            <a:r>
              <a:rPr lang="en-GB" dirty="0"/>
              <a:t>On this voyage, we visited several museums that represent and celebrate the culture of Greenland. In </a:t>
            </a:r>
            <a:r>
              <a:rPr lang="en-GB" dirty="0" err="1"/>
              <a:t>Qeqertarsuaq</a:t>
            </a:r>
            <a:r>
              <a:rPr lang="en-GB" dirty="0"/>
              <a:t>, we witnessed how the people of Greenland celebrate their national day.</a:t>
            </a:r>
          </a:p>
          <a:p>
            <a:pPr algn="just"/>
            <a:endParaRPr lang="en-GB" dirty="0"/>
          </a:p>
          <a:p>
            <a:pPr algn="just"/>
            <a:r>
              <a:rPr lang="en-GB" dirty="0"/>
              <a:t>On board, our Cultural Interpreter, Aleq, gave us insight into life in Greenland. Through a series of storytelling sessions, we also learned about the explorers who ventured into this part of the Arctic.</a:t>
            </a:r>
            <a:endParaRPr lang="en-US" dirty="0"/>
          </a:p>
        </p:txBody>
      </p:sp>
      <p:sp>
        <p:nvSpPr>
          <p:cNvPr id="3" name="AutoShape 2">
            <a:extLst>
              <a:ext uri="{FF2B5EF4-FFF2-40B4-BE49-F238E27FC236}">
                <a16:creationId xmlns:a16="http://schemas.microsoft.com/office/drawing/2014/main" id="{25ECAF2C-76BC-4084-A6B6-38A397F1BF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Jost"/>
              <a:ea typeface="+mn-ea"/>
              <a:cs typeface="+mn-cs"/>
            </a:endParaRPr>
          </a:p>
        </p:txBody>
      </p:sp>
      <p:pic>
        <p:nvPicPr>
          <p:cNvPr id="7" name="Picture Placeholder 6">
            <a:extLst>
              <a:ext uri="{FF2B5EF4-FFF2-40B4-BE49-F238E27FC236}">
                <a16:creationId xmlns:a16="http://schemas.microsoft.com/office/drawing/2014/main" id="{4EB6878C-D574-8412-8B85-F31C470A9267}"/>
              </a:ext>
            </a:extLst>
          </p:cNvPr>
          <p:cNvPicPr>
            <a:picLocks noGrp="1" noChangeAspect="1"/>
          </p:cNvPicPr>
          <p:nvPr>
            <p:ph type="pic" sz="quarter" idx="11"/>
          </p:nvPr>
        </p:nvPicPr>
        <p:blipFill>
          <a:blip r:embed="rId3"/>
          <a:srcRect l="14375" r="14375"/>
          <a:stretch>
            <a:fillRect/>
          </a:stretch>
        </p:blipFill>
        <p:spPr>
          <a:prstGeom prst="rect">
            <a:avLst/>
          </a:prstGeom>
        </p:spPr>
      </p:pic>
    </p:spTree>
    <p:extLst>
      <p:ext uri="{BB962C8B-B14F-4D97-AF65-F5344CB8AC3E}">
        <p14:creationId xmlns:p14="http://schemas.microsoft.com/office/powerpoint/2010/main" val="87124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EC7E8D-1136-0D5B-1DBD-68C96D645B36}"/>
              </a:ext>
            </a:extLst>
          </p:cNvPr>
          <p:cNvSpPr txBox="1">
            <a:spLocks/>
          </p:cNvSpPr>
          <p:nvPr/>
        </p:nvSpPr>
        <p:spPr>
          <a:xfrm>
            <a:off x="471104" y="421434"/>
            <a:ext cx="5462336"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Birds</a:t>
            </a:r>
          </a:p>
        </p:txBody>
      </p:sp>
      <p:graphicFrame>
        <p:nvGraphicFramePr>
          <p:cNvPr id="4" name="Table 3">
            <a:extLst>
              <a:ext uri="{FF2B5EF4-FFF2-40B4-BE49-F238E27FC236}">
                <a16:creationId xmlns:a16="http://schemas.microsoft.com/office/drawing/2014/main" id="{579DADB9-674C-400B-B5A0-6E32F72EEFD8}"/>
              </a:ext>
            </a:extLst>
          </p:cNvPr>
          <p:cNvGraphicFramePr>
            <a:graphicFrameLocks noGrp="1"/>
          </p:cNvGraphicFramePr>
          <p:nvPr>
            <p:extLst>
              <p:ext uri="{D42A27DB-BD31-4B8C-83A1-F6EECF244321}">
                <p14:modId xmlns:p14="http://schemas.microsoft.com/office/powerpoint/2010/main" val="531335185"/>
              </p:ext>
            </p:extLst>
          </p:nvPr>
        </p:nvGraphicFramePr>
        <p:xfrm>
          <a:off x="471104" y="1154752"/>
          <a:ext cx="11249791" cy="4548495"/>
        </p:xfrm>
        <a:graphic>
          <a:graphicData uri="http://schemas.openxmlformats.org/drawingml/2006/table">
            <a:tbl>
              <a:tblPr firstRow="1">
                <a:tableStyleId>{775DCB02-9BB8-47FD-8907-85C794F793BA}</a:tableStyleId>
              </a:tblPr>
              <a:tblGrid>
                <a:gridCol w="3020191">
                  <a:extLst>
                    <a:ext uri="{9D8B030D-6E8A-4147-A177-3AD203B41FA5}">
                      <a16:colId xmlns:a16="http://schemas.microsoft.com/office/drawing/2014/main" val="3088101616"/>
                    </a:ext>
                  </a:extLst>
                </a:gridCol>
                <a:gridCol w="2743200">
                  <a:extLst>
                    <a:ext uri="{9D8B030D-6E8A-4147-A177-3AD203B41FA5}">
                      <a16:colId xmlns:a16="http://schemas.microsoft.com/office/drawing/2014/main" val="2578081934"/>
                    </a:ext>
                  </a:extLst>
                </a:gridCol>
                <a:gridCol w="2743200">
                  <a:extLst>
                    <a:ext uri="{9D8B030D-6E8A-4147-A177-3AD203B41FA5}">
                      <a16:colId xmlns:a16="http://schemas.microsoft.com/office/drawing/2014/main" val="3905369065"/>
                    </a:ext>
                  </a:extLst>
                </a:gridCol>
                <a:gridCol w="2743200">
                  <a:extLst>
                    <a:ext uri="{9D8B030D-6E8A-4147-A177-3AD203B41FA5}">
                      <a16:colId xmlns:a16="http://schemas.microsoft.com/office/drawing/2014/main" val="1201263004"/>
                    </a:ext>
                  </a:extLst>
                </a:gridCol>
              </a:tblGrid>
              <a:tr h="30323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l"/>
                      <a:r>
                        <a:rPr lang="en-US" sz="1200" b="1" i="0" dirty="0">
                          <a:solidFill>
                            <a:schemeClr val="tx1"/>
                          </a:solidFill>
                          <a:latin typeface="+mj-lt"/>
                          <a:ea typeface="Jost Medium" pitchFamily="2" charset="0"/>
                        </a:rPr>
                        <a:t>English</a:t>
                      </a:r>
                    </a:p>
                  </a:txBody>
                  <a:tcPr anchor="ctr"/>
                </a:tc>
                <a:tc>
                  <a:txBody>
                    <a:bodyPr/>
                    <a:lstStyle/>
                    <a:p>
                      <a:pPr algn="l"/>
                      <a:r>
                        <a:rPr lang="en-US" sz="1200" b="1" i="0" dirty="0">
                          <a:solidFill>
                            <a:schemeClr val="tx1"/>
                          </a:solidFill>
                          <a:latin typeface="+mj-lt"/>
                          <a:ea typeface="Jost Medium" pitchFamily="2" charset="0"/>
                        </a:rPr>
                        <a:t>Deutsch</a:t>
                      </a:r>
                    </a:p>
                  </a:txBody>
                  <a:tcPr anchor="ctr"/>
                </a:tc>
                <a:tc>
                  <a:txBody>
                    <a:bodyPr/>
                    <a:lstStyle/>
                    <a:p>
                      <a:pPr algn="l"/>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303233">
                <a:tc>
                  <a:txBody>
                    <a:bodyPr/>
                    <a:lstStyle/>
                    <a:p>
                      <a:pPr algn="l" fontAlgn="ctr"/>
                      <a:r>
                        <a:rPr lang="en-US" sz="1400" b="1" i="1" u="none" strike="noStrike" dirty="0">
                          <a:solidFill>
                            <a:srgbClr val="000000"/>
                          </a:solidFill>
                          <a:effectLst/>
                          <a:latin typeface="Jost" pitchFamily="2" charset="0"/>
                        </a:rPr>
                        <a:t>Fulmarus glacialis</a:t>
                      </a:r>
                    </a:p>
                  </a:txBody>
                  <a:tcPr marL="9525" marR="9525" marT="9525" marB="0" anchor="ctr"/>
                </a:tc>
                <a:tc>
                  <a:txBody>
                    <a:bodyPr/>
                    <a:lstStyle/>
                    <a:p>
                      <a:pPr algn="l" fontAlgn="ctr"/>
                      <a:r>
                        <a:rPr lang="en-US" sz="1400" b="0" i="0" u="none" strike="noStrike">
                          <a:solidFill>
                            <a:srgbClr val="000000"/>
                          </a:solidFill>
                          <a:effectLst/>
                          <a:latin typeface="Jost" pitchFamily="2" charset="0"/>
                        </a:rPr>
                        <a:t>Northern Fulmar</a:t>
                      </a:r>
                    </a:p>
                  </a:txBody>
                  <a:tcPr marL="9525" marR="9525" marT="9525" marB="0" anchor="ctr"/>
                </a:tc>
                <a:tc>
                  <a:txBody>
                    <a:bodyPr/>
                    <a:lstStyle/>
                    <a:p>
                      <a:pPr algn="l" fontAlgn="ctr"/>
                      <a:r>
                        <a:rPr lang="en-US" sz="1400" b="0" i="0" u="none" strike="noStrike">
                          <a:solidFill>
                            <a:srgbClr val="000000"/>
                          </a:solidFill>
                          <a:effectLst/>
                          <a:latin typeface="Jost" pitchFamily="2" charset="0"/>
                        </a:rPr>
                        <a:t>Eissturmvogel</a:t>
                      </a:r>
                    </a:p>
                  </a:txBody>
                  <a:tcPr marL="9525" marR="9525" marT="9525" marB="0" anchor="ctr"/>
                </a:tc>
                <a:tc>
                  <a:txBody>
                    <a:bodyPr/>
                    <a:lstStyle/>
                    <a:p>
                      <a:pPr algn="l" fontAlgn="ctr"/>
                      <a:r>
                        <a:rPr lang="en-US" sz="1400" b="0" i="0" u="none" strike="noStrike" dirty="0">
                          <a:solidFill>
                            <a:srgbClr val="000000"/>
                          </a:solidFill>
                          <a:effectLst/>
                          <a:latin typeface="Jost" pitchFamily="2" charset="0"/>
                        </a:rPr>
                        <a:t>Fulmar </a:t>
                      </a:r>
                      <a:r>
                        <a:rPr lang="en-US" sz="1400" b="0" i="0" u="none" strike="noStrike" dirty="0" err="1">
                          <a:solidFill>
                            <a:srgbClr val="000000"/>
                          </a:solidFill>
                          <a:effectLst/>
                          <a:latin typeface="Jost" pitchFamily="2" charset="0"/>
                        </a:rPr>
                        <a:t>boréal</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2300956489"/>
                  </a:ext>
                </a:extLst>
              </a:tr>
              <a:tr h="303233">
                <a:tc>
                  <a:txBody>
                    <a:bodyPr/>
                    <a:lstStyle/>
                    <a:p>
                      <a:pPr algn="l" fontAlgn="ctr"/>
                      <a:r>
                        <a:rPr lang="en-US" sz="1400" b="1" i="1" u="none" strike="noStrike">
                          <a:solidFill>
                            <a:srgbClr val="000000"/>
                          </a:solidFill>
                          <a:effectLst/>
                          <a:latin typeface="Jost" pitchFamily="2" charset="0"/>
                        </a:rPr>
                        <a:t>Ardenna gravis</a:t>
                      </a:r>
                    </a:p>
                  </a:txBody>
                  <a:tcPr marL="9525" marR="9525" marT="9525" marB="0" anchor="ctr"/>
                </a:tc>
                <a:tc>
                  <a:txBody>
                    <a:bodyPr/>
                    <a:lstStyle/>
                    <a:p>
                      <a:pPr algn="l" fontAlgn="ctr"/>
                      <a:r>
                        <a:rPr lang="en-US" sz="1400" b="0" i="0" u="none" strike="noStrike">
                          <a:solidFill>
                            <a:srgbClr val="000000"/>
                          </a:solidFill>
                          <a:effectLst/>
                          <a:latin typeface="Jost" pitchFamily="2" charset="0"/>
                        </a:rPr>
                        <a:t>Great Shearwater</a:t>
                      </a:r>
                    </a:p>
                  </a:txBody>
                  <a:tcPr marL="9525" marR="9525" marT="9525" marB="0" anchor="ctr"/>
                </a:tc>
                <a:tc>
                  <a:txBody>
                    <a:bodyPr/>
                    <a:lstStyle/>
                    <a:p>
                      <a:pPr algn="l" fontAlgn="ctr"/>
                      <a:r>
                        <a:rPr lang="en-US" sz="1400" b="0" i="0" u="none" strike="noStrike">
                          <a:solidFill>
                            <a:srgbClr val="000000"/>
                          </a:solidFill>
                          <a:effectLst/>
                          <a:latin typeface="Jost" pitchFamily="2" charset="0"/>
                        </a:rPr>
                        <a:t>Großer Sturmtaucher</a:t>
                      </a:r>
                    </a:p>
                  </a:txBody>
                  <a:tcPr marL="9525" marR="9525" marT="9525" marB="0" anchor="ctr"/>
                </a:tc>
                <a:tc>
                  <a:txBody>
                    <a:bodyPr/>
                    <a:lstStyle/>
                    <a:p>
                      <a:pPr algn="l" fontAlgn="ctr"/>
                      <a:r>
                        <a:rPr lang="en-US" sz="1400" b="0" i="0" u="none" strike="noStrike" dirty="0">
                          <a:solidFill>
                            <a:srgbClr val="000000"/>
                          </a:solidFill>
                          <a:effectLst/>
                          <a:latin typeface="Jost" pitchFamily="2" charset="0"/>
                        </a:rPr>
                        <a:t>Puffin </a:t>
                      </a:r>
                      <a:r>
                        <a:rPr lang="en-US" sz="1400" b="0" i="0" u="none" strike="noStrike" dirty="0" err="1">
                          <a:solidFill>
                            <a:srgbClr val="000000"/>
                          </a:solidFill>
                          <a:effectLst/>
                          <a:latin typeface="Jost" pitchFamily="2" charset="0"/>
                        </a:rPr>
                        <a:t>majeur</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2819191251"/>
                  </a:ext>
                </a:extLst>
              </a:tr>
              <a:tr h="303233">
                <a:tc>
                  <a:txBody>
                    <a:bodyPr/>
                    <a:lstStyle/>
                    <a:p>
                      <a:pPr algn="l" fontAlgn="ctr"/>
                      <a:r>
                        <a:rPr lang="en-US" sz="1400" b="1" i="1" u="none" strike="noStrike">
                          <a:solidFill>
                            <a:srgbClr val="000000"/>
                          </a:solidFill>
                          <a:effectLst/>
                          <a:latin typeface="Jost" pitchFamily="2" charset="0"/>
                        </a:rPr>
                        <a:t>Morus bassanus</a:t>
                      </a:r>
                    </a:p>
                  </a:txBody>
                  <a:tcPr marL="9525" marR="9525" marT="9525" marB="0" anchor="ctr"/>
                </a:tc>
                <a:tc>
                  <a:txBody>
                    <a:bodyPr/>
                    <a:lstStyle/>
                    <a:p>
                      <a:pPr algn="l" fontAlgn="ctr"/>
                      <a:r>
                        <a:rPr lang="en-US" sz="1400" b="0" i="0" u="none" strike="noStrike">
                          <a:solidFill>
                            <a:srgbClr val="000000"/>
                          </a:solidFill>
                          <a:effectLst/>
                          <a:latin typeface="Jost" pitchFamily="2" charset="0"/>
                        </a:rPr>
                        <a:t>Northern Gannet</a:t>
                      </a:r>
                    </a:p>
                  </a:txBody>
                  <a:tcPr marL="9525" marR="9525" marT="9525" marB="0" anchor="ctr"/>
                </a:tc>
                <a:tc>
                  <a:txBody>
                    <a:bodyPr/>
                    <a:lstStyle/>
                    <a:p>
                      <a:pPr algn="l" fontAlgn="ctr"/>
                      <a:r>
                        <a:rPr lang="en-US" sz="1400" b="0" i="0" u="none" strike="noStrike">
                          <a:solidFill>
                            <a:srgbClr val="000000"/>
                          </a:solidFill>
                          <a:effectLst/>
                          <a:latin typeface="Jost" pitchFamily="2" charset="0"/>
                        </a:rPr>
                        <a:t>Basstölpel</a:t>
                      </a:r>
                    </a:p>
                  </a:txBody>
                  <a:tcPr marL="9525" marR="9525" marT="9525" marB="0" anchor="ctr"/>
                </a:tc>
                <a:tc>
                  <a:txBody>
                    <a:bodyPr/>
                    <a:lstStyle/>
                    <a:p>
                      <a:pPr algn="l" fontAlgn="ctr"/>
                      <a:r>
                        <a:rPr lang="en-US" sz="1400" b="0" i="0" u="none" strike="noStrike">
                          <a:solidFill>
                            <a:srgbClr val="000000"/>
                          </a:solidFill>
                          <a:effectLst/>
                          <a:latin typeface="Jost" pitchFamily="2" charset="0"/>
                        </a:rPr>
                        <a:t>Fou de Bassan</a:t>
                      </a:r>
                    </a:p>
                  </a:txBody>
                  <a:tcPr marL="9525" marR="9525" marT="9525" marB="0" anchor="ctr"/>
                </a:tc>
                <a:extLst>
                  <a:ext uri="{0D108BD9-81ED-4DB2-BD59-A6C34878D82A}">
                    <a16:rowId xmlns:a16="http://schemas.microsoft.com/office/drawing/2014/main" val="1994408398"/>
                  </a:ext>
                </a:extLst>
              </a:tr>
              <a:tr h="303233">
                <a:tc>
                  <a:txBody>
                    <a:bodyPr/>
                    <a:lstStyle/>
                    <a:p>
                      <a:pPr algn="l" fontAlgn="ctr"/>
                      <a:r>
                        <a:rPr lang="en-US" sz="1400" b="1" i="1" u="none" strike="noStrike">
                          <a:solidFill>
                            <a:srgbClr val="000000"/>
                          </a:solidFill>
                          <a:effectLst/>
                          <a:latin typeface="Jost" pitchFamily="2" charset="0"/>
                        </a:rPr>
                        <a:t>Stercorarius parasiticus</a:t>
                      </a:r>
                    </a:p>
                  </a:txBody>
                  <a:tcPr marL="9525" marR="9525" marT="9525" marB="0" anchor="ctr"/>
                </a:tc>
                <a:tc>
                  <a:txBody>
                    <a:bodyPr/>
                    <a:lstStyle/>
                    <a:p>
                      <a:pPr algn="l" fontAlgn="ctr"/>
                      <a:r>
                        <a:rPr lang="en-US" sz="1400" b="0" i="0" u="none" strike="noStrike">
                          <a:solidFill>
                            <a:srgbClr val="000000"/>
                          </a:solidFill>
                          <a:effectLst/>
                          <a:latin typeface="Jost" pitchFamily="2" charset="0"/>
                        </a:rPr>
                        <a:t>Arctic Skua</a:t>
                      </a:r>
                    </a:p>
                  </a:txBody>
                  <a:tcPr marL="9525" marR="9525" marT="9525" marB="0" anchor="ctr"/>
                </a:tc>
                <a:tc>
                  <a:txBody>
                    <a:bodyPr/>
                    <a:lstStyle/>
                    <a:p>
                      <a:pPr algn="l" fontAlgn="ctr"/>
                      <a:r>
                        <a:rPr lang="en-US" sz="1400" b="0" i="0" u="none" strike="noStrike">
                          <a:solidFill>
                            <a:srgbClr val="000000"/>
                          </a:solidFill>
                          <a:effectLst/>
                          <a:latin typeface="Jost" pitchFamily="2" charset="0"/>
                        </a:rPr>
                        <a:t>Schmarotzerraubmöwe</a:t>
                      </a:r>
                    </a:p>
                  </a:txBody>
                  <a:tcPr marL="9525" marR="9525" marT="9525" marB="0" anchor="ctr"/>
                </a:tc>
                <a:tc>
                  <a:txBody>
                    <a:bodyPr/>
                    <a:lstStyle/>
                    <a:p>
                      <a:pPr algn="l" fontAlgn="ctr"/>
                      <a:r>
                        <a:rPr lang="en-US" sz="1400" b="0" i="0" u="none" strike="noStrike" dirty="0">
                          <a:solidFill>
                            <a:srgbClr val="000000"/>
                          </a:solidFill>
                          <a:effectLst/>
                          <a:latin typeface="Jost" pitchFamily="2" charset="0"/>
                        </a:rPr>
                        <a:t>Labbe parasite</a:t>
                      </a:r>
                    </a:p>
                  </a:txBody>
                  <a:tcPr marL="9525" marR="9525" marT="9525" marB="0" anchor="ctr"/>
                </a:tc>
                <a:extLst>
                  <a:ext uri="{0D108BD9-81ED-4DB2-BD59-A6C34878D82A}">
                    <a16:rowId xmlns:a16="http://schemas.microsoft.com/office/drawing/2014/main" val="3338990166"/>
                  </a:ext>
                </a:extLst>
              </a:tr>
              <a:tr h="303233">
                <a:tc>
                  <a:txBody>
                    <a:bodyPr/>
                    <a:lstStyle/>
                    <a:p>
                      <a:pPr algn="l" fontAlgn="ctr"/>
                      <a:r>
                        <a:rPr lang="en-US" sz="1400" b="1" i="1" u="none" strike="noStrike">
                          <a:solidFill>
                            <a:srgbClr val="000000"/>
                          </a:solidFill>
                          <a:effectLst/>
                          <a:latin typeface="Jost" pitchFamily="2" charset="0"/>
                        </a:rPr>
                        <a:t>Larus fuscus</a:t>
                      </a:r>
                    </a:p>
                  </a:txBody>
                  <a:tcPr marL="9525" marR="9525" marT="9525" marB="0" anchor="ctr"/>
                </a:tc>
                <a:tc>
                  <a:txBody>
                    <a:bodyPr/>
                    <a:lstStyle/>
                    <a:p>
                      <a:pPr algn="l" fontAlgn="ctr"/>
                      <a:r>
                        <a:rPr lang="en-US" sz="1400" b="0" i="0" u="none" strike="noStrike">
                          <a:solidFill>
                            <a:srgbClr val="000000"/>
                          </a:solidFill>
                          <a:effectLst/>
                          <a:latin typeface="Jost" pitchFamily="2" charset="0"/>
                        </a:rPr>
                        <a:t>Lesser Black-backed Gull</a:t>
                      </a:r>
                    </a:p>
                  </a:txBody>
                  <a:tcPr marL="9525" marR="9525" marT="9525" marB="0" anchor="ctr"/>
                </a:tc>
                <a:tc>
                  <a:txBody>
                    <a:bodyPr/>
                    <a:lstStyle/>
                    <a:p>
                      <a:pPr algn="l" fontAlgn="ctr"/>
                      <a:r>
                        <a:rPr lang="en-US" sz="1400" b="0" i="0" u="none" strike="noStrike">
                          <a:solidFill>
                            <a:srgbClr val="000000"/>
                          </a:solidFill>
                          <a:effectLst/>
                          <a:latin typeface="Jost" pitchFamily="2" charset="0"/>
                        </a:rPr>
                        <a:t>Heringsmöwe</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Goéland</a:t>
                      </a:r>
                      <a:r>
                        <a:rPr lang="en-US" sz="1400" b="0" i="0" u="none" strike="noStrike" dirty="0">
                          <a:solidFill>
                            <a:srgbClr val="000000"/>
                          </a:solidFill>
                          <a:effectLst/>
                          <a:latin typeface="Jost" pitchFamily="2" charset="0"/>
                        </a:rPr>
                        <a:t> </a:t>
                      </a:r>
                      <a:r>
                        <a:rPr lang="en-US" sz="1400" b="0" i="0" u="none" strike="noStrike" dirty="0" err="1">
                          <a:solidFill>
                            <a:srgbClr val="000000"/>
                          </a:solidFill>
                          <a:effectLst/>
                          <a:latin typeface="Jost" pitchFamily="2" charset="0"/>
                        </a:rPr>
                        <a:t>brun</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1622972144"/>
                  </a:ext>
                </a:extLst>
              </a:tr>
              <a:tr h="303233">
                <a:tc>
                  <a:txBody>
                    <a:bodyPr/>
                    <a:lstStyle/>
                    <a:p>
                      <a:pPr algn="l" fontAlgn="ctr"/>
                      <a:r>
                        <a:rPr lang="en-US" sz="1400" b="1" i="1" u="none" strike="noStrike">
                          <a:solidFill>
                            <a:srgbClr val="000000"/>
                          </a:solidFill>
                          <a:effectLst/>
                          <a:latin typeface="Jost" pitchFamily="2" charset="0"/>
                        </a:rPr>
                        <a:t>Larus glaucoides</a:t>
                      </a:r>
                    </a:p>
                  </a:txBody>
                  <a:tcPr marL="9525" marR="9525" marT="9525" marB="0" anchor="ctr"/>
                </a:tc>
                <a:tc>
                  <a:txBody>
                    <a:bodyPr/>
                    <a:lstStyle/>
                    <a:p>
                      <a:pPr algn="l" fontAlgn="ctr"/>
                      <a:r>
                        <a:rPr lang="en-US" sz="1400" b="0" i="0" u="none" strike="noStrike">
                          <a:solidFill>
                            <a:srgbClr val="000000"/>
                          </a:solidFill>
                          <a:effectLst/>
                          <a:latin typeface="Jost" pitchFamily="2" charset="0"/>
                        </a:rPr>
                        <a:t>Iceland Gull</a:t>
                      </a:r>
                    </a:p>
                  </a:txBody>
                  <a:tcPr marL="9525" marR="9525" marT="9525" marB="0" anchor="ctr"/>
                </a:tc>
                <a:tc>
                  <a:txBody>
                    <a:bodyPr/>
                    <a:lstStyle/>
                    <a:p>
                      <a:pPr algn="l" fontAlgn="ctr"/>
                      <a:r>
                        <a:rPr lang="en-US" sz="1400" b="0" i="0" u="none" strike="noStrike">
                          <a:solidFill>
                            <a:srgbClr val="000000"/>
                          </a:solidFill>
                          <a:effectLst/>
                          <a:latin typeface="Jost" pitchFamily="2" charset="0"/>
                        </a:rPr>
                        <a:t>Polarmöwe</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Goéland</a:t>
                      </a:r>
                      <a:r>
                        <a:rPr lang="en-US" sz="1400" b="0" i="0" u="none" strike="noStrike" dirty="0">
                          <a:solidFill>
                            <a:srgbClr val="000000"/>
                          </a:solidFill>
                          <a:effectLst/>
                          <a:latin typeface="Jost" pitchFamily="2" charset="0"/>
                        </a:rPr>
                        <a:t> </a:t>
                      </a:r>
                      <a:r>
                        <a:rPr lang="en-US" sz="1400" b="0" i="0" u="none" strike="noStrike" dirty="0" err="1">
                          <a:solidFill>
                            <a:srgbClr val="000000"/>
                          </a:solidFill>
                          <a:effectLst/>
                          <a:latin typeface="Jost" pitchFamily="2" charset="0"/>
                        </a:rPr>
                        <a:t>arctique</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1315768808"/>
                  </a:ext>
                </a:extLst>
              </a:tr>
              <a:tr h="303233">
                <a:tc>
                  <a:txBody>
                    <a:bodyPr/>
                    <a:lstStyle/>
                    <a:p>
                      <a:pPr algn="l" fontAlgn="ctr"/>
                      <a:r>
                        <a:rPr lang="en-US" sz="1400" b="1" i="1" u="none" strike="noStrike">
                          <a:solidFill>
                            <a:srgbClr val="000000"/>
                          </a:solidFill>
                          <a:effectLst/>
                          <a:latin typeface="Jost" pitchFamily="2" charset="0"/>
                        </a:rPr>
                        <a:t>Larus hyperboreus</a:t>
                      </a:r>
                    </a:p>
                  </a:txBody>
                  <a:tcPr marL="9525" marR="9525" marT="9525" marB="0" anchor="ctr"/>
                </a:tc>
                <a:tc>
                  <a:txBody>
                    <a:bodyPr/>
                    <a:lstStyle/>
                    <a:p>
                      <a:pPr algn="l" fontAlgn="ctr"/>
                      <a:r>
                        <a:rPr lang="en-US" sz="1400" b="0" i="0" u="none" strike="noStrike">
                          <a:solidFill>
                            <a:srgbClr val="000000"/>
                          </a:solidFill>
                          <a:effectLst/>
                          <a:latin typeface="Jost" pitchFamily="2" charset="0"/>
                        </a:rPr>
                        <a:t>Glaucous Gull</a:t>
                      </a:r>
                    </a:p>
                  </a:txBody>
                  <a:tcPr marL="9525" marR="9525" marT="9525" marB="0" anchor="ctr"/>
                </a:tc>
                <a:tc>
                  <a:txBody>
                    <a:bodyPr/>
                    <a:lstStyle/>
                    <a:p>
                      <a:pPr algn="l" fontAlgn="ctr"/>
                      <a:r>
                        <a:rPr lang="en-US" sz="1400" b="0" i="0" u="none" strike="noStrike">
                          <a:solidFill>
                            <a:srgbClr val="000000"/>
                          </a:solidFill>
                          <a:effectLst/>
                          <a:latin typeface="Jost" pitchFamily="2" charset="0"/>
                        </a:rPr>
                        <a:t>Eismöwe</a:t>
                      </a:r>
                    </a:p>
                  </a:txBody>
                  <a:tcPr marL="9525" marR="9525" marT="9525" marB="0" anchor="ctr"/>
                </a:tc>
                <a:tc>
                  <a:txBody>
                    <a:bodyPr/>
                    <a:lstStyle/>
                    <a:p>
                      <a:pPr algn="l" fontAlgn="ctr"/>
                      <a:r>
                        <a:rPr lang="en-US" sz="1400" b="0" i="0" u="none" strike="noStrike">
                          <a:solidFill>
                            <a:srgbClr val="000000"/>
                          </a:solidFill>
                          <a:effectLst/>
                          <a:latin typeface="Jost" pitchFamily="2" charset="0"/>
                        </a:rPr>
                        <a:t>Goéland bourgmestre</a:t>
                      </a:r>
                    </a:p>
                  </a:txBody>
                  <a:tcPr marL="9525" marR="9525" marT="9525" marB="0" anchor="ctr"/>
                </a:tc>
                <a:extLst>
                  <a:ext uri="{0D108BD9-81ED-4DB2-BD59-A6C34878D82A}">
                    <a16:rowId xmlns:a16="http://schemas.microsoft.com/office/drawing/2014/main" val="625224021"/>
                  </a:ext>
                </a:extLst>
              </a:tr>
              <a:tr h="303233">
                <a:tc>
                  <a:txBody>
                    <a:bodyPr/>
                    <a:lstStyle/>
                    <a:p>
                      <a:pPr algn="l" fontAlgn="ctr"/>
                      <a:r>
                        <a:rPr lang="en-US" sz="1400" b="1" i="1" u="none" strike="noStrike">
                          <a:solidFill>
                            <a:srgbClr val="000000"/>
                          </a:solidFill>
                          <a:effectLst/>
                          <a:latin typeface="Jost" pitchFamily="2" charset="0"/>
                        </a:rPr>
                        <a:t>Larus marinus</a:t>
                      </a:r>
                    </a:p>
                  </a:txBody>
                  <a:tcPr marL="9525" marR="9525" marT="9525" marB="0" anchor="ctr"/>
                </a:tc>
                <a:tc>
                  <a:txBody>
                    <a:bodyPr/>
                    <a:lstStyle/>
                    <a:p>
                      <a:pPr algn="l" fontAlgn="ctr"/>
                      <a:r>
                        <a:rPr lang="en-US" sz="1400" b="0" i="0" u="none" strike="noStrike">
                          <a:solidFill>
                            <a:srgbClr val="000000"/>
                          </a:solidFill>
                          <a:effectLst/>
                          <a:latin typeface="Jost" pitchFamily="2" charset="0"/>
                        </a:rPr>
                        <a:t>Great Black-backed Gull</a:t>
                      </a:r>
                    </a:p>
                  </a:txBody>
                  <a:tcPr marL="9525" marR="9525" marT="9525" marB="0" anchor="ctr"/>
                </a:tc>
                <a:tc>
                  <a:txBody>
                    <a:bodyPr/>
                    <a:lstStyle/>
                    <a:p>
                      <a:pPr algn="l" fontAlgn="ctr"/>
                      <a:r>
                        <a:rPr lang="en-US" sz="1400" b="0" i="0" u="none" strike="noStrike">
                          <a:solidFill>
                            <a:srgbClr val="000000"/>
                          </a:solidFill>
                          <a:effectLst/>
                          <a:latin typeface="Jost" pitchFamily="2" charset="0"/>
                        </a:rPr>
                        <a:t>Mantelmöwe</a:t>
                      </a:r>
                    </a:p>
                  </a:txBody>
                  <a:tcPr marL="9525" marR="9525" marT="9525" marB="0" anchor="ctr"/>
                </a:tc>
                <a:tc>
                  <a:txBody>
                    <a:bodyPr/>
                    <a:lstStyle/>
                    <a:p>
                      <a:pPr algn="l" fontAlgn="ctr"/>
                      <a:r>
                        <a:rPr lang="en-US" sz="1400" b="0" i="0" u="none" strike="noStrike">
                          <a:solidFill>
                            <a:srgbClr val="000000"/>
                          </a:solidFill>
                          <a:effectLst/>
                          <a:latin typeface="Jost" pitchFamily="2" charset="0"/>
                        </a:rPr>
                        <a:t>Goéland marin</a:t>
                      </a:r>
                    </a:p>
                  </a:txBody>
                  <a:tcPr marL="9525" marR="9525" marT="9525" marB="0" anchor="ctr"/>
                </a:tc>
                <a:extLst>
                  <a:ext uri="{0D108BD9-81ED-4DB2-BD59-A6C34878D82A}">
                    <a16:rowId xmlns:a16="http://schemas.microsoft.com/office/drawing/2014/main" val="1989037746"/>
                  </a:ext>
                </a:extLst>
              </a:tr>
              <a:tr h="303233">
                <a:tc>
                  <a:txBody>
                    <a:bodyPr/>
                    <a:lstStyle/>
                    <a:p>
                      <a:pPr algn="l" fontAlgn="ctr"/>
                      <a:r>
                        <a:rPr lang="en-US" sz="1400" b="1" i="1" u="none" strike="noStrike">
                          <a:solidFill>
                            <a:srgbClr val="000000"/>
                          </a:solidFill>
                          <a:effectLst/>
                          <a:latin typeface="Jost" pitchFamily="2" charset="0"/>
                        </a:rPr>
                        <a:t>Rissa tridactyla</a:t>
                      </a:r>
                    </a:p>
                  </a:txBody>
                  <a:tcPr marL="9525" marR="9525" marT="9525" marB="0" anchor="ctr"/>
                </a:tc>
                <a:tc>
                  <a:txBody>
                    <a:bodyPr/>
                    <a:lstStyle/>
                    <a:p>
                      <a:pPr algn="l" fontAlgn="ctr"/>
                      <a:r>
                        <a:rPr lang="en-US" sz="1400" b="0" i="0" u="none" strike="noStrike">
                          <a:solidFill>
                            <a:srgbClr val="000000"/>
                          </a:solidFill>
                          <a:effectLst/>
                          <a:latin typeface="Jost" pitchFamily="2" charset="0"/>
                        </a:rPr>
                        <a:t>Black-legged Kittiwake</a:t>
                      </a:r>
                    </a:p>
                  </a:txBody>
                  <a:tcPr marL="9525" marR="9525" marT="9525" marB="0" anchor="ctr"/>
                </a:tc>
                <a:tc>
                  <a:txBody>
                    <a:bodyPr/>
                    <a:lstStyle/>
                    <a:p>
                      <a:pPr algn="l" fontAlgn="ctr"/>
                      <a:r>
                        <a:rPr lang="en-US" sz="1400" b="0" i="0" u="none" strike="noStrike">
                          <a:solidFill>
                            <a:srgbClr val="000000"/>
                          </a:solidFill>
                          <a:effectLst/>
                          <a:latin typeface="Jost" pitchFamily="2" charset="0"/>
                        </a:rPr>
                        <a:t>Dreizehenmöwe</a:t>
                      </a:r>
                    </a:p>
                  </a:txBody>
                  <a:tcPr marL="9525" marR="9525" marT="9525" marB="0" anchor="ctr"/>
                </a:tc>
                <a:tc>
                  <a:txBody>
                    <a:bodyPr/>
                    <a:lstStyle/>
                    <a:p>
                      <a:pPr algn="l" fontAlgn="ctr"/>
                      <a:r>
                        <a:rPr lang="en-US" sz="1400" b="0" i="0" u="none" strike="noStrike">
                          <a:solidFill>
                            <a:srgbClr val="000000"/>
                          </a:solidFill>
                          <a:effectLst/>
                          <a:latin typeface="Jost" pitchFamily="2" charset="0"/>
                        </a:rPr>
                        <a:t>Mouette tridactyle</a:t>
                      </a:r>
                    </a:p>
                  </a:txBody>
                  <a:tcPr marL="9525" marR="9525" marT="9525" marB="0" anchor="ctr"/>
                </a:tc>
                <a:extLst>
                  <a:ext uri="{0D108BD9-81ED-4DB2-BD59-A6C34878D82A}">
                    <a16:rowId xmlns:a16="http://schemas.microsoft.com/office/drawing/2014/main" val="3439485436"/>
                  </a:ext>
                </a:extLst>
              </a:tr>
              <a:tr h="303233">
                <a:tc>
                  <a:txBody>
                    <a:bodyPr/>
                    <a:lstStyle/>
                    <a:p>
                      <a:pPr algn="l" fontAlgn="ctr"/>
                      <a:r>
                        <a:rPr lang="en-US" sz="1400" b="1" i="1" u="none" strike="noStrike">
                          <a:solidFill>
                            <a:srgbClr val="000000"/>
                          </a:solidFill>
                          <a:effectLst/>
                          <a:latin typeface="Jost" pitchFamily="2" charset="0"/>
                        </a:rPr>
                        <a:t>Sterna paradisaea</a:t>
                      </a:r>
                    </a:p>
                  </a:txBody>
                  <a:tcPr marL="9525" marR="9525" marT="9525" marB="0" anchor="ctr"/>
                </a:tc>
                <a:tc>
                  <a:txBody>
                    <a:bodyPr/>
                    <a:lstStyle/>
                    <a:p>
                      <a:pPr algn="l" fontAlgn="ctr"/>
                      <a:r>
                        <a:rPr lang="en-US" sz="1400" b="0" i="0" u="none" strike="noStrike">
                          <a:solidFill>
                            <a:srgbClr val="000000"/>
                          </a:solidFill>
                          <a:effectLst/>
                          <a:latin typeface="Jost" pitchFamily="2" charset="0"/>
                        </a:rPr>
                        <a:t>Arctic Tern</a:t>
                      </a:r>
                    </a:p>
                  </a:txBody>
                  <a:tcPr marL="9525" marR="9525" marT="9525" marB="0" anchor="ctr"/>
                </a:tc>
                <a:tc>
                  <a:txBody>
                    <a:bodyPr/>
                    <a:lstStyle/>
                    <a:p>
                      <a:pPr algn="l" fontAlgn="ctr"/>
                      <a:r>
                        <a:rPr lang="en-US" sz="1400" b="0" i="0" u="none" strike="noStrike">
                          <a:solidFill>
                            <a:srgbClr val="000000"/>
                          </a:solidFill>
                          <a:effectLst/>
                          <a:latin typeface="Jost" pitchFamily="2" charset="0"/>
                        </a:rPr>
                        <a:t>Küstenseeschwalbe</a:t>
                      </a:r>
                    </a:p>
                  </a:txBody>
                  <a:tcPr marL="9525" marR="9525" marT="9525" marB="0" anchor="ctr"/>
                </a:tc>
                <a:tc>
                  <a:txBody>
                    <a:bodyPr/>
                    <a:lstStyle/>
                    <a:p>
                      <a:pPr algn="l" fontAlgn="ctr"/>
                      <a:r>
                        <a:rPr lang="en-US" sz="1400" b="0" i="0" u="none" strike="noStrike">
                          <a:solidFill>
                            <a:srgbClr val="000000"/>
                          </a:solidFill>
                          <a:effectLst/>
                          <a:latin typeface="Jost" pitchFamily="2" charset="0"/>
                        </a:rPr>
                        <a:t>Sterne arctique</a:t>
                      </a:r>
                    </a:p>
                  </a:txBody>
                  <a:tcPr marL="9525" marR="9525" marT="9525" marB="0" anchor="ctr"/>
                </a:tc>
                <a:extLst>
                  <a:ext uri="{0D108BD9-81ED-4DB2-BD59-A6C34878D82A}">
                    <a16:rowId xmlns:a16="http://schemas.microsoft.com/office/drawing/2014/main" val="3575983172"/>
                  </a:ext>
                </a:extLst>
              </a:tr>
              <a:tr h="303233">
                <a:tc>
                  <a:txBody>
                    <a:bodyPr/>
                    <a:lstStyle/>
                    <a:p>
                      <a:pPr algn="l" fontAlgn="ctr"/>
                      <a:r>
                        <a:rPr lang="en-US" sz="1400" b="1" i="1" u="none" strike="noStrike">
                          <a:solidFill>
                            <a:srgbClr val="000000"/>
                          </a:solidFill>
                          <a:effectLst/>
                          <a:latin typeface="Jost" pitchFamily="2" charset="0"/>
                        </a:rPr>
                        <a:t>Uria aalge</a:t>
                      </a:r>
                    </a:p>
                  </a:txBody>
                  <a:tcPr marL="9525" marR="9525" marT="9525" marB="0" anchor="ctr"/>
                </a:tc>
                <a:tc>
                  <a:txBody>
                    <a:bodyPr/>
                    <a:lstStyle/>
                    <a:p>
                      <a:pPr algn="l" fontAlgn="ctr"/>
                      <a:r>
                        <a:rPr lang="en-US" sz="1400" b="0" i="0" u="none" strike="noStrike">
                          <a:solidFill>
                            <a:srgbClr val="000000"/>
                          </a:solidFill>
                          <a:effectLst/>
                          <a:latin typeface="Jost" pitchFamily="2" charset="0"/>
                        </a:rPr>
                        <a:t>Common Guillemot</a:t>
                      </a:r>
                    </a:p>
                  </a:txBody>
                  <a:tcPr marL="9525" marR="9525" marT="9525" marB="0" anchor="ctr"/>
                </a:tc>
                <a:tc>
                  <a:txBody>
                    <a:bodyPr/>
                    <a:lstStyle/>
                    <a:p>
                      <a:pPr algn="l" fontAlgn="ctr"/>
                      <a:r>
                        <a:rPr lang="en-US" sz="1400" b="0" i="0" u="none" strike="noStrike">
                          <a:solidFill>
                            <a:srgbClr val="000000"/>
                          </a:solidFill>
                          <a:effectLst/>
                          <a:latin typeface="Jost" pitchFamily="2" charset="0"/>
                        </a:rPr>
                        <a:t>Trottellumme</a:t>
                      </a:r>
                    </a:p>
                  </a:txBody>
                  <a:tcPr marL="9525" marR="9525" marT="9525" marB="0" anchor="ctr"/>
                </a:tc>
                <a:tc>
                  <a:txBody>
                    <a:bodyPr/>
                    <a:lstStyle/>
                    <a:p>
                      <a:pPr algn="l" fontAlgn="ctr"/>
                      <a:r>
                        <a:rPr lang="en-US" sz="1400" b="0" i="0" u="none" strike="noStrike">
                          <a:solidFill>
                            <a:srgbClr val="000000"/>
                          </a:solidFill>
                          <a:effectLst/>
                          <a:latin typeface="Jost" pitchFamily="2" charset="0"/>
                        </a:rPr>
                        <a:t>Guillemot marmette</a:t>
                      </a:r>
                    </a:p>
                  </a:txBody>
                  <a:tcPr marL="9525" marR="9525" marT="9525" marB="0" anchor="ctr"/>
                </a:tc>
                <a:extLst>
                  <a:ext uri="{0D108BD9-81ED-4DB2-BD59-A6C34878D82A}">
                    <a16:rowId xmlns:a16="http://schemas.microsoft.com/office/drawing/2014/main" val="2430154128"/>
                  </a:ext>
                </a:extLst>
              </a:tr>
              <a:tr h="303233">
                <a:tc>
                  <a:txBody>
                    <a:bodyPr/>
                    <a:lstStyle/>
                    <a:p>
                      <a:pPr algn="l" fontAlgn="ctr"/>
                      <a:r>
                        <a:rPr lang="en-US" sz="1400" b="1" i="1" u="none" strike="noStrike">
                          <a:solidFill>
                            <a:srgbClr val="000000"/>
                          </a:solidFill>
                          <a:effectLst/>
                          <a:latin typeface="Jost" pitchFamily="2" charset="0"/>
                        </a:rPr>
                        <a:t>Uria lomvia</a:t>
                      </a:r>
                    </a:p>
                  </a:txBody>
                  <a:tcPr marL="9525" marR="9525" marT="9525" marB="0" anchor="ctr"/>
                </a:tc>
                <a:tc>
                  <a:txBody>
                    <a:bodyPr/>
                    <a:lstStyle/>
                    <a:p>
                      <a:pPr algn="l" fontAlgn="ctr"/>
                      <a:r>
                        <a:rPr lang="en-US" sz="1400" b="0" i="0" u="none" strike="noStrike">
                          <a:solidFill>
                            <a:srgbClr val="000000"/>
                          </a:solidFill>
                          <a:effectLst/>
                          <a:latin typeface="Jost" pitchFamily="2" charset="0"/>
                        </a:rPr>
                        <a:t>Brünnich's Guillemot</a:t>
                      </a:r>
                    </a:p>
                  </a:txBody>
                  <a:tcPr marL="9525" marR="9525" marT="9525" marB="0" anchor="ctr"/>
                </a:tc>
                <a:tc>
                  <a:txBody>
                    <a:bodyPr/>
                    <a:lstStyle/>
                    <a:p>
                      <a:pPr algn="l" fontAlgn="ctr"/>
                      <a:r>
                        <a:rPr lang="en-US" sz="1400" b="0" i="0" u="none" strike="noStrike">
                          <a:solidFill>
                            <a:srgbClr val="000000"/>
                          </a:solidFill>
                          <a:effectLst/>
                          <a:latin typeface="Jost" pitchFamily="2" charset="0"/>
                        </a:rPr>
                        <a:t>Dickschnabellumme</a:t>
                      </a:r>
                    </a:p>
                  </a:txBody>
                  <a:tcPr marL="9525" marR="9525" marT="9525" marB="0" anchor="ctr"/>
                </a:tc>
                <a:tc>
                  <a:txBody>
                    <a:bodyPr/>
                    <a:lstStyle/>
                    <a:p>
                      <a:pPr algn="l" fontAlgn="ctr"/>
                      <a:r>
                        <a:rPr lang="en-US" sz="1400" b="0" i="0" u="none" strike="noStrike">
                          <a:solidFill>
                            <a:srgbClr val="000000"/>
                          </a:solidFill>
                          <a:effectLst/>
                          <a:latin typeface="Jost" pitchFamily="2" charset="0"/>
                        </a:rPr>
                        <a:t>Guillemot de Brünnich</a:t>
                      </a:r>
                    </a:p>
                  </a:txBody>
                  <a:tcPr marL="9525" marR="9525" marT="9525" marB="0" anchor="ctr"/>
                </a:tc>
                <a:extLst>
                  <a:ext uri="{0D108BD9-81ED-4DB2-BD59-A6C34878D82A}">
                    <a16:rowId xmlns:a16="http://schemas.microsoft.com/office/drawing/2014/main" val="3191378213"/>
                  </a:ext>
                </a:extLst>
              </a:tr>
              <a:tr h="303233">
                <a:tc>
                  <a:txBody>
                    <a:bodyPr/>
                    <a:lstStyle/>
                    <a:p>
                      <a:pPr algn="l" fontAlgn="ctr"/>
                      <a:r>
                        <a:rPr lang="en-US" sz="1400" b="1" i="1" u="none" strike="noStrike">
                          <a:solidFill>
                            <a:srgbClr val="000000"/>
                          </a:solidFill>
                          <a:effectLst/>
                          <a:latin typeface="Jost" pitchFamily="2" charset="0"/>
                        </a:rPr>
                        <a:t>Alca torda</a:t>
                      </a:r>
                    </a:p>
                  </a:txBody>
                  <a:tcPr marL="9525" marR="9525" marT="9525" marB="0" anchor="ctr"/>
                </a:tc>
                <a:tc>
                  <a:txBody>
                    <a:bodyPr/>
                    <a:lstStyle/>
                    <a:p>
                      <a:pPr algn="l" fontAlgn="ctr"/>
                      <a:r>
                        <a:rPr lang="en-US" sz="1400" b="0" i="0" u="none" strike="noStrike">
                          <a:solidFill>
                            <a:srgbClr val="000000"/>
                          </a:solidFill>
                          <a:effectLst/>
                          <a:latin typeface="Jost" pitchFamily="2" charset="0"/>
                        </a:rPr>
                        <a:t>Razorbill</a:t>
                      </a:r>
                    </a:p>
                  </a:txBody>
                  <a:tcPr marL="9525" marR="9525" marT="9525" marB="0" anchor="ctr"/>
                </a:tc>
                <a:tc>
                  <a:txBody>
                    <a:bodyPr/>
                    <a:lstStyle/>
                    <a:p>
                      <a:pPr algn="l" fontAlgn="ctr"/>
                      <a:r>
                        <a:rPr lang="en-US" sz="1400" b="0" i="0" u="none" strike="noStrike">
                          <a:solidFill>
                            <a:srgbClr val="000000"/>
                          </a:solidFill>
                          <a:effectLst/>
                          <a:latin typeface="Jost" pitchFamily="2" charset="0"/>
                        </a:rPr>
                        <a:t>Tordalk</a:t>
                      </a:r>
                    </a:p>
                  </a:txBody>
                  <a:tcPr marL="9525" marR="9525" marT="9525" marB="0" anchor="ctr"/>
                </a:tc>
                <a:tc>
                  <a:txBody>
                    <a:bodyPr/>
                    <a:lstStyle/>
                    <a:p>
                      <a:pPr algn="l" fontAlgn="ctr"/>
                      <a:r>
                        <a:rPr lang="en-US" sz="1400" b="0" i="0" u="none" strike="noStrike">
                          <a:solidFill>
                            <a:srgbClr val="000000"/>
                          </a:solidFill>
                          <a:effectLst/>
                          <a:latin typeface="Jost" pitchFamily="2" charset="0"/>
                        </a:rPr>
                        <a:t>Pingouin torda</a:t>
                      </a:r>
                    </a:p>
                  </a:txBody>
                  <a:tcPr marL="9525" marR="9525" marT="9525" marB="0" anchor="ctr"/>
                </a:tc>
                <a:extLst>
                  <a:ext uri="{0D108BD9-81ED-4DB2-BD59-A6C34878D82A}">
                    <a16:rowId xmlns:a16="http://schemas.microsoft.com/office/drawing/2014/main" val="2811915528"/>
                  </a:ext>
                </a:extLst>
              </a:tr>
              <a:tr h="303233">
                <a:tc>
                  <a:txBody>
                    <a:bodyPr/>
                    <a:lstStyle/>
                    <a:p>
                      <a:pPr algn="l" fontAlgn="ctr"/>
                      <a:r>
                        <a:rPr lang="en-US" sz="1400" b="1" i="1" u="none" strike="noStrike">
                          <a:solidFill>
                            <a:srgbClr val="000000"/>
                          </a:solidFill>
                          <a:effectLst/>
                          <a:latin typeface="Jost" pitchFamily="2" charset="0"/>
                        </a:rPr>
                        <a:t>Cepphus grylle</a:t>
                      </a:r>
                    </a:p>
                  </a:txBody>
                  <a:tcPr marL="9525" marR="9525" marT="9525" marB="0" anchor="ctr"/>
                </a:tc>
                <a:tc>
                  <a:txBody>
                    <a:bodyPr/>
                    <a:lstStyle/>
                    <a:p>
                      <a:pPr algn="l" fontAlgn="ctr"/>
                      <a:r>
                        <a:rPr lang="en-US" sz="1400" b="0" i="0" u="none" strike="noStrike">
                          <a:solidFill>
                            <a:srgbClr val="000000"/>
                          </a:solidFill>
                          <a:effectLst/>
                          <a:latin typeface="Jost" pitchFamily="2" charset="0"/>
                        </a:rPr>
                        <a:t>Black Guillemot</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Gryllteiste</a:t>
                      </a:r>
                      <a:endParaRPr lang="en-US" sz="1400" b="0" i="0" u="none" strike="noStrike" dirty="0">
                        <a:solidFill>
                          <a:srgbClr val="000000"/>
                        </a:solidFill>
                        <a:effectLst/>
                        <a:latin typeface="Jost" pitchFamily="2" charset="0"/>
                      </a:endParaRPr>
                    </a:p>
                  </a:txBody>
                  <a:tcPr marL="9525" marR="9525" marT="9525" marB="0" anchor="ctr"/>
                </a:tc>
                <a:tc>
                  <a:txBody>
                    <a:bodyPr/>
                    <a:lstStyle/>
                    <a:p>
                      <a:pPr algn="l" fontAlgn="ctr"/>
                      <a:r>
                        <a:rPr lang="en-US" sz="1400" b="0" i="0" u="none" strike="noStrike" dirty="0">
                          <a:solidFill>
                            <a:srgbClr val="000000"/>
                          </a:solidFill>
                          <a:effectLst/>
                          <a:latin typeface="Jost" pitchFamily="2" charset="0"/>
                        </a:rPr>
                        <a:t>Guillemot à </a:t>
                      </a:r>
                      <a:r>
                        <a:rPr lang="en-US" sz="1400" b="0" i="0" u="none" strike="noStrike" dirty="0" err="1">
                          <a:solidFill>
                            <a:srgbClr val="000000"/>
                          </a:solidFill>
                          <a:effectLst/>
                          <a:latin typeface="Jost" pitchFamily="2" charset="0"/>
                        </a:rPr>
                        <a:t>miroir</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1203613008"/>
                  </a:ext>
                </a:extLst>
              </a:tr>
            </a:tbl>
          </a:graphicData>
        </a:graphic>
      </p:graphicFrame>
    </p:spTree>
    <p:extLst>
      <p:ext uri="{BB962C8B-B14F-4D97-AF65-F5344CB8AC3E}">
        <p14:creationId xmlns:p14="http://schemas.microsoft.com/office/powerpoint/2010/main" val="215625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EC7E8D-1136-0D5B-1DBD-68C96D645B36}"/>
              </a:ext>
            </a:extLst>
          </p:cNvPr>
          <p:cNvSpPr txBox="1">
            <a:spLocks/>
          </p:cNvSpPr>
          <p:nvPr/>
        </p:nvSpPr>
        <p:spPr>
          <a:xfrm>
            <a:off x="359806" y="423995"/>
            <a:ext cx="5380198"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Birds</a:t>
            </a:r>
          </a:p>
        </p:txBody>
      </p:sp>
      <p:graphicFrame>
        <p:nvGraphicFramePr>
          <p:cNvPr id="4" name="Table 3">
            <a:extLst>
              <a:ext uri="{FF2B5EF4-FFF2-40B4-BE49-F238E27FC236}">
                <a16:creationId xmlns:a16="http://schemas.microsoft.com/office/drawing/2014/main" id="{579DADB9-674C-400B-B5A0-6E32F72EEFD8}"/>
              </a:ext>
            </a:extLst>
          </p:cNvPr>
          <p:cNvGraphicFramePr>
            <a:graphicFrameLocks noGrp="1"/>
          </p:cNvGraphicFramePr>
          <p:nvPr>
            <p:extLst>
              <p:ext uri="{D42A27DB-BD31-4B8C-83A1-F6EECF244321}">
                <p14:modId xmlns:p14="http://schemas.microsoft.com/office/powerpoint/2010/main" val="1649817041"/>
              </p:ext>
            </p:extLst>
          </p:nvPr>
        </p:nvGraphicFramePr>
        <p:xfrm>
          <a:off x="359806" y="1267757"/>
          <a:ext cx="11472388" cy="2425864"/>
        </p:xfrm>
        <a:graphic>
          <a:graphicData uri="http://schemas.openxmlformats.org/drawingml/2006/table">
            <a:tbl>
              <a:tblPr firstRow="1">
                <a:tableStyleId>{775DCB02-9BB8-47FD-8907-85C794F793BA}</a:tableStyleId>
              </a:tblPr>
              <a:tblGrid>
                <a:gridCol w="2859534">
                  <a:extLst>
                    <a:ext uri="{9D8B030D-6E8A-4147-A177-3AD203B41FA5}">
                      <a16:colId xmlns:a16="http://schemas.microsoft.com/office/drawing/2014/main" val="3088101616"/>
                    </a:ext>
                  </a:extLst>
                </a:gridCol>
                <a:gridCol w="2859534">
                  <a:extLst>
                    <a:ext uri="{9D8B030D-6E8A-4147-A177-3AD203B41FA5}">
                      <a16:colId xmlns:a16="http://schemas.microsoft.com/office/drawing/2014/main" val="189145643"/>
                    </a:ext>
                  </a:extLst>
                </a:gridCol>
                <a:gridCol w="3155352">
                  <a:extLst>
                    <a:ext uri="{9D8B030D-6E8A-4147-A177-3AD203B41FA5}">
                      <a16:colId xmlns:a16="http://schemas.microsoft.com/office/drawing/2014/main" val="2578081934"/>
                    </a:ext>
                  </a:extLst>
                </a:gridCol>
                <a:gridCol w="2597968">
                  <a:extLst>
                    <a:ext uri="{9D8B030D-6E8A-4147-A177-3AD203B41FA5}">
                      <a16:colId xmlns:a16="http://schemas.microsoft.com/office/drawing/2014/main" val="3905369065"/>
                    </a:ext>
                  </a:extLst>
                </a:gridCol>
              </a:tblGrid>
              <a:tr h="30323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l"/>
                      <a:r>
                        <a:rPr lang="en-US" sz="1200" b="1" i="0" dirty="0">
                          <a:solidFill>
                            <a:schemeClr val="tx1"/>
                          </a:solidFill>
                          <a:latin typeface="+mj-lt"/>
                          <a:ea typeface="Jost Medium" pitchFamily="2" charset="0"/>
                        </a:rPr>
                        <a:t>English</a:t>
                      </a:r>
                    </a:p>
                  </a:txBody>
                  <a:tcPr anchor="ctr"/>
                </a:tc>
                <a:tc>
                  <a:txBody>
                    <a:bodyPr/>
                    <a:lstStyle/>
                    <a:p>
                      <a:pPr algn="l"/>
                      <a:r>
                        <a:rPr lang="en-US" sz="1200" b="1" i="0" dirty="0">
                          <a:solidFill>
                            <a:schemeClr val="tx1"/>
                          </a:solidFill>
                          <a:latin typeface="+mj-lt"/>
                          <a:ea typeface="Jost Medium" pitchFamily="2" charset="0"/>
                        </a:rPr>
                        <a:t>Deutsch</a:t>
                      </a:r>
                    </a:p>
                  </a:txBody>
                  <a:tcPr anchor="ctr"/>
                </a:tc>
                <a:tc>
                  <a:txBody>
                    <a:bodyPr/>
                    <a:lstStyle/>
                    <a:p>
                      <a:pPr algn="l"/>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303233">
                <a:tc>
                  <a:txBody>
                    <a:bodyPr/>
                    <a:lstStyle/>
                    <a:p>
                      <a:pPr algn="l" fontAlgn="ctr"/>
                      <a:r>
                        <a:rPr lang="en-US" sz="1400" b="1" i="1" u="none" strike="noStrike" dirty="0">
                          <a:solidFill>
                            <a:srgbClr val="000000"/>
                          </a:solidFill>
                          <a:effectLst/>
                          <a:latin typeface="Jost" pitchFamily="2" charset="0"/>
                        </a:rPr>
                        <a:t>Haliaeetus albicilla</a:t>
                      </a:r>
                    </a:p>
                  </a:txBody>
                  <a:tcPr marL="9525" marR="9525" marT="9525" marB="0" anchor="ctr"/>
                </a:tc>
                <a:tc>
                  <a:txBody>
                    <a:bodyPr/>
                    <a:lstStyle/>
                    <a:p>
                      <a:pPr algn="l" fontAlgn="ctr"/>
                      <a:r>
                        <a:rPr lang="en-US" sz="1300" b="0" i="0" u="none" strike="noStrike">
                          <a:solidFill>
                            <a:srgbClr val="000000"/>
                          </a:solidFill>
                          <a:effectLst/>
                          <a:latin typeface="Jost" pitchFamily="2" charset="0"/>
                        </a:rPr>
                        <a:t>White-tailed Eagle</a:t>
                      </a:r>
                    </a:p>
                  </a:txBody>
                  <a:tcPr marL="9525" marR="9525" marT="9525" marB="0" anchor="ctr"/>
                </a:tc>
                <a:tc>
                  <a:txBody>
                    <a:bodyPr/>
                    <a:lstStyle/>
                    <a:p>
                      <a:pPr algn="l" fontAlgn="ctr"/>
                      <a:r>
                        <a:rPr lang="en-US" sz="1300" b="0" i="0" u="none" strike="noStrike">
                          <a:solidFill>
                            <a:srgbClr val="000000"/>
                          </a:solidFill>
                          <a:effectLst/>
                          <a:latin typeface="Jost" pitchFamily="2" charset="0"/>
                        </a:rPr>
                        <a:t>Seeadler</a:t>
                      </a:r>
                    </a:p>
                  </a:txBody>
                  <a:tcPr marL="9525" marR="9525" marT="9525" marB="0" anchor="ctr"/>
                </a:tc>
                <a:tc>
                  <a:txBody>
                    <a:bodyPr/>
                    <a:lstStyle/>
                    <a:p>
                      <a:pPr algn="l" fontAlgn="ctr"/>
                      <a:r>
                        <a:rPr lang="en-US" sz="1400" b="0" i="0" u="none" strike="noStrike">
                          <a:solidFill>
                            <a:srgbClr val="000000"/>
                          </a:solidFill>
                          <a:effectLst/>
                          <a:latin typeface="Jost" pitchFamily="2" charset="0"/>
                        </a:rPr>
                        <a:t>Pygargue à queue blanche</a:t>
                      </a:r>
                    </a:p>
                  </a:txBody>
                  <a:tcPr marL="9525" marR="9525" marT="9525" marB="0" anchor="ctr"/>
                </a:tc>
                <a:extLst>
                  <a:ext uri="{0D108BD9-81ED-4DB2-BD59-A6C34878D82A}">
                    <a16:rowId xmlns:a16="http://schemas.microsoft.com/office/drawing/2014/main" val="2226156406"/>
                  </a:ext>
                </a:extLst>
              </a:tr>
              <a:tr h="303233">
                <a:tc>
                  <a:txBody>
                    <a:bodyPr/>
                    <a:lstStyle/>
                    <a:p>
                      <a:pPr algn="l" fontAlgn="ctr"/>
                      <a:r>
                        <a:rPr lang="en-US" sz="1400" b="1" i="1" u="none" strike="noStrike">
                          <a:solidFill>
                            <a:srgbClr val="000000"/>
                          </a:solidFill>
                          <a:effectLst/>
                          <a:latin typeface="Jost" pitchFamily="2" charset="0"/>
                        </a:rPr>
                        <a:t>Motacilla alba</a:t>
                      </a:r>
                    </a:p>
                  </a:txBody>
                  <a:tcPr marL="9525" marR="9525" marT="9525" marB="0" anchor="ctr"/>
                </a:tc>
                <a:tc>
                  <a:txBody>
                    <a:bodyPr/>
                    <a:lstStyle/>
                    <a:p>
                      <a:pPr algn="l" fontAlgn="ctr"/>
                      <a:r>
                        <a:rPr lang="en-US" sz="1300" b="0" i="0" u="none" strike="noStrike" dirty="0">
                          <a:solidFill>
                            <a:srgbClr val="000000"/>
                          </a:solidFill>
                          <a:effectLst/>
                          <a:latin typeface="Jost" pitchFamily="2" charset="0"/>
                        </a:rPr>
                        <a:t>White Wagtail</a:t>
                      </a:r>
                    </a:p>
                  </a:txBody>
                  <a:tcPr marL="9525" marR="9525" marT="9525" marB="0" anchor="ctr"/>
                </a:tc>
                <a:tc>
                  <a:txBody>
                    <a:bodyPr/>
                    <a:lstStyle/>
                    <a:p>
                      <a:pPr algn="l" fontAlgn="ctr"/>
                      <a:r>
                        <a:rPr lang="en-US" sz="1300" b="0" i="0" u="none" strike="noStrike">
                          <a:solidFill>
                            <a:srgbClr val="000000"/>
                          </a:solidFill>
                          <a:effectLst/>
                          <a:latin typeface="Jost" pitchFamily="2" charset="0"/>
                        </a:rPr>
                        <a:t>Bachstelze</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Bergeronnette</a:t>
                      </a:r>
                      <a:r>
                        <a:rPr lang="en-US" sz="1400" b="0" i="0" u="none" strike="noStrike" dirty="0">
                          <a:solidFill>
                            <a:srgbClr val="000000"/>
                          </a:solidFill>
                          <a:effectLst/>
                          <a:latin typeface="Jost" pitchFamily="2" charset="0"/>
                        </a:rPr>
                        <a:t> grise</a:t>
                      </a:r>
                    </a:p>
                  </a:txBody>
                  <a:tcPr marL="9525" marR="9525" marT="9525" marB="0" anchor="ctr"/>
                </a:tc>
                <a:extLst>
                  <a:ext uri="{0D108BD9-81ED-4DB2-BD59-A6C34878D82A}">
                    <a16:rowId xmlns:a16="http://schemas.microsoft.com/office/drawing/2014/main" val="3381361280"/>
                  </a:ext>
                </a:extLst>
              </a:tr>
              <a:tr h="303233">
                <a:tc>
                  <a:txBody>
                    <a:bodyPr/>
                    <a:lstStyle/>
                    <a:p>
                      <a:pPr algn="l" fontAlgn="ctr"/>
                      <a:r>
                        <a:rPr lang="en-US" sz="1400" b="1" i="1" u="none" strike="noStrike">
                          <a:solidFill>
                            <a:srgbClr val="000000"/>
                          </a:solidFill>
                          <a:effectLst/>
                          <a:latin typeface="Jost" pitchFamily="2" charset="0"/>
                        </a:rPr>
                        <a:t>Oenanthe oenanthe</a:t>
                      </a:r>
                    </a:p>
                  </a:txBody>
                  <a:tcPr marL="9525" marR="9525" marT="9525" marB="0" anchor="ctr"/>
                </a:tc>
                <a:tc>
                  <a:txBody>
                    <a:bodyPr/>
                    <a:lstStyle/>
                    <a:p>
                      <a:pPr algn="l" fontAlgn="ctr"/>
                      <a:r>
                        <a:rPr lang="en-US" sz="1300" b="0" i="0" u="none" strike="noStrike">
                          <a:solidFill>
                            <a:srgbClr val="000000"/>
                          </a:solidFill>
                          <a:effectLst/>
                          <a:latin typeface="Jost" pitchFamily="2" charset="0"/>
                        </a:rPr>
                        <a:t>Northern Wheatear</a:t>
                      </a:r>
                    </a:p>
                  </a:txBody>
                  <a:tcPr marL="9525" marR="9525" marT="9525" marB="0" anchor="ctr"/>
                </a:tc>
                <a:tc>
                  <a:txBody>
                    <a:bodyPr/>
                    <a:lstStyle/>
                    <a:p>
                      <a:pPr algn="l" fontAlgn="ctr"/>
                      <a:r>
                        <a:rPr lang="en-US" sz="1300" b="0" i="0" u="none" strike="noStrike">
                          <a:solidFill>
                            <a:srgbClr val="000000"/>
                          </a:solidFill>
                          <a:effectLst/>
                          <a:latin typeface="Jost" pitchFamily="2" charset="0"/>
                        </a:rPr>
                        <a:t>Steinschmätzer</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Traquet</a:t>
                      </a:r>
                      <a:r>
                        <a:rPr lang="en-US" sz="1400" b="0" i="0" u="none" strike="noStrike" dirty="0">
                          <a:solidFill>
                            <a:srgbClr val="000000"/>
                          </a:solidFill>
                          <a:effectLst/>
                          <a:latin typeface="Jost" pitchFamily="2" charset="0"/>
                        </a:rPr>
                        <a:t> </a:t>
                      </a:r>
                      <a:r>
                        <a:rPr lang="en-US" sz="1400" b="0" i="0" u="none" strike="noStrike" dirty="0" err="1">
                          <a:solidFill>
                            <a:srgbClr val="000000"/>
                          </a:solidFill>
                          <a:effectLst/>
                          <a:latin typeface="Jost" pitchFamily="2" charset="0"/>
                        </a:rPr>
                        <a:t>motteux</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178717173"/>
                  </a:ext>
                </a:extLst>
              </a:tr>
              <a:tr h="303233">
                <a:tc>
                  <a:txBody>
                    <a:bodyPr/>
                    <a:lstStyle/>
                    <a:p>
                      <a:pPr algn="l" fontAlgn="ctr"/>
                      <a:r>
                        <a:rPr lang="en-US" sz="1400" b="1" i="1" u="none" strike="noStrike">
                          <a:solidFill>
                            <a:srgbClr val="000000"/>
                          </a:solidFill>
                          <a:effectLst/>
                          <a:latin typeface="Jost" pitchFamily="2" charset="0"/>
                        </a:rPr>
                        <a:t>Corvus corax</a:t>
                      </a:r>
                    </a:p>
                  </a:txBody>
                  <a:tcPr marL="9525" marR="9525" marT="9525" marB="0" anchor="ctr"/>
                </a:tc>
                <a:tc>
                  <a:txBody>
                    <a:bodyPr/>
                    <a:lstStyle/>
                    <a:p>
                      <a:pPr algn="l" fontAlgn="ctr"/>
                      <a:r>
                        <a:rPr lang="en-US" sz="1300" b="0" i="0" u="none" strike="noStrike">
                          <a:solidFill>
                            <a:srgbClr val="000000"/>
                          </a:solidFill>
                          <a:effectLst/>
                          <a:latin typeface="Jost" pitchFamily="2" charset="0"/>
                        </a:rPr>
                        <a:t>Common Raven</a:t>
                      </a:r>
                    </a:p>
                  </a:txBody>
                  <a:tcPr marL="9525" marR="9525" marT="9525" marB="0" anchor="ctr"/>
                </a:tc>
                <a:tc>
                  <a:txBody>
                    <a:bodyPr/>
                    <a:lstStyle/>
                    <a:p>
                      <a:pPr algn="l" fontAlgn="ctr"/>
                      <a:r>
                        <a:rPr lang="en-US" sz="1300" b="0" i="0" u="none" strike="noStrike">
                          <a:solidFill>
                            <a:srgbClr val="000000"/>
                          </a:solidFill>
                          <a:effectLst/>
                          <a:latin typeface="Jost" pitchFamily="2" charset="0"/>
                        </a:rPr>
                        <a:t>Kolkrabe</a:t>
                      </a:r>
                    </a:p>
                  </a:txBody>
                  <a:tcPr marL="9525" marR="9525" marT="9525" marB="0" anchor="ctr"/>
                </a:tc>
                <a:tc>
                  <a:txBody>
                    <a:bodyPr/>
                    <a:lstStyle/>
                    <a:p>
                      <a:pPr algn="l" fontAlgn="ctr"/>
                      <a:r>
                        <a:rPr lang="en-US" sz="1400" b="0" i="0" u="none" strike="noStrike" dirty="0">
                          <a:solidFill>
                            <a:srgbClr val="000000"/>
                          </a:solidFill>
                          <a:effectLst/>
                          <a:latin typeface="Jost" pitchFamily="2" charset="0"/>
                        </a:rPr>
                        <a:t>Grand Corbeau</a:t>
                      </a:r>
                    </a:p>
                  </a:txBody>
                  <a:tcPr marL="9525" marR="9525" marT="9525" marB="0" anchor="ctr"/>
                </a:tc>
                <a:extLst>
                  <a:ext uri="{0D108BD9-81ED-4DB2-BD59-A6C34878D82A}">
                    <a16:rowId xmlns:a16="http://schemas.microsoft.com/office/drawing/2014/main" val="2300956489"/>
                  </a:ext>
                </a:extLst>
              </a:tr>
              <a:tr h="303233">
                <a:tc>
                  <a:txBody>
                    <a:bodyPr/>
                    <a:lstStyle/>
                    <a:p>
                      <a:pPr algn="l" fontAlgn="ctr"/>
                      <a:r>
                        <a:rPr lang="en-US" sz="1400" b="1" i="1" u="none" strike="noStrike">
                          <a:solidFill>
                            <a:srgbClr val="000000"/>
                          </a:solidFill>
                          <a:effectLst/>
                          <a:latin typeface="Jost" pitchFamily="2" charset="0"/>
                        </a:rPr>
                        <a:t>Acanthis flammea</a:t>
                      </a:r>
                    </a:p>
                  </a:txBody>
                  <a:tcPr marL="9525" marR="9525" marT="9525" marB="0" anchor="ctr"/>
                </a:tc>
                <a:tc>
                  <a:txBody>
                    <a:bodyPr/>
                    <a:lstStyle/>
                    <a:p>
                      <a:pPr algn="l" fontAlgn="ctr"/>
                      <a:r>
                        <a:rPr lang="en-US" sz="1300" b="0" i="0" u="none" strike="noStrike">
                          <a:solidFill>
                            <a:srgbClr val="000000"/>
                          </a:solidFill>
                          <a:effectLst/>
                          <a:latin typeface="Jost" pitchFamily="2" charset="0"/>
                        </a:rPr>
                        <a:t>Redpoll</a:t>
                      </a:r>
                    </a:p>
                  </a:txBody>
                  <a:tcPr marL="9525" marR="9525" marT="9525" marB="0" anchor="ctr"/>
                </a:tc>
                <a:tc>
                  <a:txBody>
                    <a:bodyPr/>
                    <a:lstStyle/>
                    <a:p>
                      <a:pPr algn="l" fontAlgn="ctr"/>
                      <a:r>
                        <a:rPr lang="en-US" sz="1300" b="0" i="0" u="none" strike="noStrike">
                          <a:solidFill>
                            <a:srgbClr val="000000"/>
                          </a:solidFill>
                          <a:effectLst/>
                          <a:latin typeface="Jost" pitchFamily="2" charset="0"/>
                        </a:rPr>
                        <a:t>Birkenzeisig</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Sizerin</a:t>
                      </a:r>
                      <a:r>
                        <a:rPr lang="en-US" sz="1400" b="0" i="0" u="none" strike="noStrike" dirty="0">
                          <a:solidFill>
                            <a:srgbClr val="000000"/>
                          </a:solidFill>
                          <a:effectLst/>
                          <a:latin typeface="Jost" pitchFamily="2" charset="0"/>
                        </a:rPr>
                        <a:t> </a:t>
                      </a:r>
                      <a:r>
                        <a:rPr lang="en-US" sz="1400" b="0" i="0" u="none" strike="noStrike" dirty="0" err="1">
                          <a:solidFill>
                            <a:srgbClr val="000000"/>
                          </a:solidFill>
                          <a:effectLst/>
                          <a:latin typeface="Jost" pitchFamily="2" charset="0"/>
                        </a:rPr>
                        <a:t>flammé</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3338990166"/>
                  </a:ext>
                </a:extLst>
              </a:tr>
              <a:tr h="303233">
                <a:tc>
                  <a:txBody>
                    <a:bodyPr/>
                    <a:lstStyle/>
                    <a:p>
                      <a:pPr algn="l" fontAlgn="ctr"/>
                      <a:r>
                        <a:rPr lang="en-US" sz="1400" b="1" i="1" u="none" strike="noStrike">
                          <a:solidFill>
                            <a:srgbClr val="000000"/>
                          </a:solidFill>
                          <a:effectLst/>
                          <a:latin typeface="Jost" pitchFamily="2" charset="0"/>
                        </a:rPr>
                        <a:t>Plectrophenax nivalis</a:t>
                      </a:r>
                    </a:p>
                  </a:txBody>
                  <a:tcPr marL="9525" marR="9525" marT="9525" marB="0" anchor="ctr"/>
                </a:tc>
                <a:tc>
                  <a:txBody>
                    <a:bodyPr/>
                    <a:lstStyle/>
                    <a:p>
                      <a:pPr algn="l" fontAlgn="ctr"/>
                      <a:r>
                        <a:rPr lang="en-US" sz="1300" b="0" i="0" u="none" strike="noStrike">
                          <a:solidFill>
                            <a:srgbClr val="000000"/>
                          </a:solidFill>
                          <a:effectLst/>
                          <a:latin typeface="Jost" pitchFamily="2" charset="0"/>
                        </a:rPr>
                        <a:t>Snow Bunting</a:t>
                      </a:r>
                    </a:p>
                  </a:txBody>
                  <a:tcPr marL="9525" marR="9525" marT="9525" marB="0" anchor="ctr"/>
                </a:tc>
                <a:tc>
                  <a:txBody>
                    <a:bodyPr/>
                    <a:lstStyle/>
                    <a:p>
                      <a:pPr algn="l" fontAlgn="ctr"/>
                      <a:r>
                        <a:rPr lang="en-US" sz="1300" b="0" i="0" u="none" strike="noStrike">
                          <a:solidFill>
                            <a:srgbClr val="000000"/>
                          </a:solidFill>
                          <a:effectLst/>
                          <a:latin typeface="Jost" pitchFamily="2" charset="0"/>
                        </a:rPr>
                        <a:t>Schneeammer</a:t>
                      </a:r>
                    </a:p>
                  </a:txBody>
                  <a:tcPr marL="9525" marR="9525" marT="9525" marB="0" anchor="ctr"/>
                </a:tc>
                <a:tc>
                  <a:txBody>
                    <a:bodyPr/>
                    <a:lstStyle/>
                    <a:p>
                      <a:pPr algn="l" fontAlgn="ctr"/>
                      <a:r>
                        <a:rPr lang="en-US" sz="1400" b="0" i="0" u="none" strike="noStrike">
                          <a:solidFill>
                            <a:srgbClr val="000000"/>
                          </a:solidFill>
                          <a:effectLst/>
                          <a:latin typeface="Jost" pitchFamily="2" charset="0"/>
                        </a:rPr>
                        <a:t>Plectrophane des neiges</a:t>
                      </a:r>
                    </a:p>
                  </a:txBody>
                  <a:tcPr marL="9525" marR="9525" marT="9525" marB="0" anchor="ctr"/>
                </a:tc>
                <a:extLst>
                  <a:ext uri="{0D108BD9-81ED-4DB2-BD59-A6C34878D82A}">
                    <a16:rowId xmlns:a16="http://schemas.microsoft.com/office/drawing/2014/main" val="1057466311"/>
                  </a:ext>
                </a:extLst>
              </a:tr>
              <a:tr h="303233">
                <a:tc>
                  <a:txBody>
                    <a:bodyPr/>
                    <a:lstStyle/>
                    <a:p>
                      <a:pPr algn="l" fontAlgn="ctr"/>
                      <a:r>
                        <a:rPr lang="en-US" sz="1400" b="1" i="1" u="none" strike="noStrike">
                          <a:solidFill>
                            <a:srgbClr val="000000"/>
                          </a:solidFill>
                          <a:effectLst/>
                          <a:latin typeface="Jost" pitchFamily="2" charset="0"/>
                        </a:rPr>
                        <a:t>Calcarius lapponicus</a:t>
                      </a:r>
                    </a:p>
                  </a:txBody>
                  <a:tcPr marL="9525" marR="9525" marT="9525" marB="0" anchor="ctr"/>
                </a:tc>
                <a:tc>
                  <a:txBody>
                    <a:bodyPr/>
                    <a:lstStyle/>
                    <a:p>
                      <a:pPr algn="l" fontAlgn="ctr"/>
                      <a:r>
                        <a:rPr lang="en-US" sz="1300" b="0" i="0" u="none" strike="noStrike">
                          <a:solidFill>
                            <a:srgbClr val="000000"/>
                          </a:solidFill>
                          <a:effectLst/>
                          <a:latin typeface="Jost" pitchFamily="2" charset="0"/>
                        </a:rPr>
                        <a:t>Lapland Longspur</a:t>
                      </a:r>
                    </a:p>
                  </a:txBody>
                  <a:tcPr marL="9525" marR="9525" marT="9525" marB="0" anchor="ctr"/>
                </a:tc>
                <a:tc>
                  <a:txBody>
                    <a:bodyPr/>
                    <a:lstStyle/>
                    <a:p>
                      <a:pPr algn="l" fontAlgn="ctr"/>
                      <a:r>
                        <a:rPr lang="en-US" sz="1300" b="0" i="0" u="none" strike="noStrike">
                          <a:solidFill>
                            <a:srgbClr val="000000"/>
                          </a:solidFill>
                          <a:effectLst/>
                          <a:latin typeface="Jost" pitchFamily="2" charset="0"/>
                        </a:rPr>
                        <a:t>Spornammer</a:t>
                      </a:r>
                    </a:p>
                  </a:txBody>
                  <a:tcPr marL="9525" marR="9525" marT="9525" marB="0" anchor="ctr"/>
                </a:tc>
                <a:tc>
                  <a:txBody>
                    <a:bodyPr/>
                    <a:lstStyle/>
                    <a:p>
                      <a:pPr algn="l" fontAlgn="ctr"/>
                      <a:r>
                        <a:rPr lang="en-US" sz="1300" b="0" i="0" u="none" strike="noStrike" dirty="0" err="1">
                          <a:solidFill>
                            <a:srgbClr val="000000"/>
                          </a:solidFill>
                          <a:effectLst/>
                          <a:latin typeface="Jost" pitchFamily="2" charset="0"/>
                        </a:rPr>
                        <a:t>Plectrophane</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lapon</a:t>
                      </a:r>
                      <a:endParaRPr lang="en-US" sz="13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1641895192"/>
                  </a:ext>
                </a:extLst>
              </a:tr>
            </a:tbl>
          </a:graphicData>
        </a:graphic>
      </p:graphicFrame>
      <p:graphicFrame>
        <p:nvGraphicFramePr>
          <p:cNvPr id="2" name="Table 1">
            <a:extLst>
              <a:ext uri="{FF2B5EF4-FFF2-40B4-BE49-F238E27FC236}">
                <a16:creationId xmlns:a16="http://schemas.microsoft.com/office/drawing/2014/main" id="{0AD5F63E-9B08-3746-380F-E16C87EA28AB}"/>
              </a:ext>
            </a:extLst>
          </p:cNvPr>
          <p:cNvGraphicFramePr>
            <a:graphicFrameLocks noGrp="1"/>
          </p:cNvGraphicFramePr>
          <p:nvPr>
            <p:extLst>
              <p:ext uri="{D42A27DB-BD31-4B8C-83A1-F6EECF244321}">
                <p14:modId xmlns:p14="http://schemas.microsoft.com/office/powerpoint/2010/main" val="1233405691"/>
              </p:ext>
            </p:extLst>
          </p:nvPr>
        </p:nvGraphicFramePr>
        <p:xfrm>
          <a:off x="359806" y="4017820"/>
          <a:ext cx="11472388" cy="1819398"/>
        </p:xfrm>
        <a:graphic>
          <a:graphicData uri="http://schemas.openxmlformats.org/drawingml/2006/table">
            <a:tbl>
              <a:tblPr firstRow="1">
                <a:tableStyleId>{775DCB02-9BB8-47FD-8907-85C794F793BA}</a:tableStyleId>
              </a:tblPr>
              <a:tblGrid>
                <a:gridCol w="2892333">
                  <a:extLst>
                    <a:ext uri="{9D8B030D-6E8A-4147-A177-3AD203B41FA5}">
                      <a16:colId xmlns:a16="http://schemas.microsoft.com/office/drawing/2014/main" val="3088101616"/>
                    </a:ext>
                  </a:extLst>
                </a:gridCol>
                <a:gridCol w="2892333">
                  <a:extLst>
                    <a:ext uri="{9D8B030D-6E8A-4147-A177-3AD203B41FA5}">
                      <a16:colId xmlns:a16="http://schemas.microsoft.com/office/drawing/2014/main" val="2905551174"/>
                    </a:ext>
                  </a:extLst>
                </a:gridCol>
                <a:gridCol w="2982258">
                  <a:extLst>
                    <a:ext uri="{9D8B030D-6E8A-4147-A177-3AD203B41FA5}">
                      <a16:colId xmlns:a16="http://schemas.microsoft.com/office/drawing/2014/main" val="2578081934"/>
                    </a:ext>
                  </a:extLst>
                </a:gridCol>
                <a:gridCol w="2705464">
                  <a:extLst>
                    <a:ext uri="{9D8B030D-6E8A-4147-A177-3AD203B41FA5}">
                      <a16:colId xmlns:a16="http://schemas.microsoft.com/office/drawing/2014/main" val="3905369065"/>
                    </a:ext>
                  </a:extLst>
                </a:gridCol>
              </a:tblGrid>
              <a:tr h="30323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l"/>
                      <a:r>
                        <a:rPr lang="en-US" sz="1200" b="1" i="0" dirty="0">
                          <a:solidFill>
                            <a:schemeClr val="tx1"/>
                          </a:solidFill>
                          <a:latin typeface="+mj-lt"/>
                          <a:ea typeface="Jost Medium" pitchFamily="2" charset="0"/>
                        </a:rPr>
                        <a:t>English</a:t>
                      </a:r>
                    </a:p>
                  </a:txBody>
                  <a:tcPr anchor="ctr"/>
                </a:tc>
                <a:tc>
                  <a:txBody>
                    <a:bodyPr/>
                    <a:lstStyle/>
                    <a:p>
                      <a:pPr algn="l"/>
                      <a:r>
                        <a:rPr lang="en-US" sz="1200" b="1" i="0" dirty="0">
                          <a:solidFill>
                            <a:schemeClr val="tx1"/>
                          </a:solidFill>
                          <a:latin typeface="+mj-lt"/>
                          <a:ea typeface="Jost Medium" pitchFamily="2" charset="0"/>
                        </a:rPr>
                        <a:t>Deutsch</a:t>
                      </a:r>
                    </a:p>
                  </a:txBody>
                  <a:tcPr anchor="ctr"/>
                </a:tc>
                <a:tc>
                  <a:txBody>
                    <a:bodyPr/>
                    <a:lstStyle/>
                    <a:p>
                      <a:pPr algn="l"/>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303233">
                <a:tc>
                  <a:txBody>
                    <a:bodyPr/>
                    <a:lstStyle/>
                    <a:p>
                      <a:pPr algn="l" fontAlgn="ctr"/>
                      <a:r>
                        <a:rPr lang="en-US" sz="1400" b="1" i="1" u="none" strike="noStrike" dirty="0">
                          <a:solidFill>
                            <a:srgbClr val="000000"/>
                          </a:solidFill>
                          <a:effectLst/>
                          <a:latin typeface="Jost" pitchFamily="2" charset="0"/>
                        </a:rPr>
                        <a:t>Anas platyrhynchos</a:t>
                      </a:r>
                    </a:p>
                  </a:txBody>
                  <a:tcPr marL="9525" marR="9525" marT="9525" marB="0" anchor="ctr"/>
                </a:tc>
                <a:tc>
                  <a:txBody>
                    <a:bodyPr/>
                    <a:lstStyle/>
                    <a:p>
                      <a:pPr algn="l" fontAlgn="ctr"/>
                      <a:r>
                        <a:rPr lang="en-US" sz="1400" b="0" i="0" u="none" strike="noStrike">
                          <a:solidFill>
                            <a:srgbClr val="000000"/>
                          </a:solidFill>
                          <a:effectLst/>
                          <a:latin typeface="Jost" pitchFamily="2" charset="0"/>
                        </a:rPr>
                        <a:t>Mallard</a:t>
                      </a:r>
                    </a:p>
                  </a:txBody>
                  <a:tcPr marL="9525" marR="9525" marT="9525" marB="0" anchor="ctr"/>
                </a:tc>
                <a:tc>
                  <a:txBody>
                    <a:bodyPr/>
                    <a:lstStyle/>
                    <a:p>
                      <a:pPr algn="l" fontAlgn="ctr"/>
                      <a:r>
                        <a:rPr lang="en-US" sz="1400" b="0" i="0" u="none" strike="noStrike">
                          <a:solidFill>
                            <a:srgbClr val="000000"/>
                          </a:solidFill>
                          <a:effectLst/>
                          <a:latin typeface="Jost" pitchFamily="2" charset="0"/>
                        </a:rPr>
                        <a:t>Stockente</a:t>
                      </a:r>
                    </a:p>
                  </a:txBody>
                  <a:tcPr marL="9525" marR="9525" marT="9525" marB="0" anchor="ctr"/>
                </a:tc>
                <a:tc>
                  <a:txBody>
                    <a:bodyPr/>
                    <a:lstStyle/>
                    <a:p>
                      <a:pPr algn="l" fontAlgn="ctr"/>
                      <a:r>
                        <a:rPr lang="en-US" sz="1400" b="0" i="0" u="none" strike="noStrike">
                          <a:solidFill>
                            <a:srgbClr val="000000"/>
                          </a:solidFill>
                          <a:effectLst/>
                          <a:latin typeface="Jost" pitchFamily="2" charset="0"/>
                        </a:rPr>
                        <a:t>Canard colvert</a:t>
                      </a:r>
                    </a:p>
                  </a:txBody>
                  <a:tcPr marL="9525" marR="9525" marT="9525" marB="0" anchor="ctr"/>
                </a:tc>
                <a:extLst>
                  <a:ext uri="{0D108BD9-81ED-4DB2-BD59-A6C34878D82A}">
                    <a16:rowId xmlns:a16="http://schemas.microsoft.com/office/drawing/2014/main" val="1124225520"/>
                  </a:ext>
                </a:extLst>
              </a:tr>
              <a:tr h="303233">
                <a:tc>
                  <a:txBody>
                    <a:bodyPr/>
                    <a:lstStyle/>
                    <a:p>
                      <a:pPr algn="l" fontAlgn="ctr"/>
                      <a:r>
                        <a:rPr lang="en-US" sz="1400" b="1" i="1" u="none" strike="noStrike">
                          <a:solidFill>
                            <a:srgbClr val="000000"/>
                          </a:solidFill>
                          <a:effectLst/>
                          <a:latin typeface="Jost" pitchFamily="2" charset="0"/>
                        </a:rPr>
                        <a:t>Somateria mollissima</a:t>
                      </a:r>
                    </a:p>
                  </a:txBody>
                  <a:tcPr marL="9525" marR="9525" marT="9525" marB="0" anchor="ctr"/>
                </a:tc>
                <a:tc>
                  <a:txBody>
                    <a:bodyPr/>
                    <a:lstStyle/>
                    <a:p>
                      <a:pPr algn="l" fontAlgn="ctr"/>
                      <a:r>
                        <a:rPr lang="en-US" sz="1400" b="0" i="0" u="none" strike="noStrike">
                          <a:solidFill>
                            <a:srgbClr val="000000"/>
                          </a:solidFill>
                          <a:effectLst/>
                          <a:latin typeface="Jost" pitchFamily="2" charset="0"/>
                        </a:rPr>
                        <a:t>Common Eider</a:t>
                      </a:r>
                    </a:p>
                  </a:txBody>
                  <a:tcPr marL="9525" marR="9525" marT="9525" marB="0" anchor="ctr"/>
                </a:tc>
                <a:tc>
                  <a:txBody>
                    <a:bodyPr/>
                    <a:lstStyle/>
                    <a:p>
                      <a:pPr algn="l" fontAlgn="ctr"/>
                      <a:r>
                        <a:rPr lang="en-US" sz="1400" b="0" i="0" u="none" strike="noStrike">
                          <a:solidFill>
                            <a:srgbClr val="000000"/>
                          </a:solidFill>
                          <a:effectLst/>
                          <a:latin typeface="Jost" pitchFamily="2" charset="0"/>
                        </a:rPr>
                        <a:t>Eiderente</a:t>
                      </a:r>
                    </a:p>
                  </a:txBody>
                  <a:tcPr marL="9525" marR="9525" marT="9525" marB="0" anchor="ctr"/>
                </a:tc>
                <a:tc>
                  <a:txBody>
                    <a:bodyPr/>
                    <a:lstStyle/>
                    <a:p>
                      <a:pPr algn="l" fontAlgn="ctr"/>
                      <a:r>
                        <a:rPr lang="en-US" sz="1400" b="0" i="0" u="none" strike="noStrike">
                          <a:solidFill>
                            <a:srgbClr val="000000"/>
                          </a:solidFill>
                          <a:effectLst/>
                          <a:latin typeface="Jost" pitchFamily="2" charset="0"/>
                        </a:rPr>
                        <a:t>Eider à duvet</a:t>
                      </a:r>
                    </a:p>
                  </a:txBody>
                  <a:tcPr marL="9525" marR="9525" marT="9525" marB="0" anchor="ctr"/>
                </a:tc>
                <a:extLst>
                  <a:ext uri="{0D108BD9-81ED-4DB2-BD59-A6C34878D82A}">
                    <a16:rowId xmlns:a16="http://schemas.microsoft.com/office/drawing/2014/main" val="1468216936"/>
                  </a:ext>
                </a:extLst>
              </a:tr>
              <a:tr h="303233">
                <a:tc>
                  <a:txBody>
                    <a:bodyPr/>
                    <a:lstStyle/>
                    <a:p>
                      <a:pPr algn="l" fontAlgn="ctr"/>
                      <a:r>
                        <a:rPr lang="en-US" sz="1400" b="1" i="1" u="none" strike="noStrike">
                          <a:solidFill>
                            <a:srgbClr val="000000"/>
                          </a:solidFill>
                          <a:effectLst/>
                          <a:latin typeface="Jost" pitchFamily="2" charset="0"/>
                        </a:rPr>
                        <a:t>Mergus serrator</a:t>
                      </a:r>
                    </a:p>
                  </a:txBody>
                  <a:tcPr marL="9525" marR="9525" marT="9525" marB="0" anchor="ctr"/>
                </a:tc>
                <a:tc>
                  <a:txBody>
                    <a:bodyPr/>
                    <a:lstStyle/>
                    <a:p>
                      <a:pPr algn="l" fontAlgn="ctr"/>
                      <a:r>
                        <a:rPr lang="en-US" sz="1400" b="0" i="0" u="none" strike="noStrike">
                          <a:solidFill>
                            <a:srgbClr val="000000"/>
                          </a:solidFill>
                          <a:effectLst/>
                          <a:latin typeface="Jost" pitchFamily="2" charset="0"/>
                        </a:rPr>
                        <a:t>Red-breasted Merganser</a:t>
                      </a:r>
                    </a:p>
                  </a:txBody>
                  <a:tcPr marL="9525" marR="9525" marT="9525" marB="0" anchor="ctr"/>
                </a:tc>
                <a:tc>
                  <a:txBody>
                    <a:bodyPr/>
                    <a:lstStyle/>
                    <a:p>
                      <a:pPr algn="l" fontAlgn="ctr"/>
                      <a:r>
                        <a:rPr lang="en-US" sz="1400" b="0" i="0" u="none" strike="noStrike">
                          <a:solidFill>
                            <a:srgbClr val="000000"/>
                          </a:solidFill>
                          <a:effectLst/>
                          <a:latin typeface="Jost" pitchFamily="2" charset="0"/>
                        </a:rPr>
                        <a:t>Mittelsäger</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Harle</a:t>
                      </a:r>
                      <a:r>
                        <a:rPr lang="en-US" sz="1400" b="0" i="0" u="none" strike="noStrike" dirty="0">
                          <a:solidFill>
                            <a:srgbClr val="000000"/>
                          </a:solidFill>
                          <a:effectLst/>
                          <a:latin typeface="Jost" pitchFamily="2" charset="0"/>
                        </a:rPr>
                        <a:t> </a:t>
                      </a:r>
                      <a:r>
                        <a:rPr lang="en-US" sz="1400" b="0" i="0" u="none" strike="noStrike" dirty="0" err="1">
                          <a:solidFill>
                            <a:srgbClr val="000000"/>
                          </a:solidFill>
                          <a:effectLst/>
                          <a:latin typeface="Jost" pitchFamily="2" charset="0"/>
                        </a:rPr>
                        <a:t>huppé</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2975183841"/>
                  </a:ext>
                </a:extLst>
              </a:tr>
              <a:tr h="303233">
                <a:tc>
                  <a:txBody>
                    <a:bodyPr/>
                    <a:lstStyle/>
                    <a:p>
                      <a:pPr algn="l" fontAlgn="ctr"/>
                      <a:r>
                        <a:rPr lang="en-US" sz="1400" b="1" i="1" u="none" strike="noStrike">
                          <a:solidFill>
                            <a:srgbClr val="000000"/>
                          </a:solidFill>
                          <a:effectLst/>
                          <a:latin typeface="Jost" pitchFamily="2" charset="0"/>
                        </a:rPr>
                        <a:t>Gavia immer</a:t>
                      </a:r>
                    </a:p>
                  </a:txBody>
                  <a:tcPr marL="9525" marR="9525" marT="9525" marB="0" anchor="ctr"/>
                </a:tc>
                <a:tc>
                  <a:txBody>
                    <a:bodyPr/>
                    <a:lstStyle/>
                    <a:p>
                      <a:pPr algn="l" fontAlgn="ctr"/>
                      <a:r>
                        <a:rPr lang="en-US" sz="1400" b="0" i="0" u="none" strike="noStrike">
                          <a:solidFill>
                            <a:srgbClr val="000000"/>
                          </a:solidFill>
                          <a:effectLst/>
                          <a:latin typeface="Jost" pitchFamily="2" charset="0"/>
                        </a:rPr>
                        <a:t>Great Northern Diver</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Eistaucher</a:t>
                      </a:r>
                      <a:endParaRPr lang="en-US" sz="1400" b="0" i="0" u="none" strike="noStrike" dirty="0">
                        <a:solidFill>
                          <a:srgbClr val="000000"/>
                        </a:solidFill>
                        <a:effectLst/>
                        <a:latin typeface="Jost" pitchFamily="2" charset="0"/>
                      </a:endParaRP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Plongeon</a:t>
                      </a:r>
                      <a:r>
                        <a:rPr lang="en-US" sz="1400" b="0" i="0" u="none" strike="noStrike" dirty="0">
                          <a:solidFill>
                            <a:srgbClr val="000000"/>
                          </a:solidFill>
                          <a:effectLst/>
                          <a:latin typeface="Jost" pitchFamily="2" charset="0"/>
                        </a:rPr>
                        <a:t> </a:t>
                      </a:r>
                      <a:r>
                        <a:rPr lang="en-US" sz="1400" b="0" i="0" u="none" strike="noStrike" dirty="0" err="1">
                          <a:solidFill>
                            <a:srgbClr val="000000"/>
                          </a:solidFill>
                          <a:effectLst/>
                          <a:latin typeface="Jost" pitchFamily="2" charset="0"/>
                        </a:rPr>
                        <a:t>imbrin</a:t>
                      </a:r>
                      <a:endParaRPr lang="en-US" sz="1400" b="0" i="0" u="none" strike="noStrike" dirty="0">
                        <a:solidFill>
                          <a:srgbClr val="000000"/>
                        </a:solidFill>
                        <a:effectLst/>
                        <a:latin typeface="Jost" pitchFamily="2" charset="0"/>
                      </a:endParaRPr>
                    </a:p>
                  </a:txBody>
                  <a:tcPr marL="9525" marR="9525" marT="9525" marB="0" anchor="ctr"/>
                </a:tc>
                <a:extLst>
                  <a:ext uri="{0D108BD9-81ED-4DB2-BD59-A6C34878D82A}">
                    <a16:rowId xmlns:a16="http://schemas.microsoft.com/office/drawing/2014/main" val="2300956489"/>
                  </a:ext>
                </a:extLst>
              </a:tr>
              <a:tr h="303233">
                <a:tc>
                  <a:txBody>
                    <a:bodyPr/>
                    <a:lstStyle/>
                    <a:p>
                      <a:pPr algn="l" fontAlgn="ctr"/>
                      <a:r>
                        <a:rPr lang="en-US" sz="1400" b="1" i="1" u="none" strike="noStrike">
                          <a:solidFill>
                            <a:srgbClr val="000000"/>
                          </a:solidFill>
                          <a:effectLst/>
                          <a:latin typeface="Jost" pitchFamily="2" charset="0"/>
                        </a:rPr>
                        <a:t>Arenaria interpres</a:t>
                      </a:r>
                    </a:p>
                  </a:txBody>
                  <a:tcPr marL="9525" marR="9525" marT="9525" marB="0" anchor="ctr"/>
                </a:tc>
                <a:tc>
                  <a:txBody>
                    <a:bodyPr/>
                    <a:lstStyle/>
                    <a:p>
                      <a:pPr algn="l" fontAlgn="ctr"/>
                      <a:r>
                        <a:rPr lang="en-US" sz="1400" b="0" i="0" u="none" strike="noStrike">
                          <a:solidFill>
                            <a:srgbClr val="000000"/>
                          </a:solidFill>
                          <a:effectLst/>
                          <a:latin typeface="Jost" pitchFamily="2" charset="0"/>
                        </a:rPr>
                        <a:t>Ruddy Turnstone</a:t>
                      </a:r>
                    </a:p>
                  </a:txBody>
                  <a:tcPr marL="9525" marR="9525" marT="9525" marB="0" anchor="ctr"/>
                </a:tc>
                <a:tc>
                  <a:txBody>
                    <a:bodyPr/>
                    <a:lstStyle/>
                    <a:p>
                      <a:pPr algn="l" fontAlgn="ctr"/>
                      <a:r>
                        <a:rPr lang="en-US" sz="1400" b="0" i="0" u="none" strike="noStrike">
                          <a:solidFill>
                            <a:srgbClr val="000000"/>
                          </a:solidFill>
                          <a:effectLst/>
                          <a:latin typeface="Jost" pitchFamily="2" charset="0"/>
                        </a:rPr>
                        <a:t>Steinwälzer</a:t>
                      </a:r>
                    </a:p>
                  </a:txBody>
                  <a:tcPr marL="9525" marR="9525" marT="9525" marB="0" anchor="ctr"/>
                </a:tc>
                <a:tc>
                  <a:txBody>
                    <a:bodyPr/>
                    <a:lstStyle/>
                    <a:p>
                      <a:pPr algn="l" fontAlgn="ctr"/>
                      <a:r>
                        <a:rPr lang="en-US" sz="1400" b="0" i="0" u="none" strike="noStrike" dirty="0" err="1">
                          <a:solidFill>
                            <a:srgbClr val="000000"/>
                          </a:solidFill>
                          <a:effectLst/>
                          <a:latin typeface="Jost" pitchFamily="2" charset="0"/>
                        </a:rPr>
                        <a:t>Tournepierre</a:t>
                      </a:r>
                      <a:r>
                        <a:rPr lang="en-US" sz="1400" b="0" i="0" u="none" strike="noStrike" dirty="0">
                          <a:solidFill>
                            <a:srgbClr val="000000"/>
                          </a:solidFill>
                          <a:effectLst/>
                          <a:latin typeface="Jost" pitchFamily="2" charset="0"/>
                        </a:rPr>
                        <a:t> à collier</a:t>
                      </a:r>
                    </a:p>
                  </a:txBody>
                  <a:tcPr marL="9525" marR="9525" marT="9525" marB="0" anchor="ctr"/>
                </a:tc>
                <a:extLst>
                  <a:ext uri="{0D108BD9-81ED-4DB2-BD59-A6C34878D82A}">
                    <a16:rowId xmlns:a16="http://schemas.microsoft.com/office/drawing/2014/main" val="1307407138"/>
                  </a:ext>
                </a:extLst>
              </a:tr>
            </a:tbl>
          </a:graphicData>
        </a:graphic>
      </p:graphicFrame>
    </p:spTree>
    <p:extLst>
      <p:ext uri="{BB962C8B-B14F-4D97-AF65-F5344CB8AC3E}">
        <p14:creationId xmlns:p14="http://schemas.microsoft.com/office/powerpoint/2010/main" val="2292658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whale tail in the water&#10;&#10;AI-generated content may be incorrect.">
            <a:extLst>
              <a:ext uri="{FF2B5EF4-FFF2-40B4-BE49-F238E27FC236}">
                <a16:creationId xmlns:a16="http://schemas.microsoft.com/office/drawing/2014/main" id="{27C631E2-A592-5DC6-288E-D2F94CA3AC01}"/>
              </a:ext>
            </a:extLst>
          </p:cNvPr>
          <p:cNvPicPr>
            <a:picLocks noGrp="1" noChangeAspect="1"/>
          </p:cNvPicPr>
          <p:nvPr>
            <p:ph type="pic" sz="quarter" idx="13"/>
          </p:nvPr>
        </p:nvPicPr>
        <p:blipFill>
          <a:blip r:embed="rId3"/>
          <a:srcRect l="69" r="69"/>
          <a:stretch>
            <a:fillRect/>
          </a:stretch>
        </p:blipFill>
        <p:spPr>
          <a:xfrm>
            <a:off x="-649042" y="0"/>
            <a:ext cx="12841042" cy="7234461"/>
          </a:xfrm>
        </p:spPr>
      </p:pic>
      <p:sp>
        <p:nvSpPr>
          <p:cNvPr id="7" name="Tittel 2">
            <a:extLst>
              <a:ext uri="{FF2B5EF4-FFF2-40B4-BE49-F238E27FC236}">
                <a16:creationId xmlns:a16="http://schemas.microsoft.com/office/drawing/2014/main" id="{87932F2C-36A9-7C2B-53BA-D7D21585C2C2}"/>
              </a:ext>
            </a:extLst>
          </p:cNvPr>
          <p:cNvSpPr txBox="1">
            <a:spLocks/>
          </p:cNvSpPr>
          <p:nvPr/>
        </p:nvSpPr>
        <p:spPr>
          <a:xfrm>
            <a:off x="-1" y="0"/>
            <a:ext cx="10042875" cy="1722783"/>
          </a:xfrm>
          <a:prstGeom prst="rect">
            <a:avLst/>
          </a:prstGeom>
        </p:spPr>
        <p:txBody>
          <a:bodyPr vert="horz"/>
          <a:lstStyle>
            <a:lvl1pPr algn="l" defTabSz="609585" rtl="0" eaLnBrk="1" latinLnBrk="0" hangingPunct="1">
              <a:spcBef>
                <a:spcPct val="0"/>
              </a:spcBef>
              <a:buNone/>
              <a:defRPr sz="3733" b="0" i="0" kern="1200">
                <a:solidFill>
                  <a:srgbClr val="000000"/>
                </a:solidFill>
                <a:latin typeface="+mj-lt"/>
                <a:ea typeface="+mj-ea"/>
                <a:cs typeface="Arial"/>
              </a:defRPr>
            </a:lvl1pPr>
          </a:lstStyle>
          <a:p>
            <a:pPr>
              <a:lnSpc>
                <a:spcPts val="9000"/>
              </a:lnSpc>
            </a:pPr>
            <a:r>
              <a:rPr lang="pl-PL" sz="6800" b="1" i="0" dirty="0">
                <a:solidFill>
                  <a:schemeClr val="bg1"/>
                </a:solidFill>
              </a:rPr>
              <a:t>Wildlife </a:t>
            </a:r>
          </a:p>
          <a:p>
            <a:pPr>
              <a:lnSpc>
                <a:spcPts val="9000"/>
              </a:lnSpc>
            </a:pPr>
            <a:r>
              <a:rPr lang="pl-PL" sz="6800" b="1" i="0" dirty="0">
                <a:solidFill>
                  <a:schemeClr val="bg1"/>
                </a:solidFill>
              </a:rPr>
              <a:t>List </a:t>
            </a:r>
            <a:r>
              <a:rPr lang="en-GB" sz="6800" b="1" dirty="0">
                <a:solidFill>
                  <a:schemeClr val="bg1"/>
                </a:solidFill>
              </a:rPr>
              <a:t>-</a:t>
            </a:r>
            <a:r>
              <a:rPr lang="pl-PL" sz="6800" b="1" i="0" dirty="0">
                <a:solidFill>
                  <a:schemeClr val="bg1"/>
                </a:solidFill>
              </a:rPr>
              <a:t> </a:t>
            </a:r>
            <a:r>
              <a:rPr lang="en-GB" sz="6800" b="1" dirty="0">
                <a:solidFill>
                  <a:schemeClr val="bg1"/>
                </a:solidFill>
              </a:rPr>
              <a:t>M</a:t>
            </a:r>
            <a:r>
              <a:rPr lang="en-GB" sz="6800" b="1" i="0" dirty="0">
                <a:solidFill>
                  <a:schemeClr val="bg1"/>
                </a:solidFill>
              </a:rPr>
              <a:t>arine </a:t>
            </a:r>
            <a:r>
              <a:rPr lang="en-GB" sz="6800" b="1" i="0" noProof="0" dirty="0">
                <a:solidFill>
                  <a:schemeClr val="bg1"/>
                </a:solidFill>
              </a:rPr>
              <a:t>Mammals</a:t>
            </a:r>
          </a:p>
        </p:txBody>
      </p:sp>
      <p:sp>
        <p:nvSpPr>
          <p:cNvPr id="8" name="TextBox 7">
            <a:extLst>
              <a:ext uri="{FF2B5EF4-FFF2-40B4-BE49-F238E27FC236}">
                <a16:creationId xmlns:a16="http://schemas.microsoft.com/office/drawing/2014/main" id="{B35DB2D9-8FC6-FAF6-3956-00078F2EAB8A}"/>
              </a:ext>
            </a:extLst>
          </p:cNvPr>
          <p:cNvSpPr txBox="1"/>
          <p:nvPr/>
        </p:nvSpPr>
        <p:spPr>
          <a:xfrm>
            <a:off x="10086937" y="6488668"/>
            <a:ext cx="2037737" cy="369332"/>
          </a:xfrm>
          <a:prstGeom prst="rect">
            <a:avLst/>
          </a:prstGeom>
          <a:noFill/>
        </p:spPr>
        <p:txBody>
          <a:bodyPr wrap="none" rtlCol="0">
            <a:spAutoFit/>
          </a:bodyPr>
          <a:lstStyle/>
          <a:p>
            <a:r>
              <a:rPr lang="nb-NO" dirty="0">
                <a:solidFill>
                  <a:schemeClr val="bg1"/>
                </a:solidFill>
              </a:rPr>
              <a:t>Credit: Timo Heinz</a:t>
            </a:r>
            <a:endParaRPr lang="en-US" dirty="0">
              <a:solidFill>
                <a:schemeClr val="bg1"/>
              </a:solidFill>
            </a:endParaRPr>
          </a:p>
        </p:txBody>
      </p:sp>
    </p:spTree>
    <p:extLst>
      <p:ext uri="{BB962C8B-B14F-4D97-AF65-F5344CB8AC3E}">
        <p14:creationId xmlns:p14="http://schemas.microsoft.com/office/powerpoint/2010/main" val="168368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72348" y="405886"/>
            <a:ext cx="6440964"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Mammals</a:t>
            </a:r>
          </a:p>
        </p:txBody>
      </p:sp>
      <p:pic>
        <p:nvPicPr>
          <p:cNvPr id="4" name="Picture 3" descr="A white whale tail on a black background&#10;&#10;Description automatically generated with low confidence">
            <a:extLst>
              <a:ext uri="{FF2B5EF4-FFF2-40B4-BE49-F238E27FC236}">
                <a16:creationId xmlns:a16="http://schemas.microsoft.com/office/drawing/2014/main" id="{F3D2CA4C-BB46-3A54-F2F4-28895C1E5001}"/>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114480" y="704280"/>
            <a:ext cx="4521200" cy="744137"/>
          </a:xfrm>
          <a:prstGeom prst="rect">
            <a:avLst/>
          </a:prstGeom>
          <a:effectLst>
            <a:outerShdw blurRad="50800" dist="50800" dir="5400000" algn="ctr" rotWithShape="0">
              <a:srgbClr val="000000"/>
            </a:outerShdw>
          </a:effectLst>
        </p:spPr>
      </p:pic>
      <p:graphicFrame>
        <p:nvGraphicFramePr>
          <p:cNvPr id="5" name="Table 4">
            <a:extLst>
              <a:ext uri="{FF2B5EF4-FFF2-40B4-BE49-F238E27FC236}">
                <a16:creationId xmlns:a16="http://schemas.microsoft.com/office/drawing/2014/main" id="{2B4B4BEE-A364-0E2A-4C8C-1D65DBCCD85A}"/>
              </a:ext>
            </a:extLst>
          </p:cNvPr>
          <p:cNvGraphicFramePr>
            <a:graphicFrameLocks noGrp="1"/>
          </p:cNvGraphicFramePr>
          <p:nvPr>
            <p:extLst>
              <p:ext uri="{D42A27DB-BD31-4B8C-83A1-F6EECF244321}">
                <p14:modId xmlns:p14="http://schemas.microsoft.com/office/powerpoint/2010/main" val="3554014733"/>
              </p:ext>
            </p:extLst>
          </p:nvPr>
        </p:nvGraphicFramePr>
        <p:xfrm>
          <a:off x="372348" y="1448417"/>
          <a:ext cx="11447304" cy="2839052"/>
        </p:xfrm>
        <a:graphic>
          <a:graphicData uri="http://schemas.openxmlformats.org/drawingml/2006/table">
            <a:tbl>
              <a:tblPr firstRow="1">
                <a:tableStyleId>{775DCB02-9BB8-47FD-8907-85C794F793BA}</a:tableStyleId>
              </a:tblPr>
              <a:tblGrid>
                <a:gridCol w="2861826">
                  <a:extLst>
                    <a:ext uri="{9D8B030D-6E8A-4147-A177-3AD203B41FA5}">
                      <a16:colId xmlns:a16="http://schemas.microsoft.com/office/drawing/2014/main" val="3088101616"/>
                    </a:ext>
                  </a:extLst>
                </a:gridCol>
                <a:gridCol w="2861826">
                  <a:extLst>
                    <a:ext uri="{9D8B030D-6E8A-4147-A177-3AD203B41FA5}">
                      <a16:colId xmlns:a16="http://schemas.microsoft.com/office/drawing/2014/main" val="2578081934"/>
                    </a:ext>
                  </a:extLst>
                </a:gridCol>
                <a:gridCol w="2861826">
                  <a:extLst>
                    <a:ext uri="{9D8B030D-6E8A-4147-A177-3AD203B41FA5}">
                      <a16:colId xmlns:a16="http://schemas.microsoft.com/office/drawing/2014/main" val="3905369065"/>
                    </a:ext>
                  </a:extLst>
                </a:gridCol>
                <a:gridCol w="2861826">
                  <a:extLst>
                    <a:ext uri="{9D8B030D-6E8A-4147-A177-3AD203B41FA5}">
                      <a16:colId xmlns:a16="http://schemas.microsoft.com/office/drawing/2014/main" val="1685044514"/>
                    </a:ext>
                  </a:extLst>
                </a:gridCol>
              </a:tblGrid>
              <a:tr h="436625">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1800" b="1" i="0" dirty="0">
                          <a:solidFill>
                            <a:schemeClr val="tx1"/>
                          </a:solidFill>
                          <a:effectLst/>
                          <a:latin typeface="+mj-lt"/>
                          <a:ea typeface="Jost Medium" pitchFamily="2" charset="0"/>
                          <a:cs typeface="Times New Roman" panose="02020603050405020304" pitchFamily="18" charset="0"/>
                        </a:rPr>
                        <a:t>Scientific</a:t>
                      </a:r>
                      <a:r>
                        <a:rPr lang="nb-NO" sz="1800" b="1" i="0" baseline="0" dirty="0">
                          <a:solidFill>
                            <a:schemeClr val="tx1"/>
                          </a:solidFill>
                          <a:effectLst/>
                          <a:latin typeface="+mj-lt"/>
                          <a:ea typeface="Jost Medium" pitchFamily="2" charset="0"/>
                          <a:cs typeface="Times New Roman" panose="02020603050405020304" pitchFamily="18" charset="0"/>
                        </a:rPr>
                        <a:t> </a:t>
                      </a:r>
                      <a:r>
                        <a:rPr lang="nb-NO" sz="1800" b="1" i="0" baseline="0" dirty="0" err="1">
                          <a:solidFill>
                            <a:schemeClr val="tx1"/>
                          </a:solidFill>
                          <a:effectLst/>
                          <a:latin typeface="+mj-lt"/>
                          <a:ea typeface="Jost Medium" pitchFamily="2" charset="0"/>
                          <a:cs typeface="Times New Roman" panose="02020603050405020304" pitchFamily="18" charset="0"/>
                        </a:rPr>
                        <a:t>Name</a:t>
                      </a:r>
                      <a:endParaRPr lang="en-GB" sz="18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800" b="1" i="0" dirty="0">
                          <a:solidFill>
                            <a:schemeClr val="tx1"/>
                          </a:solidFill>
                          <a:latin typeface="+mj-lt"/>
                          <a:ea typeface="Jost Medium" pitchFamily="2" charset="0"/>
                        </a:rPr>
                        <a:t>English</a:t>
                      </a:r>
                    </a:p>
                  </a:txBody>
                  <a:tcPr anchor="ctr"/>
                </a:tc>
                <a:tc>
                  <a:txBody>
                    <a:bodyPr/>
                    <a:lstStyle/>
                    <a:p>
                      <a:pPr algn="ctr"/>
                      <a:r>
                        <a:rPr lang="en-US" sz="1800" b="1" i="0" dirty="0">
                          <a:solidFill>
                            <a:schemeClr val="tx1"/>
                          </a:solidFill>
                          <a:latin typeface="+mj-lt"/>
                          <a:ea typeface="Jost Medium" pitchFamily="2" charset="0"/>
                        </a:rPr>
                        <a:t>Deutsch</a:t>
                      </a:r>
                    </a:p>
                  </a:txBody>
                  <a:tcPr anchor="ctr"/>
                </a:tc>
                <a:tc>
                  <a:txBody>
                    <a:bodyPr/>
                    <a:lstStyle/>
                    <a:p>
                      <a:pPr algn="ctr"/>
                      <a:r>
                        <a:rPr lang="nb-NO" sz="1800" b="1" i="0" kern="1200" dirty="0">
                          <a:solidFill>
                            <a:schemeClr val="tx1"/>
                          </a:solidFill>
                          <a:latin typeface="+mn-lt"/>
                          <a:ea typeface="Jost Medium" pitchFamily="2" charset="0"/>
                          <a:cs typeface="+mn-cs"/>
                        </a:rPr>
                        <a:t>French</a:t>
                      </a:r>
                      <a:endParaRPr lang="en-US" sz="1800" b="1" i="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74862">
                <a:tc>
                  <a:txBody>
                    <a:bodyPr/>
                    <a:lstStyle/>
                    <a:p>
                      <a:pPr algn="l" fontAlgn="ctr"/>
                      <a:r>
                        <a:rPr lang="en-US" sz="1600" b="0" i="1" u="none" strike="noStrike">
                          <a:solidFill>
                            <a:srgbClr val="000000"/>
                          </a:solidFill>
                          <a:effectLst/>
                          <a:latin typeface="+mn-lt"/>
                        </a:rPr>
                        <a:t>Balaenoptera physalus</a:t>
                      </a:r>
                    </a:p>
                  </a:txBody>
                  <a:tcPr marL="6350" marR="6350" marT="6350" marB="0" anchor="ctr"/>
                </a:tc>
                <a:tc>
                  <a:txBody>
                    <a:bodyPr/>
                    <a:lstStyle/>
                    <a:p>
                      <a:pPr algn="l" fontAlgn="ctr"/>
                      <a:r>
                        <a:rPr lang="en-US" sz="1600" b="0" i="0" u="none" strike="noStrike">
                          <a:solidFill>
                            <a:srgbClr val="000000"/>
                          </a:solidFill>
                          <a:effectLst/>
                          <a:latin typeface="+mn-lt"/>
                        </a:rPr>
                        <a:t>Fin whale</a:t>
                      </a:r>
                    </a:p>
                  </a:txBody>
                  <a:tcPr marL="6350" marR="6350" marT="6350" marB="0" anchor="ctr"/>
                </a:tc>
                <a:tc>
                  <a:txBody>
                    <a:bodyPr/>
                    <a:lstStyle/>
                    <a:p>
                      <a:pPr algn="l" fontAlgn="ctr"/>
                      <a:r>
                        <a:rPr lang="en-US" sz="1600" b="0" i="0" u="none" strike="noStrike" dirty="0" err="1">
                          <a:solidFill>
                            <a:srgbClr val="000000"/>
                          </a:solidFill>
                          <a:effectLst/>
                          <a:latin typeface="+mn-lt"/>
                        </a:rPr>
                        <a:t>Finnwal</a:t>
                      </a:r>
                      <a:endParaRPr lang="en-US" sz="1600" b="0" i="0" u="none" strike="noStrike" dirty="0">
                        <a:solidFill>
                          <a:srgbClr val="000000"/>
                        </a:solidFill>
                        <a:effectLst/>
                        <a:latin typeface="+mn-lt"/>
                      </a:endParaRPr>
                    </a:p>
                  </a:txBody>
                  <a:tcPr marL="6350" marR="6350" marT="6350" marB="0" anchor="ctr"/>
                </a:tc>
                <a:tc>
                  <a:txBody>
                    <a:bodyPr/>
                    <a:lstStyle/>
                    <a:p>
                      <a:pPr algn="l" fontAlgn="ctr"/>
                      <a:r>
                        <a:rPr lang="en-US" sz="1600" b="0" i="0" u="none" strike="noStrike" dirty="0">
                          <a:solidFill>
                            <a:srgbClr val="000000"/>
                          </a:solidFill>
                          <a:effectLst/>
                          <a:latin typeface="+mn-lt"/>
                        </a:rPr>
                        <a:t>Rorqual </a:t>
                      </a:r>
                      <a:r>
                        <a:rPr lang="en-US" sz="1600" b="0" i="0" u="none" strike="noStrike" dirty="0" err="1">
                          <a:solidFill>
                            <a:srgbClr val="000000"/>
                          </a:solidFill>
                          <a:effectLst/>
                          <a:latin typeface="+mn-lt"/>
                        </a:rPr>
                        <a:t>commun</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332318997"/>
                  </a:ext>
                </a:extLst>
              </a:tr>
              <a:tr h="405513">
                <a:tc>
                  <a:txBody>
                    <a:bodyPr/>
                    <a:lstStyle/>
                    <a:p>
                      <a:pPr algn="l" fontAlgn="ctr"/>
                      <a:r>
                        <a:rPr lang="en-US" sz="1600" b="0" i="1" u="none" strike="noStrike" dirty="0">
                          <a:solidFill>
                            <a:srgbClr val="000000"/>
                          </a:solidFill>
                          <a:effectLst/>
                          <a:latin typeface="+mn-lt"/>
                        </a:rPr>
                        <a:t>Megaptera novaeangliae</a:t>
                      </a:r>
                    </a:p>
                  </a:txBody>
                  <a:tcPr marL="6350" marR="6350" marT="6350" marB="0" anchor="ctr"/>
                </a:tc>
                <a:tc>
                  <a:txBody>
                    <a:bodyPr/>
                    <a:lstStyle/>
                    <a:p>
                      <a:pPr algn="l" fontAlgn="ctr"/>
                      <a:r>
                        <a:rPr lang="en-US" sz="1600" b="0" i="0" u="none" strike="noStrike" dirty="0">
                          <a:solidFill>
                            <a:srgbClr val="000000"/>
                          </a:solidFill>
                          <a:effectLst/>
                          <a:latin typeface="+mn-lt"/>
                        </a:rPr>
                        <a:t>Humpback whale</a:t>
                      </a:r>
                    </a:p>
                  </a:txBody>
                  <a:tcPr marL="6350" marR="6350" marT="6350" marB="0" anchor="ctr"/>
                </a:tc>
                <a:tc>
                  <a:txBody>
                    <a:bodyPr/>
                    <a:lstStyle/>
                    <a:p>
                      <a:pPr algn="l" fontAlgn="ctr"/>
                      <a:r>
                        <a:rPr lang="en-US" sz="1600" b="0" i="0" u="none" strike="noStrike" dirty="0" err="1">
                          <a:solidFill>
                            <a:srgbClr val="000000"/>
                          </a:solidFill>
                          <a:effectLst/>
                          <a:latin typeface="+mn-lt"/>
                        </a:rPr>
                        <a:t>Buckelwal</a:t>
                      </a:r>
                      <a:endParaRPr lang="en-US" sz="1600" b="0" i="0" u="none" strike="noStrike" dirty="0">
                        <a:solidFill>
                          <a:srgbClr val="000000"/>
                        </a:solidFill>
                        <a:effectLst/>
                        <a:latin typeface="+mn-lt"/>
                      </a:endParaRPr>
                    </a:p>
                  </a:txBody>
                  <a:tcPr marL="6350" marR="6350" marT="6350" marB="0" anchor="ctr"/>
                </a:tc>
                <a:tc>
                  <a:txBody>
                    <a:bodyPr/>
                    <a:lstStyle/>
                    <a:p>
                      <a:pPr algn="l" fontAlgn="ctr"/>
                      <a:r>
                        <a:rPr lang="en-US" sz="1600" b="0" i="0" u="none" strike="noStrike" dirty="0" err="1">
                          <a:solidFill>
                            <a:srgbClr val="000000"/>
                          </a:solidFill>
                          <a:effectLst/>
                          <a:latin typeface="+mn-lt"/>
                        </a:rPr>
                        <a:t>Baleine</a:t>
                      </a:r>
                      <a:r>
                        <a:rPr lang="en-US" sz="1600" b="0" i="0" u="none" strike="noStrike" dirty="0">
                          <a:solidFill>
                            <a:srgbClr val="000000"/>
                          </a:solidFill>
                          <a:effectLst/>
                          <a:latin typeface="+mn-lt"/>
                        </a:rPr>
                        <a:t> à </a:t>
                      </a:r>
                      <a:r>
                        <a:rPr lang="en-US" sz="1600" b="0" i="0" u="none" strike="noStrike" dirty="0" err="1">
                          <a:solidFill>
                            <a:srgbClr val="000000"/>
                          </a:solidFill>
                          <a:effectLst/>
                          <a:latin typeface="+mn-lt"/>
                        </a:rPr>
                        <a:t>bosse</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590772602"/>
                  </a:ext>
                </a:extLst>
              </a:tr>
              <a:tr h="405513">
                <a:tc>
                  <a:txBody>
                    <a:bodyPr/>
                    <a:lstStyle/>
                    <a:p>
                      <a:pPr algn="l" fontAlgn="ctr"/>
                      <a:r>
                        <a:rPr lang="en-US" sz="1600" b="0" i="1" u="none" strike="noStrike">
                          <a:solidFill>
                            <a:srgbClr val="000000"/>
                          </a:solidFill>
                          <a:effectLst/>
                          <a:latin typeface="+mn-lt"/>
                        </a:rPr>
                        <a:t>Phocoena phocoena</a:t>
                      </a:r>
                    </a:p>
                  </a:txBody>
                  <a:tcPr marL="6350" marR="6350" marT="6350" marB="0" anchor="ctr"/>
                </a:tc>
                <a:tc>
                  <a:txBody>
                    <a:bodyPr/>
                    <a:lstStyle/>
                    <a:p>
                      <a:pPr algn="l" fontAlgn="ctr"/>
                      <a:r>
                        <a:rPr lang="en-US" sz="1600" b="0" i="0" u="none" strike="noStrike" dirty="0" err="1">
                          <a:solidFill>
                            <a:srgbClr val="000000"/>
                          </a:solidFill>
                          <a:effectLst/>
                          <a:latin typeface="+mn-lt"/>
                        </a:rPr>
                        <a:t>Harbour</a:t>
                      </a:r>
                      <a:r>
                        <a:rPr lang="en-US" sz="1600" b="0" i="0" u="none" strike="noStrike" dirty="0">
                          <a:solidFill>
                            <a:srgbClr val="000000"/>
                          </a:solidFill>
                          <a:effectLst/>
                          <a:latin typeface="+mn-lt"/>
                        </a:rPr>
                        <a:t> porpoise</a:t>
                      </a:r>
                    </a:p>
                  </a:txBody>
                  <a:tcPr marL="6350" marR="6350" marT="6350" marB="0" anchor="ctr"/>
                </a:tc>
                <a:tc>
                  <a:txBody>
                    <a:bodyPr/>
                    <a:lstStyle/>
                    <a:p>
                      <a:pPr algn="l" fontAlgn="ctr"/>
                      <a:r>
                        <a:rPr lang="en-US" sz="1600" b="0" i="0" u="none" strike="noStrike" dirty="0" err="1">
                          <a:solidFill>
                            <a:srgbClr val="000000"/>
                          </a:solidFill>
                          <a:effectLst/>
                          <a:latin typeface="+mn-lt"/>
                        </a:rPr>
                        <a:t>Schweinswal</a:t>
                      </a:r>
                      <a:endParaRPr lang="en-US" sz="1600" b="0" i="0" u="none" strike="noStrike" dirty="0">
                        <a:solidFill>
                          <a:srgbClr val="000000"/>
                        </a:solidFill>
                        <a:effectLst/>
                        <a:latin typeface="+mn-lt"/>
                      </a:endParaRPr>
                    </a:p>
                  </a:txBody>
                  <a:tcPr marL="6350" marR="6350" marT="6350" marB="0" anchor="ctr"/>
                </a:tc>
                <a:tc>
                  <a:txBody>
                    <a:bodyPr/>
                    <a:lstStyle/>
                    <a:p>
                      <a:pPr algn="l" fontAlgn="ctr"/>
                      <a:r>
                        <a:rPr lang="en-US" sz="1600" b="0" i="0" u="none" strike="noStrike" dirty="0" err="1">
                          <a:solidFill>
                            <a:srgbClr val="000000"/>
                          </a:solidFill>
                          <a:effectLst/>
                          <a:latin typeface="+mn-lt"/>
                        </a:rPr>
                        <a:t>Marsouin</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741599774"/>
                  </a:ext>
                </a:extLst>
              </a:tr>
              <a:tr h="405513">
                <a:tc>
                  <a:txBody>
                    <a:bodyPr/>
                    <a:lstStyle/>
                    <a:p>
                      <a:pPr algn="l" fontAlgn="ctr"/>
                      <a:r>
                        <a:rPr lang="en-US" sz="1600" b="0" i="1" u="none" strike="noStrike" dirty="0" err="1">
                          <a:solidFill>
                            <a:srgbClr val="000000"/>
                          </a:solidFill>
                          <a:effectLst/>
                          <a:latin typeface="+mn-lt"/>
                        </a:rPr>
                        <a:t>Pagophilus</a:t>
                      </a:r>
                      <a:r>
                        <a:rPr lang="en-US" sz="1600" b="0" i="1" u="none" strike="noStrike" dirty="0">
                          <a:solidFill>
                            <a:srgbClr val="000000"/>
                          </a:solidFill>
                          <a:effectLst/>
                          <a:latin typeface="+mn-lt"/>
                        </a:rPr>
                        <a:t> </a:t>
                      </a:r>
                      <a:r>
                        <a:rPr lang="en-US" sz="1600" b="0" i="1" u="none" strike="noStrike" dirty="0" err="1">
                          <a:solidFill>
                            <a:srgbClr val="000000"/>
                          </a:solidFill>
                          <a:effectLst/>
                          <a:latin typeface="+mn-lt"/>
                        </a:rPr>
                        <a:t>groenlandicus</a:t>
                      </a:r>
                      <a:endParaRPr lang="en-US" sz="1600" b="0" i="1" u="none" strike="noStrike" dirty="0">
                        <a:solidFill>
                          <a:srgbClr val="000000"/>
                        </a:solidFill>
                        <a:effectLst/>
                        <a:latin typeface="+mn-lt"/>
                      </a:endParaRPr>
                    </a:p>
                  </a:txBody>
                  <a:tcPr marL="6350" marR="6350" marT="6350" marB="0" anchor="ctr"/>
                </a:tc>
                <a:tc>
                  <a:txBody>
                    <a:bodyPr/>
                    <a:lstStyle/>
                    <a:p>
                      <a:pPr algn="l" fontAlgn="ctr"/>
                      <a:r>
                        <a:rPr lang="en-US" sz="1600" b="0" i="0" u="none" strike="noStrike" dirty="0">
                          <a:solidFill>
                            <a:srgbClr val="000000"/>
                          </a:solidFill>
                          <a:effectLst/>
                          <a:latin typeface="+mn-lt"/>
                        </a:rPr>
                        <a:t>Harp Seal</a:t>
                      </a:r>
                    </a:p>
                  </a:txBody>
                  <a:tcPr marL="6350" marR="6350" marT="6350" marB="0" anchor="ctr"/>
                </a:tc>
                <a:tc>
                  <a:txBody>
                    <a:bodyPr/>
                    <a:lstStyle/>
                    <a:p>
                      <a:pPr algn="l" fontAlgn="ctr"/>
                      <a:r>
                        <a:rPr lang="en-US" sz="1600" b="0" i="0" u="none" strike="noStrike" dirty="0" err="1">
                          <a:solidFill>
                            <a:srgbClr val="000000"/>
                          </a:solidFill>
                          <a:effectLst/>
                          <a:latin typeface="+mn-lt"/>
                        </a:rPr>
                        <a:t>Sattelrobbe</a:t>
                      </a:r>
                      <a:endParaRPr lang="en-US" sz="1600" b="0" i="0" u="none" strike="noStrike" dirty="0">
                        <a:solidFill>
                          <a:srgbClr val="000000"/>
                        </a:solidFill>
                        <a:effectLst/>
                        <a:latin typeface="+mn-lt"/>
                      </a:endParaRPr>
                    </a:p>
                  </a:txBody>
                  <a:tcPr marL="6350" marR="6350" marT="6350" marB="0" anchor="ctr"/>
                </a:tc>
                <a:tc>
                  <a:txBody>
                    <a:bodyPr/>
                    <a:lstStyle/>
                    <a:p>
                      <a:pPr algn="l" fontAlgn="ctr"/>
                      <a:r>
                        <a:rPr lang="en-US" sz="1600" b="0" i="0" u="none" strike="noStrike" dirty="0" err="1">
                          <a:solidFill>
                            <a:srgbClr val="000000"/>
                          </a:solidFill>
                          <a:effectLst/>
                          <a:latin typeface="+mn-lt"/>
                        </a:rPr>
                        <a:t>Phoque</a:t>
                      </a:r>
                      <a:r>
                        <a:rPr lang="en-US" sz="1600" b="0" i="0" u="none" strike="noStrike" dirty="0">
                          <a:solidFill>
                            <a:srgbClr val="000000"/>
                          </a:solidFill>
                          <a:effectLst/>
                          <a:latin typeface="+mn-lt"/>
                        </a:rPr>
                        <a:t> du </a:t>
                      </a:r>
                      <a:r>
                        <a:rPr lang="en-US" sz="1600" b="0" i="0" u="none" strike="noStrike" dirty="0" err="1">
                          <a:solidFill>
                            <a:srgbClr val="000000"/>
                          </a:solidFill>
                          <a:effectLst/>
                          <a:latin typeface="+mn-lt"/>
                        </a:rPr>
                        <a:t>Groenland</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846194481"/>
                  </a:ext>
                </a:extLst>
              </a:tr>
              <a:tr h="405513">
                <a:tc>
                  <a:txBody>
                    <a:bodyPr/>
                    <a:lstStyle/>
                    <a:p>
                      <a:pPr algn="l" fontAlgn="ctr"/>
                      <a:r>
                        <a:rPr lang="en-US" sz="1600" b="0" i="1" u="none" strike="noStrike">
                          <a:solidFill>
                            <a:srgbClr val="000000"/>
                          </a:solidFill>
                          <a:effectLst/>
                          <a:latin typeface="+mn-lt"/>
                        </a:rPr>
                        <a:t>Vulpes lagopus</a:t>
                      </a:r>
                    </a:p>
                  </a:txBody>
                  <a:tcPr marL="6350" marR="6350" marT="6350" marB="0" anchor="ctr"/>
                </a:tc>
                <a:tc>
                  <a:txBody>
                    <a:bodyPr/>
                    <a:lstStyle/>
                    <a:p>
                      <a:pPr algn="l" fontAlgn="ctr"/>
                      <a:r>
                        <a:rPr lang="en-US" sz="1600" b="0" i="0" u="none" strike="noStrike">
                          <a:solidFill>
                            <a:srgbClr val="000000"/>
                          </a:solidFill>
                          <a:effectLst/>
                          <a:latin typeface="+mn-lt"/>
                        </a:rPr>
                        <a:t>Arctic Fox</a:t>
                      </a:r>
                    </a:p>
                  </a:txBody>
                  <a:tcPr marL="6350" marR="6350" marT="6350" marB="0" anchor="ctr"/>
                </a:tc>
                <a:tc>
                  <a:txBody>
                    <a:bodyPr/>
                    <a:lstStyle/>
                    <a:p>
                      <a:pPr algn="l" fontAlgn="ctr"/>
                      <a:r>
                        <a:rPr lang="en-US" sz="1600" b="0" i="0" u="none" strike="noStrike">
                          <a:solidFill>
                            <a:srgbClr val="000000"/>
                          </a:solidFill>
                          <a:effectLst/>
                          <a:latin typeface="+mn-lt"/>
                        </a:rPr>
                        <a:t>Polarfuchs</a:t>
                      </a:r>
                    </a:p>
                  </a:txBody>
                  <a:tcPr marL="6350" marR="6350" marT="6350" marB="0" anchor="ctr"/>
                </a:tc>
                <a:tc>
                  <a:txBody>
                    <a:bodyPr/>
                    <a:lstStyle/>
                    <a:p>
                      <a:pPr algn="l" fontAlgn="ctr"/>
                      <a:r>
                        <a:rPr lang="en-US" sz="1600" b="0" i="0" u="none" strike="noStrike" dirty="0">
                          <a:solidFill>
                            <a:srgbClr val="000000"/>
                          </a:solidFill>
                          <a:effectLst/>
                          <a:latin typeface="+mn-lt"/>
                        </a:rPr>
                        <a:t>Renard </a:t>
                      </a:r>
                      <a:r>
                        <a:rPr lang="en-US" sz="1600" b="0" i="0" u="none" strike="noStrike" dirty="0" err="1">
                          <a:solidFill>
                            <a:srgbClr val="000000"/>
                          </a:solidFill>
                          <a:effectLst/>
                          <a:latin typeface="+mn-lt"/>
                        </a:rPr>
                        <a:t>arctique</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447338971"/>
                  </a:ext>
                </a:extLst>
              </a:tr>
              <a:tr h="405513">
                <a:tc>
                  <a:txBody>
                    <a:bodyPr/>
                    <a:lstStyle/>
                    <a:p>
                      <a:pPr algn="l" fontAlgn="ctr"/>
                      <a:r>
                        <a:rPr lang="en-US" sz="1600" b="0" i="1" u="none" strike="noStrike">
                          <a:solidFill>
                            <a:srgbClr val="000000"/>
                          </a:solidFill>
                          <a:effectLst/>
                          <a:latin typeface="+mn-lt"/>
                        </a:rPr>
                        <a:t>Leptus arcticus</a:t>
                      </a:r>
                    </a:p>
                  </a:txBody>
                  <a:tcPr marL="6350" marR="6350" marT="6350" marB="0" anchor="ctr"/>
                </a:tc>
                <a:tc>
                  <a:txBody>
                    <a:bodyPr/>
                    <a:lstStyle/>
                    <a:p>
                      <a:pPr algn="l" fontAlgn="ctr"/>
                      <a:r>
                        <a:rPr lang="en-US" sz="1600" b="0" i="0" u="none" strike="noStrike">
                          <a:solidFill>
                            <a:srgbClr val="000000"/>
                          </a:solidFill>
                          <a:effectLst/>
                          <a:latin typeface="+mn-lt"/>
                        </a:rPr>
                        <a:t>Arctic Hare</a:t>
                      </a:r>
                    </a:p>
                  </a:txBody>
                  <a:tcPr marL="6350" marR="6350" marT="6350" marB="0" anchor="ctr"/>
                </a:tc>
                <a:tc>
                  <a:txBody>
                    <a:bodyPr/>
                    <a:lstStyle/>
                    <a:p>
                      <a:pPr algn="l" fontAlgn="ctr"/>
                      <a:r>
                        <a:rPr lang="en-US" sz="1600" b="0" i="0" u="none" strike="noStrike" dirty="0" err="1">
                          <a:solidFill>
                            <a:srgbClr val="000000"/>
                          </a:solidFill>
                          <a:effectLst/>
                          <a:latin typeface="+mn-lt"/>
                        </a:rPr>
                        <a:t>Schneehase</a:t>
                      </a:r>
                      <a:endParaRPr lang="en-US" sz="1600" b="0" i="0" u="none" strike="noStrike" dirty="0">
                        <a:solidFill>
                          <a:srgbClr val="000000"/>
                        </a:solidFill>
                        <a:effectLst/>
                        <a:latin typeface="+mn-lt"/>
                      </a:endParaRPr>
                    </a:p>
                  </a:txBody>
                  <a:tcPr marL="6350" marR="6350" marT="6350" marB="0" anchor="ctr"/>
                </a:tc>
                <a:tc>
                  <a:txBody>
                    <a:bodyPr/>
                    <a:lstStyle/>
                    <a:p>
                      <a:pPr algn="l" fontAlgn="ctr"/>
                      <a:r>
                        <a:rPr lang="en-US" sz="1600" b="0" i="0" u="none" strike="noStrike" dirty="0">
                          <a:solidFill>
                            <a:srgbClr val="000000"/>
                          </a:solidFill>
                          <a:effectLst/>
                          <a:latin typeface="+mn-lt"/>
                        </a:rPr>
                        <a:t>Lievre </a:t>
                      </a:r>
                      <a:r>
                        <a:rPr lang="en-US" sz="1600" b="0" i="0" u="none" strike="noStrike" dirty="0" err="1">
                          <a:solidFill>
                            <a:srgbClr val="000000"/>
                          </a:solidFill>
                          <a:effectLst/>
                          <a:latin typeface="+mn-lt"/>
                        </a:rPr>
                        <a:t>arctique</a:t>
                      </a:r>
                      <a:endParaRPr lang="en-US"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351123884"/>
                  </a:ext>
                </a:extLst>
              </a:tr>
            </a:tbl>
          </a:graphicData>
        </a:graphic>
      </p:graphicFrame>
    </p:spTree>
    <p:extLst>
      <p:ext uri="{BB962C8B-B14F-4D97-AF65-F5344CB8AC3E}">
        <p14:creationId xmlns:p14="http://schemas.microsoft.com/office/powerpoint/2010/main" val="240084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AEF88B-096A-4181-B17B-970320B9309C}"/>
              </a:ext>
            </a:extLst>
          </p:cNvPr>
          <p:cNvSpPr>
            <a:spLocks noGrp="1"/>
          </p:cNvSpPr>
          <p:nvPr>
            <p:ph type="ctrTitle"/>
          </p:nvPr>
        </p:nvSpPr>
        <p:spPr/>
        <p:txBody>
          <a:bodyPr>
            <a:normAutofit/>
          </a:bodyPr>
          <a:lstStyle/>
          <a:p>
            <a:r>
              <a:rPr lang="en-GB" dirty="0"/>
              <a:t>Thanks for your participation!</a:t>
            </a:r>
          </a:p>
        </p:txBody>
      </p:sp>
    </p:spTree>
    <p:extLst>
      <p:ext uri="{BB962C8B-B14F-4D97-AF65-F5344CB8AC3E}">
        <p14:creationId xmlns:p14="http://schemas.microsoft.com/office/powerpoint/2010/main" val="3914085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334274" y="256529"/>
            <a:ext cx="3438469" cy="1899066"/>
          </a:xfrm>
        </p:spPr>
        <p:txBody>
          <a:bodyPr/>
          <a:lstStyle/>
          <a:p>
            <a:r>
              <a:rPr lang="en-US" dirty="0"/>
              <a:t>Science &amp; Education Program</a:t>
            </a:r>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334273" y="2277515"/>
            <a:ext cx="3438469" cy="3581578"/>
          </a:xfrm>
        </p:spPr>
        <p:txBody>
          <a:bodyPr/>
          <a:lstStyle/>
          <a:p>
            <a:pPr algn="just"/>
            <a:r>
              <a:rPr lang="en-GB" dirty="0"/>
              <a:t>As we sailed along the Greenland coast, we travelled together through landscapes shaped by sea, weather, wildlife, history, and time.</a:t>
            </a:r>
          </a:p>
          <a:p>
            <a:pPr algn="just"/>
            <a:endParaRPr lang="en-US" dirty="0"/>
          </a:p>
          <a:p>
            <a:pPr algn="just"/>
            <a:r>
              <a:rPr lang="en-GB" dirty="0"/>
              <a:t>Through lectures, workshops, time on deck, and moments ashore, we explored coastlines, fjords, islands, seabirds, whales, plants, clouds, and the forces shaping this polar route, while contributing to Citizen Science along the way.</a:t>
            </a:r>
          </a:p>
          <a:p>
            <a:pPr algn="just"/>
            <a:endParaRPr lang="en-US" dirty="0"/>
          </a:p>
          <a:p>
            <a:pPr algn="just"/>
            <a:r>
              <a:rPr lang="en-GB" dirty="0"/>
              <a:t>We hope these shared experiences deepened your connection to the places we visited and inspired you to keep observing, recording, and caring for the natural world beyond this voyage.</a:t>
            </a:r>
            <a:endParaRPr lang="en-US" dirty="0"/>
          </a:p>
        </p:txBody>
      </p:sp>
      <p:pic>
        <p:nvPicPr>
          <p:cNvPr id="8" name="Picture Placeholder 7" descr="A group of people standing around a table&#10;&#10;AI-generated content may be incorrect.">
            <a:extLst>
              <a:ext uri="{FF2B5EF4-FFF2-40B4-BE49-F238E27FC236}">
                <a16:creationId xmlns:a16="http://schemas.microsoft.com/office/drawing/2014/main" id="{79E1B754-C117-610F-D85B-07B579D1A2AE}"/>
              </a:ext>
            </a:extLst>
          </p:cNvPr>
          <p:cNvPicPr>
            <a:picLocks noGrp="1" noChangeAspect="1"/>
          </p:cNvPicPr>
          <p:nvPr>
            <p:ph type="pic" sz="quarter" idx="11"/>
          </p:nvPr>
        </p:nvPicPr>
        <p:blipFill>
          <a:blip r:embed="rId3"/>
          <a:srcRect l="7777" r="7777"/>
          <a:stretch>
            <a:fillRect/>
          </a:stretch>
        </p:blipFill>
        <p:spPr/>
      </p:pic>
    </p:spTree>
    <p:extLst>
      <p:ext uri="{BB962C8B-B14F-4D97-AF65-F5344CB8AC3E}">
        <p14:creationId xmlns:p14="http://schemas.microsoft.com/office/powerpoint/2010/main" val="137654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277125" y="435600"/>
            <a:ext cx="3438469" cy="1899066"/>
          </a:xfrm>
        </p:spPr>
        <p:txBody>
          <a:bodyPr/>
          <a:lstStyle/>
          <a:p>
            <a:r>
              <a:rPr lang="en-US" dirty="0"/>
              <a:t>Science &amp; Education Program</a:t>
            </a:r>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277125" y="2568610"/>
            <a:ext cx="3438469" cy="2555656"/>
          </a:xfrm>
        </p:spPr>
        <p:txBody>
          <a:bodyPr/>
          <a:lstStyle/>
          <a:p>
            <a:pPr algn="just"/>
            <a:r>
              <a:rPr lang="en-GB" dirty="0"/>
              <a:t>board HX vessels, we are guests in the places we visit, but through Citizen Science, you became part of something bigger.</a:t>
            </a:r>
          </a:p>
          <a:p>
            <a:pPr algn="just"/>
            <a:endParaRPr lang="en-US" dirty="0"/>
          </a:p>
          <a:p>
            <a:pPr algn="just"/>
            <a:r>
              <a:rPr lang="en-GB" dirty="0"/>
              <a:t>By observing, recording, and sharing data, you contributed to global research and drew closer to the natural world.</a:t>
            </a:r>
          </a:p>
          <a:p>
            <a:pPr algn="just"/>
            <a:endParaRPr lang="en-US" dirty="0"/>
          </a:p>
          <a:p>
            <a:pPr algn="just"/>
            <a:r>
              <a:rPr lang="en-GB" dirty="0"/>
              <a:t>This journey does not end here. Keep exploring, documenting, and caring for nature wherever you go.</a:t>
            </a:r>
          </a:p>
        </p:txBody>
      </p:sp>
      <p:pic>
        <p:nvPicPr>
          <p:cNvPr id="8" name="Picture Placeholder 7" descr="A group of people looking at a table with photos&#10;&#10;AI-generated content may be incorrect.">
            <a:extLst>
              <a:ext uri="{FF2B5EF4-FFF2-40B4-BE49-F238E27FC236}">
                <a16:creationId xmlns:a16="http://schemas.microsoft.com/office/drawing/2014/main" id="{7A817EF9-C52E-EEDA-D277-322527DD0EE8}"/>
              </a:ext>
            </a:extLst>
          </p:cNvPr>
          <p:cNvPicPr>
            <a:picLocks noGrp="1" noChangeAspect="1"/>
          </p:cNvPicPr>
          <p:nvPr>
            <p:ph type="pic" sz="quarter" idx="11"/>
          </p:nvPr>
        </p:nvPicPr>
        <p:blipFill>
          <a:blip r:embed="rId3"/>
          <a:srcRect l="7777" r="7777"/>
          <a:stretch>
            <a:fillRect/>
          </a:stretch>
        </p:blipFill>
        <p:spPr/>
      </p:pic>
    </p:spTree>
    <p:extLst>
      <p:ext uri="{BB962C8B-B14F-4D97-AF65-F5344CB8AC3E}">
        <p14:creationId xmlns:p14="http://schemas.microsoft.com/office/powerpoint/2010/main" val="4131052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FCC3EC-79F8-B8F3-EAF7-741B416F6F77}"/>
              </a:ext>
            </a:extLst>
          </p:cNvPr>
          <p:cNvSpPr>
            <a:spLocks noGrp="1"/>
          </p:cNvSpPr>
          <p:nvPr>
            <p:ph type="title"/>
          </p:nvPr>
        </p:nvSpPr>
        <p:spPr>
          <a:xfrm>
            <a:off x="45021" y="464800"/>
            <a:ext cx="3438469" cy="696814"/>
          </a:xfrm>
        </p:spPr>
        <p:txBody>
          <a:bodyPr/>
          <a:lstStyle/>
          <a:p>
            <a:r>
              <a:rPr lang="en-GB" dirty="0">
                <a:latin typeface="Jost SemiBold" pitchFamily="2" charset="0"/>
                <a:ea typeface="Jost SemiBold" pitchFamily="2" charset="0"/>
              </a:rPr>
              <a:t>Geology</a:t>
            </a:r>
          </a:p>
        </p:txBody>
      </p:sp>
      <p:sp>
        <p:nvSpPr>
          <p:cNvPr id="6" name="Text Placeholder 5">
            <a:extLst>
              <a:ext uri="{FF2B5EF4-FFF2-40B4-BE49-F238E27FC236}">
                <a16:creationId xmlns:a16="http://schemas.microsoft.com/office/drawing/2014/main" id="{B6E59104-3EE2-9C2A-BCB0-6533D9DC6384}"/>
              </a:ext>
            </a:extLst>
          </p:cNvPr>
          <p:cNvSpPr>
            <a:spLocks noGrp="1"/>
          </p:cNvSpPr>
          <p:nvPr>
            <p:ph type="body" sz="quarter" idx="10"/>
          </p:nvPr>
        </p:nvSpPr>
        <p:spPr>
          <a:xfrm>
            <a:off x="45021" y="1352218"/>
            <a:ext cx="3856408" cy="4812684"/>
          </a:xfrm>
        </p:spPr>
        <p:txBody>
          <a:bodyPr/>
          <a:lstStyle/>
          <a:p>
            <a:pPr algn="just"/>
            <a:r>
              <a:rPr lang="en-GB" dirty="0"/>
              <a:t>From some of the oldest rocks in the world — the </a:t>
            </a:r>
            <a:r>
              <a:rPr lang="en-GB" dirty="0" err="1"/>
              <a:t>Amîtsoq</a:t>
            </a:r>
            <a:r>
              <a:rPr lang="en-GB" dirty="0"/>
              <a:t> gneiss, 3.8 billion years old, found near Nuuk — to the plateau basalts of </a:t>
            </a:r>
            <a:r>
              <a:rPr lang="en-GB" dirty="0" err="1"/>
              <a:t>Qeqertarsuaq</a:t>
            </a:r>
            <a:r>
              <a:rPr lang="en-GB" dirty="0"/>
              <a:t> and </a:t>
            </a:r>
            <a:r>
              <a:rPr lang="en-GB" dirty="0" err="1"/>
              <a:t>Storøen's</a:t>
            </a:r>
            <a:r>
              <a:rPr lang="en-GB" dirty="0"/>
              <a:t> uniquely weathered rocks, Greenland is a geological treasury.</a:t>
            </a:r>
          </a:p>
          <a:p>
            <a:pPr algn="just"/>
            <a:endParaRPr lang="en-GB" dirty="0"/>
          </a:p>
          <a:p>
            <a:pPr algn="just"/>
            <a:r>
              <a:rPr lang="en-GB" dirty="0"/>
              <a:t>Greenland today may be geologically stable, but its roots reach back to the joining of crustal segments and </a:t>
            </a:r>
            <a:r>
              <a:rPr lang="en-GB" dirty="0" err="1"/>
              <a:t>megacontinents</a:t>
            </a:r>
            <a:r>
              <a:rPr lang="en-GB" dirty="0"/>
              <a:t> over billions of years. These rocks, formed at great depths, have travelled around 7,000 km through continental drift.</a:t>
            </a:r>
          </a:p>
          <a:p>
            <a:pPr algn="just"/>
            <a:endParaRPr lang="en-GB" dirty="0"/>
          </a:p>
          <a:p>
            <a:pPr algn="just"/>
            <a:r>
              <a:rPr lang="en-GB" dirty="0"/>
              <a:t>We traversed many of the fjords carved out during the Quaternary period through repeated glacial cycles, then flooded by the sea after the ice melted. They formed along cracks and faults left behind by those ancient continental collisions.</a:t>
            </a:r>
          </a:p>
          <a:p>
            <a:pPr algn="just"/>
            <a:endParaRPr lang="en-GB" dirty="0"/>
          </a:p>
          <a:p>
            <a:pPr algn="just"/>
            <a:r>
              <a:rPr lang="en-GB" dirty="0"/>
              <a:t>The geology of Greenland puts Earth's age into perspective and demonstrates the great erosive power of ice.</a:t>
            </a:r>
            <a:endParaRPr lang="nb-NO" dirty="0"/>
          </a:p>
          <a:p>
            <a:pPr algn="just"/>
            <a:endParaRPr lang="en-GB" dirty="0"/>
          </a:p>
        </p:txBody>
      </p:sp>
      <p:sp>
        <p:nvSpPr>
          <p:cNvPr id="3" name="AutoShape 2">
            <a:extLst>
              <a:ext uri="{FF2B5EF4-FFF2-40B4-BE49-F238E27FC236}">
                <a16:creationId xmlns:a16="http://schemas.microsoft.com/office/drawing/2014/main" id="{25ECAF2C-76BC-4084-A6B6-38A397F1BF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58F70843-9D6E-CB0F-88CE-571089D7123E}"/>
              </a:ext>
            </a:extLst>
          </p:cNvPr>
          <p:cNvSpPr txBox="1"/>
          <p:nvPr/>
        </p:nvSpPr>
        <p:spPr>
          <a:xfrm>
            <a:off x="1728119" y="6611779"/>
            <a:ext cx="2327881" cy="246221"/>
          </a:xfrm>
          <a:prstGeom prst="rect">
            <a:avLst/>
          </a:prstGeom>
          <a:noFill/>
        </p:spPr>
        <p:txBody>
          <a:bodyPr wrap="none" rtlCol="0">
            <a:spAutoFit/>
          </a:bodyPr>
          <a:lstStyle/>
          <a:p>
            <a:r>
              <a:rPr lang="de-DE" sz="1000" dirty="0">
                <a:solidFill>
                  <a:schemeClr val="bg1"/>
                </a:solidFill>
              </a:rPr>
              <a:t>Storøen‘s gossan. Credit: Linda Skinner</a:t>
            </a:r>
            <a:endParaRPr lang="en-GB" sz="1000" dirty="0">
              <a:solidFill>
                <a:schemeClr val="bg1"/>
              </a:solidFill>
            </a:endParaRPr>
          </a:p>
        </p:txBody>
      </p:sp>
      <p:pic>
        <p:nvPicPr>
          <p:cNvPr id="10" name="Picture Placeholder 9" descr="A rocky shore with icebergs in the water&#10;&#10;AI-generated content may be incorrect.">
            <a:extLst>
              <a:ext uri="{FF2B5EF4-FFF2-40B4-BE49-F238E27FC236}">
                <a16:creationId xmlns:a16="http://schemas.microsoft.com/office/drawing/2014/main" id="{629910D1-5CD0-CA0C-AC34-1585BCD615E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99" r="2499"/>
          <a:stretch>
            <a:fillRect/>
          </a:stretch>
        </p:blipFill>
        <p:spPr/>
      </p:pic>
    </p:spTree>
    <p:extLst>
      <p:ext uri="{BB962C8B-B14F-4D97-AF65-F5344CB8AC3E}">
        <p14:creationId xmlns:p14="http://schemas.microsoft.com/office/powerpoint/2010/main" val="241787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4CE73-3732-5840-A8EF-AC64C3FC3B04}"/>
              </a:ext>
            </a:extLst>
          </p:cNvPr>
          <p:cNvSpPr>
            <a:spLocks noGrp="1"/>
          </p:cNvSpPr>
          <p:nvPr>
            <p:ph type="title"/>
          </p:nvPr>
        </p:nvSpPr>
        <p:spPr>
          <a:xfrm>
            <a:off x="5486401" y="279673"/>
            <a:ext cx="3777916" cy="825439"/>
          </a:xfrm>
        </p:spPr>
        <p:txBody>
          <a:bodyPr/>
          <a:lstStyle/>
          <a:p>
            <a:pPr algn="ctr"/>
            <a:r>
              <a:rPr lang="en-GB" dirty="0"/>
              <a:t>Fata Morgana</a:t>
            </a:r>
          </a:p>
        </p:txBody>
      </p:sp>
      <p:pic>
        <p:nvPicPr>
          <p:cNvPr id="8" name="Content Placeholder 7">
            <a:extLst>
              <a:ext uri="{FF2B5EF4-FFF2-40B4-BE49-F238E27FC236}">
                <a16:creationId xmlns:a16="http://schemas.microsoft.com/office/drawing/2014/main" id="{2847B8E6-1326-E74B-AE7E-D614B99C244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33" y="0"/>
            <a:ext cx="5474368" cy="3648153"/>
          </a:xfrm>
        </p:spPr>
      </p:pic>
      <p:pic>
        <p:nvPicPr>
          <p:cNvPr id="10" name="Content Placeholder 9">
            <a:extLst>
              <a:ext uri="{FF2B5EF4-FFF2-40B4-BE49-F238E27FC236}">
                <a16:creationId xmlns:a16="http://schemas.microsoft.com/office/drawing/2014/main" id="{F4618CFA-FC03-EC44-A792-1FFC0AEC8B0A}"/>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5984"/>
          <a:stretch/>
        </p:blipFill>
        <p:spPr>
          <a:xfrm>
            <a:off x="0" y="3429000"/>
            <a:ext cx="5474368" cy="3429000"/>
          </a:xfrm>
        </p:spPr>
      </p:pic>
      <p:sp>
        <p:nvSpPr>
          <p:cNvPr id="11" name="TextBox 10">
            <a:extLst>
              <a:ext uri="{FF2B5EF4-FFF2-40B4-BE49-F238E27FC236}">
                <a16:creationId xmlns:a16="http://schemas.microsoft.com/office/drawing/2014/main" id="{EB1CC628-B9BF-A44B-AC3D-A24D08BA7448}"/>
              </a:ext>
            </a:extLst>
          </p:cNvPr>
          <p:cNvSpPr txBox="1"/>
          <p:nvPr/>
        </p:nvSpPr>
        <p:spPr>
          <a:xfrm>
            <a:off x="6045435" y="1105112"/>
            <a:ext cx="5575496" cy="2893100"/>
          </a:xfrm>
          <a:prstGeom prst="rect">
            <a:avLst/>
          </a:prstGeom>
          <a:noFill/>
        </p:spPr>
        <p:txBody>
          <a:bodyPr wrap="square" rtlCol="0">
            <a:spAutoFit/>
          </a:bodyPr>
          <a:lstStyle/>
          <a:p>
            <a:pPr algn="just"/>
            <a:r>
              <a:rPr lang="en-GB" sz="1400" dirty="0">
                <a:solidFill>
                  <a:schemeClr val="bg2"/>
                </a:solidFill>
              </a:rPr>
              <a:t> Fata Morgana is a mirage created when light bends through layers of air at different temperatures. It usually occurs when cold air is trapped near the sea or ice while warmer air sits above. This temperature inversion bends light upward or downward and distorts the image of distant objects.</a:t>
            </a:r>
          </a:p>
          <a:p>
            <a:pPr algn="just"/>
            <a:endParaRPr lang="en-GB" sz="1400" dirty="0">
              <a:solidFill>
                <a:schemeClr val="bg2"/>
              </a:solidFill>
            </a:endParaRPr>
          </a:p>
          <a:p>
            <a:pPr algn="just"/>
            <a:r>
              <a:rPr lang="en-GB" sz="1400" dirty="0">
                <a:solidFill>
                  <a:schemeClr val="bg2"/>
                </a:solidFill>
              </a:rPr>
              <a:t>In polar regions such as west Greenland, the contrast between very cold ice and slightly warmer air often produces this effect. We were fortunate to observe these remarkable mirages as we left </a:t>
            </a:r>
            <a:r>
              <a:rPr lang="en-GB" sz="1400" dirty="0" err="1">
                <a:solidFill>
                  <a:schemeClr val="bg2"/>
                </a:solidFill>
              </a:rPr>
              <a:t>Ilulissat</a:t>
            </a:r>
            <a:r>
              <a:rPr lang="en-GB" sz="1400" dirty="0">
                <a:solidFill>
                  <a:schemeClr val="bg2"/>
                </a:solidFill>
              </a:rPr>
              <a:t>, where distant icebergs, coastlines, and ships appeared stretched, lifted, doubled, flattened, or turned into strange floating shapes. What looked like a huge 'ice castle' or a hovering iceberg was in fact a real object, seen through a distorted path of light.</a:t>
            </a:r>
          </a:p>
        </p:txBody>
      </p:sp>
      <p:sp>
        <p:nvSpPr>
          <p:cNvPr id="12" name="TextBox 11">
            <a:extLst>
              <a:ext uri="{FF2B5EF4-FFF2-40B4-BE49-F238E27FC236}">
                <a16:creationId xmlns:a16="http://schemas.microsoft.com/office/drawing/2014/main" id="{7E006602-FDC0-7E47-AF99-CEC60332D40E}"/>
              </a:ext>
            </a:extLst>
          </p:cNvPr>
          <p:cNvSpPr txBox="1"/>
          <p:nvPr/>
        </p:nvSpPr>
        <p:spPr>
          <a:xfrm>
            <a:off x="5486400" y="6488668"/>
            <a:ext cx="5575496" cy="307777"/>
          </a:xfrm>
          <a:prstGeom prst="rect">
            <a:avLst/>
          </a:prstGeom>
          <a:noFill/>
        </p:spPr>
        <p:txBody>
          <a:bodyPr wrap="square" rtlCol="0">
            <a:spAutoFit/>
          </a:bodyPr>
          <a:lstStyle/>
          <a:p>
            <a:pPr algn="just"/>
            <a:r>
              <a:rPr lang="en-GB" sz="1400" dirty="0">
                <a:solidFill>
                  <a:schemeClr val="bg1"/>
                </a:solidFill>
              </a:rPr>
              <a:t>Leaving </a:t>
            </a:r>
            <a:r>
              <a:rPr lang="en-GB" sz="1400" dirty="0" err="1">
                <a:solidFill>
                  <a:schemeClr val="bg1"/>
                </a:solidFill>
              </a:rPr>
              <a:t>Ilulissat</a:t>
            </a:r>
            <a:r>
              <a:rPr lang="en-GB" sz="1400" dirty="0">
                <a:solidFill>
                  <a:schemeClr val="bg1"/>
                </a:solidFill>
              </a:rPr>
              <a:t>, 16.06.2026. Credit: Katrin Schmidt</a:t>
            </a:r>
          </a:p>
        </p:txBody>
      </p:sp>
    </p:spTree>
    <p:extLst>
      <p:ext uri="{BB962C8B-B14F-4D97-AF65-F5344CB8AC3E}">
        <p14:creationId xmlns:p14="http://schemas.microsoft.com/office/powerpoint/2010/main" val="171208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0B2E2-7B98-6558-2FAD-4F9779161FD7}"/>
              </a:ext>
            </a:extLst>
          </p:cNvPr>
          <p:cNvSpPr>
            <a:spLocks noGrp="1"/>
          </p:cNvSpPr>
          <p:nvPr>
            <p:ph type="title"/>
          </p:nvPr>
        </p:nvSpPr>
        <p:spPr>
          <a:xfrm>
            <a:off x="357299" y="353241"/>
            <a:ext cx="3358795" cy="1296337"/>
          </a:xfrm>
        </p:spPr>
        <p:txBody>
          <a:bodyPr/>
          <a:lstStyle/>
          <a:p>
            <a:r>
              <a:rPr lang="en-GB" dirty="0"/>
              <a:t>Arts, Crafts &amp; Creativity</a:t>
            </a:r>
          </a:p>
        </p:txBody>
      </p:sp>
      <p:sp>
        <p:nvSpPr>
          <p:cNvPr id="4" name="Text Placeholder 3">
            <a:extLst>
              <a:ext uri="{FF2B5EF4-FFF2-40B4-BE49-F238E27FC236}">
                <a16:creationId xmlns:a16="http://schemas.microsoft.com/office/drawing/2014/main" id="{D4E25036-D4C5-61E8-6FB0-6A20F8DD0F0E}"/>
              </a:ext>
            </a:extLst>
          </p:cNvPr>
          <p:cNvSpPr>
            <a:spLocks noGrp="1"/>
          </p:cNvSpPr>
          <p:nvPr>
            <p:ph type="body" sz="quarter" idx="10"/>
          </p:nvPr>
        </p:nvSpPr>
        <p:spPr>
          <a:xfrm>
            <a:off x="357298" y="1913317"/>
            <a:ext cx="3358795" cy="2145287"/>
          </a:xfrm>
        </p:spPr>
        <p:txBody>
          <a:bodyPr/>
          <a:lstStyle/>
          <a:p>
            <a:pPr algn="just"/>
            <a:r>
              <a:rPr lang="en-GB" dirty="0"/>
              <a:t>Through bottle painting and watercolours, we explored creativity as another way to connect with the places we visited.</a:t>
            </a:r>
          </a:p>
          <a:p>
            <a:pPr algn="just"/>
            <a:endParaRPr lang="en-US" dirty="0"/>
          </a:p>
          <a:p>
            <a:pPr algn="just"/>
            <a:r>
              <a:rPr lang="en-GB" dirty="0"/>
              <a:t>No experience was needed — only curiosity and a willingness to try something new. Each creation became a personal reminder of the landscapes, wildlife, and shared moments from this voyage.</a:t>
            </a:r>
            <a:endParaRPr lang="nb-NO" dirty="0"/>
          </a:p>
        </p:txBody>
      </p:sp>
      <p:sp>
        <p:nvSpPr>
          <p:cNvPr id="22" name="TextBox 21">
            <a:extLst>
              <a:ext uri="{FF2B5EF4-FFF2-40B4-BE49-F238E27FC236}">
                <a16:creationId xmlns:a16="http://schemas.microsoft.com/office/drawing/2014/main" id="{45510DEE-42BF-4766-BAA4-7762391D9ACB}"/>
              </a:ext>
            </a:extLst>
          </p:cNvPr>
          <p:cNvSpPr txBox="1"/>
          <p:nvPr/>
        </p:nvSpPr>
        <p:spPr>
          <a:xfrm>
            <a:off x="12002008" y="6422400"/>
            <a:ext cx="1375698" cy="246221"/>
          </a:xfrm>
          <a:prstGeom prst="rect">
            <a:avLst/>
          </a:prstGeom>
          <a:noFill/>
        </p:spPr>
        <p:txBody>
          <a:bodyPr wrap="none" rtlCol="0">
            <a:spAutoFit/>
          </a:bodyPr>
          <a:lstStyle/>
          <a:p>
            <a:r>
              <a:rPr lang="de-DE" sz="1000" dirty="0">
                <a:solidFill>
                  <a:schemeClr val="bg2"/>
                </a:solidFill>
              </a:rPr>
              <a:t>Credit: Emily Gregory</a:t>
            </a:r>
            <a:endParaRPr lang="en-GB" sz="1000" dirty="0">
              <a:solidFill>
                <a:schemeClr val="bg2"/>
              </a:solidFill>
            </a:endParaRPr>
          </a:p>
        </p:txBody>
      </p:sp>
      <p:pic>
        <p:nvPicPr>
          <p:cNvPr id="8" name="Picture Placeholder 7" descr="Buckets of markers and pens on a table&#10;&#10;AI-generated content may be incorrect.">
            <a:extLst>
              <a:ext uri="{FF2B5EF4-FFF2-40B4-BE49-F238E27FC236}">
                <a16:creationId xmlns:a16="http://schemas.microsoft.com/office/drawing/2014/main" id="{6DDFE458-A31D-5288-BDFB-391DBDE0E70D}"/>
              </a:ext>
            </a:extLst>
          </p:cNvPr>
          <p:cNvPicPr>
            <a:picLocks noGrp="1" noChangeAspect="1"/>
          </p:cNvPicPr>
          <p:nvPr>
            <p:ph type="pic" sz="quarter" idx="11"/>
          </p:nvPr>
        </p:nvPicPr>
        <p:blipFill>
          <a:blip r:embed="rId3"/>
          <a:srcRect l="14375" r="14375"/>
          <a:stretch>
            <a:fillRect/>
          </a:stretch>
        </p:blipFill>
        <p:spPr/>
      </p:pic>
    </p:spTree>
    <p:extLst>
      <p:ext uri="{BB962C8B-B14F-4D97-AF65-F5344CB8AC3E}">
        <p14:creationId xmlns:p14="http://schemas.microsoft.com/office/powerpoint/2010/main" val="259234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279749" y="179894"/>
            <a:ext cx="3653172" cy="1317436"/>
          </a:xfrm>
        </p:spPr>
        <p:txBody>
          <a:bodyPr/>
          <a:lstStyle/>
          <a:p>
            <a:r>
              <a:rPr lang="en-GB" dirty="0"/>
              <a:t>Wildlife Watch</a:t>
            </a:r>
          </a:p>
        </p:txBody>
      </p:sp>
      <p:sp>
        <p:nvSpPr>
          <p:cNvPr id="4" name="Text Placeholder 3">
            <a:extLst>
              <a:ext uri="{FF2B5EF4-FFF2-40B4-BE49-F238E27FC236}">
                <a16:creationId xmlns:a16="http://schemas.microsoft.com/office/drawing/2014/main" id="{E8F0FDBB-FF8C-361E-F064-43410D7C5D4F}"/>
              </a:ext>
            </a:extLst>
          </p:cNvPr>
          <p:cNvSpPr>
            <a:spLocks noGrp="1"/>
          </p:cNvSpPr>
          <p:nvPr>
            <p:ph type="body" sz="quarter" idx="10"/>
          </p:nvPr>
        </p:nvSpPr>
        <p:spPr>
          <a:xfrm>
            <a:off x="8387100" y="1638211"/>
            <a:ext cx="3438469" cy="3581578"/>
          </a:xfrm>
        </p:spPr>
        <p:txBody>
          <a:bodyPr/>
          <a:lstStyle/>
          <a:p>
            <a:pPr algn="just"/>
            <a:r>
              <a:rPr lang="en-GB" dirty="0"/>
              <a:t>As we travelled through Greenland, time on deck gave us the chance to take in the changing landscapes, weather, and wildlife around us.</a:t>
            </a:r>
          </a:p>
          <a:p>
            <a:pPr algn="just"/>
            <a:endParaRPr lang="en-GB" dirty="0"/>
          </a:p>
          <a:p>
            <a:pPr algn="just"/>
            <a:r>
              <a:rPr lang="en-GB" dirty="0"/>
              <a:t>Together, we searched for life at sea and along the coast — from seabirds riding the wind, to whales and other wildlife appearing around the ship. Each sighting deepened our appreciation of this northern route and the connections between land, sea, and sky.</a:t>
            </a:r>
          </a:p>
          <a:p>
            <a:pPr algn="just"/>
            <a:endParaRPr lang="en-GB" dirty="0"/>
          </a:p>
          <a:p>
            <a:pPr algn="just"/>
            <a:r>
              <a:rPr lang="en-GB" dirty="0"/>
              <a:t>These moments reminded us that the voyage was not only about the places we visited, but also about what we observed along the way.</a:t>
            </a:r>
            <a:endParaRPr lang="en-US" dirty="0"/>
          </a:p>
        </p:txBody>
      </p:sp>
      <p:sp>
        <p:nvSpPr>
          <p:cNvPr id="6" name="TextBox 5"/>
          <p:cNvSpPr txBox="1"/>
          <p:nvPr/>
        </p:nvSpPr>
        <p:spPr>
          <a:xfrm>
            <a:off x="0" y="6563887"/>
            <a:ext cx="5538355" cy="261610"/>
          </a:xfrm>
          <a:prstGeom prst="rect">
            <a:avLst/>
          </a:prstGeom>
          <a:noFill/>
        </p:spPr>
        <p:txBody>
          <a:bodyPr wrap="square" rtlCol="0">
            <a:spAutoFit/>
          </a:bodyPr>
          <a:lstStyle/>
          <a:p>
            <a:r>
              <a:rPr lang="nb-NO" sz="1100" dirty="0" err="1">
                <a:solidFill>
                  <a:srgbClr val="E7E6E6"/>
                </a:solidFill>
                <a:latin typeface="Atlas Grotesk Regular" pitchFamily="50" charset="0"/>
              </a:rPr>
              <a:t>Diatoms</a:t>
            </a:r>
            <a:r>
              <a:rPr lang="nb-NO" sz="1100" dirty="0">
                <a:solidFill>
                  <a:srgbClr val="E7E6E6"/>
                </a:solidFill>
                <a:latin typeface="Atlas Grotesk Regular" pitchFamily="50" charset="0"/>
              </a:rPr>
              <a:t> (St. Matthew, Alaska)</a:t>
            </a:r>
            <a:endParaRPr lang="en-GB" sz="1100" dirty="0">
              <a:solidFill>
                <a:srgbClr val="E7E6E6"/>
              </a:solidFill>
              <a:latin typeface="Atlas Grotesk Regular" pitchFamily="50" charset="0"/>
            </a:endParaRPr>
          </a:p>
        </p:txBody>
      </p:sp>
      <p:sp>
        <p:nvSpPr>
          <p:cNvPr id="9" name="TextBox 8">
            <a:extLst>
              <a:ext uri="{FF2B5EF4-FFF2-40B4-BE49-F238E27FC236}">
                <a16:creationId xmlns:a16="http://schemas.microsoft.com/office/drawing/2014/main" id="{7322CB96-36BB-447F-BC1D-F16F170F88C5}"/>
              </a:ext>
            </a:extLst>
          </p:cNvPr>
          <p:cNvSpPr txBox="1"/>
          <p:nvPr/>
        </p:nvSpPr>
        <p:spPr>
          <a:xfrm>
            <a:off x="6827629" y="6611779"/>
            <a:ext cx="1308371" cy="246221"/>
          </a:xfrm>
          <a:prstGeom prst="rect">
            <a:avLst/>
          </a:prstGeom>
          <a:noFill/>
        </p:spPr>
        <p:txBody>
          <a:bodyPr wrap="none" rtlCol="0">
            <a:spAutoFit/>
          </a:bodyPr>
          <a:lstStyle/>
          <a:p>
            <a:r>
              <a:rPr lang="de-DE" sz="1000" dirty="0">
                <a:solidFill>
                  <a:schemeClr val="bg1"/>
                </a:solidFill>
              </a:rPr>
              <a:t>Photo: Oscar Farrera</a:t>
            </a:r>
            <a:endParaRPr lang="en-GB" sz="1000" dirty="0">
              <a:solidFill>
                <a:schemeClr val="bg1"/>
              </a:solidFill>
            </a:endParaRPr>
          </a:p>
        </p:txBody>
      </p:sp>
      <p:sp>
        <p:nvSpPr>
          <p:cNvPr id="11" name="TextBox 10">
            <a:extLst>
              <a:ext uri="{FF2B5EF4-FFF2-40B4-BE49-F238E27FC236}">
                <a16:creationId xmlns:a16="http://schemas.microsoft.com/office/drawing/2014/main" id="{45510DEE-42BF-4766-BAA4-7762391D9ACB}"/>
              </a:ext>
            </a:extLst>
          </p:cNvPr>
          <p:cNvSpPr txBox="1"/>
          <p:nvPr/>
        </p:nvSpPr>
        <p:spPr>
          <a:xfrm>
            <a:off x="-1705394" y="6021310"/>
            <a:ext cx="1561646" cy="246221"/>
          </a:xfrm>
          <a:prstGeom prst="rect">
            <a:avLst/>
          </a:prstGeom>
          <a:noFill/>
        </p:spPr>
        <p:txBody>
          <a:bodyPr wrap="none" rtlCol="0">
            <a:spAutoFit/>
          </a:bodyPr>
          <a:lstStyle/>
          <a:p>
            <a:r>
              <a:rPr lang="de-DE" sz="1000" dirty="0">
                <a:solidFill>
                  <a:schemeClr val="bg2"/>
                </a:solidFill>
              </a:rPr>
              <a:t>Credit: Oscar Farrera/HX</a:t>
            </a:r>
            <a:endParaRPr lang="en-GB" sz="1000" dirty="0">
              <a:solidFill>
                <a:schemeClr val="bg2"/>
              </a:solidFill>
            </a:endParaRPr>
          </a:p>
        </p:txBody>
      </p:sp>
      <p:pic>
        <p:nvPicPr>
          <p:cNvPr id="15" name="Picture Placeholder 14" descr="Two men looking through binoculars&#10;&#10;AI-generated content may be incorrect.">
            <a:extLst>
              <a:ext uri="{FF2B5EF4-FFF2-40B4-BE49-F238E27FC236}">
                <a16:creationId xmlns:a16="http://schemas.microsoft.com/office/drawing/2014/main" id="{13E54A3B-C848-BA1B-0EF0-A2CEECEA11B4}"/>
              </a:ext>
            </a:extLst>
          </p:cNvPr>
          <p:cNvPicPr>
            <a:picLocks noGrp="1" noChangeAspect="1"/>
          </p:cNvPicPr>
          <p:nvPr>
            <p:ph type="pic" sz="quarter" idx="11"/>
          </p:nvPr>
        </p:nvPicPr>
        <p:blipFill>
          <a:blip r:embed="rId3"/>
          <a:srcRect l="14375" r="14375"/>
          <a:stretch>
            <a:fillRect/>
          </a:stretch>
        </p:blipFill>
        <p:spPr/>
      </p:pic>
    </p:spTree>
    <p:extLst>
      <p:ext uri="{BB962C8B-B14F-4D97-AF65-F5344CB8AC3E}">
        <p14:creationId xmlns:p14="http://schemas.microsoft.com/office/powerpoint/2010/main" val="2212301973"/>
      </p:ext>
    </p:extLst>
  </p:cSld>
  <p:clrMapOvr>
    <a:masterClrMapping/>
  </p:clrMapOvr>
</p:sld>
</file>

<file path=ppt/theme/theme1.xml><?xml version="1.0" encoding="utf-8"?>
<a:theme xmlns:a="http://schemas.openxmlformats.org/drawingml/2006/main" name="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 Suggested simplified lecture template " id="{3F5723ED-AEC2-4668-BAC6-D7CBC72D26D9}" vid="{07FA7E23-E5FF-47CC-AC1E-B5185285AD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6a65166-6316-4d42-acbf-182dccb373f3" xsi:nil="true"/>
    <lcf76f155ced4ddcb4097134ff3c332f xmlns="dcc718a1-850d-4ee6-9f27-05d585fce8fe">
      <Terms xmlns="http://schemas.microsoft.com/office/infopath/2007/PartnerControls"/>
    </lcf76f155ced4ddcb4097134ff3c332f>
    <DateTime xmlns="dcc718a1-850d-4ee6-9f27-05d585fce8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599F2C90F9744DBF70BD52B2628898" ma:contentTypeVersion="6" ma:contentTypeDescription="Create a new document." ma:contentTypeScope="" ma:versionID="56ac23d55018fcb8ad0b238215be6fe3">
  <xsd:schema xmlns:xsd="http://www.w3.org/2001/XMLSchema" xmlns:xs="http://www.w3.org/2001/XMLSchema" xmlns:p="http://schemas.microsoft.com/office/2006/metadata/properties" xmlns:ns2="a02791fa-9437-4ae1-8b3b-b0e2a23b78dd" xmlns:ns3="bf1ec468-9bb5-474c-9c7e-28bbad6fc0ec" xmlns:ns4="dcc718a1-850d-4ee6-9f27-05d585fce8fe" xmlns:ns5="76a65166-6316-4d42-acbf-182dccb373f3" targetNamespace="http://schemas.microsoft.com/office/2006/metadata/properties" ma:root="true" ma:fieldsID="17cffc1a6e8253ca6aa31b8b8bbf9921" ns2:_="" ns3:_="" ns4:_="" ns5:_="">
    <xsd:import namespace="a02791fa-9437-4ae1-8b3b-b0e2a23b78dd"/>
    <xsd:import namespace="bf1ec468-9bb5-474c-9c7e-28bbad6fc0ec"/>
    <xsd:import namespace="dcc718a1-850d-4ee6-9f27-05d585fce8fe"/>
    <xsd:import namespace="76a65166-6316-4d42-acbf-182dccb373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4:lcf76f155ced4ddcb4097134ff3c332f" minOccurs="0"/>
                <xsd:element ref="ns5:TaxCatchAll" minOccurs="0"/>
                <xsd:element ref="ns4:DateTime"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791fa-9437-4ae1-8b3b-b0e2a23b7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ec468-9bb5-474c-9c7e-28bbad6fc0e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718a1-850d-4ee6-9f27-05d585fce8fe"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51107af-9397-46b6-b35f-c3dc28f53108" ma:termSetId="09814cd3-568e-fe90-9814-8d621ff8fb84" ma:anchorId="fba54fb3-c3e1-fe81-a776-ca4b69148c4d" ma:open="true" ma:isKeyword="false">
      <xsd:complexType>
        <xsd:sequence>
          <xsd:element ref="pc:Terms" minOccurs="0" maxOccurs="1"/>
        </xsd:sequence>
      </xsd:complexType>
    </xsd:element>
    <xsd:element name="DateTime" ma:index="25" nillable="true" ma:displayName="Date &amp; Time" ma:format="DateTime" ma:internalName="DateTim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a65166-6316-4d42-acbf-182dccb373f3"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b50a918-70ce-43c9-ab8e-5e588410491f}" ma:internalName="TaxCatchAll" ma:showField="CatchAllData" ma:web="76a65166-6316-4d42-acbf-182dccb37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86E9F-5681-433B-A32B-D06E18BE8038}">
  <ds:schemaRefs>
    <ds:schemaRef ds:uri="http://schemas.microsoft.com/sharepoint/v3/contenttype/forms"/>
  </ds:schemaRefs>
</ds:datastoreItem>
</file>

<file path=customXml/itemProps2.xml><?xml version="1.0" encoding="utf-8"?>
<ds:datastoreItem xmlns:ds="http://schemas.openxmlformats.org/officeDocument/2006/customXml" ds:itemID="{DBD4A538-AF35-48CA-A958-E06860A84A12}">
  <ds:schemaRefs>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c2a4f1fb-7f40-41fb-83a9-a5805dfe2a12"/>
    <ds:schemaRef ds:uri="276781f2-a29d-4d96-98a7-183608f59644"/>
    <ds:schemaRef ds:uri="http://schemas.openxmlformats.org/package/2006/metadata/core-properties"/>
    <ds:schemaRef ds:uri="http://www.w3.org/XML/1998/namespace"/>
    <ds:schemaRef ds:uri="http://purl.org/dc/dcmitype/"/>
    <ds:schemaRef ds:uri="76a65166-6316-4d42-acbf-182dccb373f3"/>
    <ds:schemaRef ds:uri="dcc718a1-850d-4ee6-9f27-05d585fce8fe"/>
  </ds:schemaRefs>
</ds:datastoreItem>
</file>

<file path=customXml/itemProps3.xml><?xml version="1.0" encoding="utf-8"?>
<ds:datastoreItem xmlns:ds="http://schemas.openxmlformats.org/officeDocument/2006/customXml" ds:itemID="{114F97D3-E71F-4F97-8406-5473E74D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2791fa-9437-4ae1-8b3b-b0e2a23b78dd"/>
    <ds:schemaRef ds:uri="bf1ec468-9bb5-474c-9c7e-28bbad6fc0ec"/>
    <ds:schemaRef ds:uri="dcc718a1-850d-4ee6-9f27-05d585fce8fe"/>
    <ds:schemaRef ds:uri="76a65166-6316-4d42-acbf-182dccb37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18cc655-f1af-4448-b4b4-f4865c0f28ba}" enabled="1" method="Standard" siteId="{e1fa7b0b-5572-424d-bece-ad8c734d3496}" contentBits="0" removed="0"/>
</clbl:labelList>
</file>

<file path=docProps/app.xml><?xml version="1.0" encoding="utf-8"?>
<Properties xmlns="http://schemas.openxmlformats.org/officeDocument/2006/extended-properties" xmlns:vt="http://schemas.openxmlformats.org/officeDocument/2006/docPropsVTypes">
  <Template/>
  <TotalTime>0</TotalTime>
  <Words>3308</Words>
  <Application>Microsoft Office PowerPoint</Application>
  <PresentationFormat>Widescreen</PresentationFormat>
  <Paragraphs>411</Paragraphs>
  <Slides>34</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Calibri</vt:lpstr>
      <vt:lpstr>Jost SemiBold</vt:lpstr>
      <vt:lpstr>Systemfont normal</vt:lpstr>
      <vt:lpstr>Jost Medium</vt:lpstr>
      <vt:lpstr>Atlas Grotesk Regular</vt:lpstr>
      <vt:lpstr>Arial</vt:lpstr>
      <vt:lpstr>Austin Text Roman</vt:lpstr>
      <vt:lpstr>Jost</vt:lpstr>
      <vt:lpstr>Jost Light</vt:lpstr>
      <vt:lpstr>HX | Hurtigruten Expeditions</vt:lpstr>
      <vt:lpstr>Science &amp; Education Report</vt:lpstr>
      <vt:lpstr>MS Fridtjof Nansen </vt:lpstr>
      <vt:lpstr>History &amp; Culture</vt:lpstr>
      <vt:lpstr>Science &amp; Education Program</vt:lpstr>
      <vt:lpstr>Science &amp; Education Program</vt:lpstr>
      <vt:lpstr>Geology</vt:lpstr>
      <vt:lpstr>Fata Morgana</vt:lpstr>
      <vt:lpstr>Arts, Crafts &amp; Creativity</vt:lpstr>
      <vt:lpstr>Wildlife Watch</vt:lpstr>
      <vt:lpstr>Science Boat</vt:lpstr>
      <vt:lpstr>Secchi Disk</vt:lpstr>
      <vt:lpstr>CTD</vt:lpstr>
      <vt:lpstr>PowerPoint Presentation</vt:lpstr>
      <vt:lpstr>Water Sampling</vt:lpstr>
      <vt:lpstr>Plankton Samples</vt:lpstr>
      <vt:lpstr>PowerPoint Presentation</vt:lpstr>
      <vt:lpstr>NASA's GLOBE Cloud Observer</vt:lpstr>
      <vt:lpstr>NASA Cloud Observer</vt:lpstr>
      <vt:lpstr>iNaturalist</vt:lpstr>
      <vt:lpstr>PowerPoint Presentation</vt:lpstr>
      <vt:lpstr>eBird</vt:lpstr>
      <vt:lpstr>Happywhale</vt:lpstr>
      <vt:lpstr>Fin whale – Finwal - Rorqual commun</vt:lpstr>
      <vt:lpstr>Harp seals – Sattelrobbe - Phoque du Groenland</vt:lpstr>
      <vt:lpstr>Humpback whale – Buckelwal - Baleine à bosse</vt:lpstr>
      <vt:lpstr>Harbour porpoise – Schweinswal - Marsouin</vt:lpstr>
      <vt:lpstr>ORCA</vt:lpstr>
      <vt:lpstr>Sightings</vt:lpstr>
      <vt:lpstr>PowerPoint Presentation</vt:lpstr>
      <vt:lpstr>PowerPoint Presentation</vt:lpstr>
      <vt:lpstr>PowerPoint Presentation</vt:lpstr>
      <vt:lpstr>PowerPoint Presentation</vt:lpstr>
      <vt:lpstr>PowerPoint Presentation</vt:lpstr>
      <vt:lpstr>Thanks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Szintia Viola Marton</dc:creator>
  <cp:lastModifiedBy>Alice Ransom</cp:lastModifiedBy>
  <cp:revision>725</cp:revision>
  <dcterms:created xsi:type="dcterms:W3CDTF">2023-07-04T10:06:11Z</dcterms:created>
  <dcterms:modified xsi:type="dcterms:W3CDTF">2026-07-07T08:39:14Z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0x0101003B599F2C90F9744DBF70BD52B2628898</vt:lpwstr>
  </property>
  <property fmtid="{D5CDD505-2E9C-101B-9397-08002B2CF9AE}" pid="3" name="MediaServiceImageTags">
    <vt:lpwstr/>
  </property>
</Properties>
</file>