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7" r:id="rId4"/>
  </p:sldMasterIdLst>
  <p:notesMasterIdLst>
    <p:notesMasterId r:id="rId37"/>
  </p:notesMasterIdLst>
  <p:sldIdLst>
    <p:sldId id="2147477278" r:id="rId5"/>
    <p:sldId id="547" r:id="rId6"/>
    <p:sldId id="546" r:id="rId7"/>
    <p:sldId id="359" r:id="rId8"/>
    <p:sldId id="2147477296" r:id="rId9"/>
    <p:sldId id="2745" r:id="rId10"/>
    <p:sldId id="2147477318" r:id="rId11"/>
    <p:sldId id="2147477319" r:id="rId12"/>
    <p:sldId id="2147477320" r:id="rId13"/>
    <p:sldId id="2147477300" r:id="rId14"/>
    <p:sldId id="270" r:id="rId15"/>
    <p:sldId id="2147477305" r:id="rId16"/>
    <p:sldId id="277" r:id="rId17"/>
    <p:sldId id="2147477307" r:id="rId18"/>
    <p:sldId id="2147477315" r:id="rId19"/>
    <p:sldId id="2147477316" r:id="rId20"/>
    <p:sldId id="2147477317" r:id="rId21"/>
    <p:sldId id="2147477309" r:id="rId22"/>
    <p:sldId id="2147477313" r:id="rId23"/>
    <p:sldId id="2147477314" r:id="rId24"/>
    <p:sldId id="2147477325" r:id="rId25"/>
    <p:sldId id="2147477326" r:id="rId26"/>
    <p:sldId id="2147477321" r:id="rId27"/>
    <p:sldId id="2147477322" r:id="rId28"/>
    <p:sldId id="2147477323" r:id="rId29"/>
    <p:sldId id="2147477324" r:id="rId30"/>
    <p:sldId id="2147477294" r:id="rId31"/>
    <p:sldId id="262" r:id="rId32"/>
    <p:sldId id="2147477312" r:id="rId33"/>
    <p:sldId id="2147477293" r:id="rId34"/>
    <p:sldId id="2757" r:id="rId35"/>
    <p:sldId id="509" r:id="rId36"/>
  </p:sldIdLst>
  <p:sldSz cx="12192000" cy="6858000"/>
  <p:notesSz cx="6858000" cy="9144000"/>
  <p:embeddedFontLst>
    <p:embeddedFont>
      <p:font typeface="Austin Text Roman" panose="020B0604020202020204" charset="0"/>
      <p:regular r:id="rId38"/>
      <p:italic r:id="rId39"/>
    </p:embeddedFont>
    <p:embeddedFont>
      <p:font typeface="Jost" pitchFamily="2" charset="0"/>
      <p:regular r:id="rId40"/>
      <p:bold r:id="rId41"/>
      <p:italic r:id="rId42"/>
      <p:boldItalic r:id="rId43"/>
    </p:embeddedFont>
    <p:embeddedFont>
      <p:font typeface="Jost Light" pitchFamily="2" charset="0"/>
      <p:regular r:id="rId44"/>
      <p:italic r:id="rId45"/>
    </p:embeddedFont>
    <p:embeddedFont>
      <p:font typeface="Jost SemiBold" pitchFamily="2" charset="0"/>
      <p:regular r:id="rId46"/>
      <p:bold r:id="rId47"/>
      <p:boldItalic r:id="rId48"/>
    </p:embeddedFont>
    <p:embeddedFont>
      <p:font typeface="Poppins" panose="00000500000000000000" pitchFamily="2"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FD77"/>
    <a:srgbClr val="374D67"/>
    <a:srgbClr val="1F5579"/>
    <a:srgbClr val="257925"/>
    <a:srgbClr val="003046"/>
    <a:srgbClr val="1D1D1D"/>
    <a:srgbClr val="D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82" autoAdjust="0"/>
    <p:restoredTop sz="93979" autoAdjust="0"/>
  </p:normalViewPr>
  <p:slideViewPr>
    <p:cSldViewPr snapToGrid="0">
      <p:cViewPr varScale="1">
        <p:scale>
          <a:sx n="70" d="100"/>
          <a:sy n="70" d="100"/>
        </p:scale>
        <p:origin x="636" y="48"/>
      </p:cViewPr>
      <p:guideLst/>
    </p:cSldViewPr>
  </p:slideViewPr>
  <p:notesTextViewPr>
    <p:cViewPr>
      <p:scale>
        <a:sx n="75" d="100"/>
        <a:sy n="75" d="100"/>
      </p:scale>
      <p:origin x="0" y="0"/>
    </p:cViewPr>
  </p:notesTextViewPr>
  <p:sorterViewPr>
    <p:cViewPr varScale="1">
      <p:scale>
        <a:sx n="1" d="1"/>
        <a:sy n="1" d="1"/>
      </p:scale>
      <p:origin x="0" y="-69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52" Type="http://schemas.openxmlformats.org/officeDocument/2006/relationships/font" Target="fonts/font1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6.xml"/><Relationship Id="rId41" Type="http://schemas.openxmlformats.org/officeDocument/2006/relationships/font" Target="fonts/font4.fntdata"/><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C2E75-6DD5-4483-AA3A-C54AD5E3C5D0}" type="datetimeFigureOut">
              <a:rPr lang="en-GB" smtClean="0"/>
              <a:t>25/06/2026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41D9F-C7AA-4AD3-B65F-D89B288EC5E5}" type="slidenum">
              <a:rPr lang="en-GB" smtClean="0"/>
              <a:t>‹#›</a:t>
            </a:fld>
            <a:endParaRPr lang="en-GB"/>
          </a:p>
        </p:txBody>
      </p:sp>
    </p:spTree>
    <p:extLst>
      <p:ext uri="{BB962C8B-B14F-4D97-AF65-F5344CB8AC3E}">
        <p14:creationId xmlns:p14="http://schemas.microsoft.com/office/powerpoint/2010/main" val="884921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ADAF-00BC-EA48-57FA-266BD9562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009DC-A32E-5E3D-5F85-8DFC049FB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31E2D-A471-74B5-D9A7-481449204B90}"/>
              </a:ext>
            </a:extLst>
          </p:cNvPr>
          <p:cNvSpPr>
            <a:spLocks noGrp="1"/>
          </p:cNvSpPr>
          <p:nvPr>
            <p:ph type="body" idx="1"/>
          </p:nvPr>
        </p:nvSpPr>
        <p:spPr/>
        <p:txBody>
          <a:bodyPr/>
          <a:lstStyle/>
          <a:p>
            <a:endParaRPr lang="en-GB" b="0" dirty="0"/>
          </a:p>
        </p:txBody>
      </p:sp>
      <p:sp>
        <p:nvSpPr>
          <p:cNvPr id="4" name="Slide Number Placeholder 3">
            <a:extLst>
              <a:ext uri="{FF2B5EF4-FFF2-40B4-BE49-F238E27FC236}">
                <a16:creationId xmlns:a16="http://schemas.microsoft.com/office/drawing/2014/main" id="{41FAF5D7-53DF-53DB-F4F6-2F18D8E781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842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14</a:t>
            </a:fld>
            <a:endParaRPr lang="en-GB"/>
          </a:p>
        </p:txBody>
      </p:sp>
    </p:spTree>
    <p:extLst>
      <p:ext uri="{BB962C8B-B14F-4D97-AF65-F5344CB8AC3E}">
        <p14:creationId xmlns:p14="http://schemas.microsoft.com/office/powerpoint/2010/main" val="236900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15</a:t>
            </a:fld>
            <a:endParaRPr lang="en-GB"/>
          </a:p>
        </p:txBody>
      </p:sp>
    </p:spTree>
    <p:extLst>
      <p:ext uri="{BB962C8B-B14F-4D97-AF65-F5344CB8AC3E}">
        <p14:creationId xmlns:p14="http://schemas.microsoft.com/office/powerpoint/2010/main" val="4272928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16</a:t>
            </a:fld>
            <a:endParaRPr lang="en-GB"/>
          </a:p>
        </p:txBody>
      </p:sp>
    </p:spTree>
    <p:extLst>
      <p:ext uri="{BB962C8B-B14F-4D97-AF65-F5344CB8AC3E}">
        <p14:creationId xmlns:p14="http://schemas.microsoft.com/office/powerpoint/2010/main" val="2837700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17</a:t>
            </a:fld>
            <a:endParaRPr lang="en-GB"/>
          </a:p>
        </p:txBody>
      </p:sp>
    </p:spTree>
    <p:extLst>
      <p:ext uri="{BB962C8B-B14F-4D97-AF65-F5344CB8AC3E}">
        <p14:creationId xmlns:p14="http://schemas.microsoft.com/office/powerpoint/2010/main" val="1843119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550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info</a:t>
            </a:r>
            <a:r>
              <a:rPr lang="en-GB" dirty="0"/>
              <a:t> on how many images were submitted to </a:t>
            </a:r>
            <a:r>
              <a:rPr lang="en-GB" dirty="0" err="1"/>
              <a:t>happywhale</a:t>
            </a:r>
            <a:r>
              <a:rPr lang="en-GB" dirty="0"/>
              <a:t>, new whales were ID, matches etc. as appropriate plus link to ship account on </a:t>
            </a:r>
            <a:r>
              <a:rPr lang="en-GB" dirty="0" err="1"/>
              <a:t>Happywhale</a:t>
            </a:r>
            <a:r>
              <a:rPr lang="en-GB" dirty="0"/>
              <a:t> – </a:t>
            </a:r>
            <a:r>
              <a:rPr lang="en-GB" b="1" dirty="0"/>
              <a:t>update link to specific voyage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568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info</a:t>
            </a:r>
            <a:r>
              <a:rPr lang="en-GB" dirty="0"/>
              <a:t> on how many images were submitted to </a:t>
            </a:r>
            <a:r>
              <a:rPr lang="en-GB" dirty="0" err="1"/>
              <a:t>happywhale</a:t>
            </a:r>
            <a:r>
              <a:rPr lang="en-GB" dirty="0"/>
              <a:t>, new whales were ID, matches etc. as appropriate plus link to ship account on </a:t>
            </a:r>
            <a:r>
              <a:rPr lang="en-GB" dirty="0" err="1"/>
              <a:t>Happywhale</a:t>
            </a:r>
            <a:r>
              <a:rPr lang="en-GB" dirty="0"/>
              <a:t> – </a:t>
            </a:r>
            <a:r>
              <a:rPr lang="en-GB" b="1" dirty="0"/>
              <a:t>update link to specific voyage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667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info</a:t>
            </a:r>
            <a:r>
              <a:rPr lang="en-GB" dirty="0"/>
              <a:t> on how many images were submitted to </a:t>
            </a:r>
            <a:r>
              <a:rPr lang="en-GB" dirty="0" err="1"/>
              <a:t>happywhale</a:t>
            </a:r>
            <a:r>
              <a:rPr lang="en-GB" dirty="0"/>
              <a:t>, new whales were ID, matches etc. as appropriate plus link to ship account on </a:t>
            </a:r>
            <a:r>
              <a:rPr lang="en-GB" dirty="0" err="1"/>
              <a:t>Happywhale</a:t>
            </a:r>
            <a:r>
              <a:rPr lang="en-GB" dirty="0"/>
              <a:t> – </a:t>
            </a:r>
            <a:r>
              <a:rPr lang="en-GB" b="1" dirty="0"/>
              <a:t>update link to specific voyage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13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info</a:t>
            </a:r>
            <a:r>
              <a:rPr lang="en-GB" dirty="0"/>
              <a:t> on how many images were submitted to </a:t>
            </a:r>
            <a:r>
              <a:rPr lang="en-GB" dirty="0" err="1"/>
              <a:t>happywhale</a:t>
            </a:r>
            <a:r>
              <a:rPr lang="en-GB" dirty="0"/>
              <a:t>, new whales were ID, matches etc. as appropriate plus link to ship account on </a:t>
            </a:r>
            <a:r>
              <a:rPr lang="en-GB" dirty="0" err="1"/>
              <a:t>Happywhale</a:t>
            </a:r>
            <a:r>
              <a:rPr lang="en-GB" dirty="0"/>
              <a:t> – </a:t>
            </a:r>
            <a:r>
              <a:rPr lang="en-GB" b="1" dirty="0"/>
              <a:t>update link to specific voyage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129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the following pages to highlight some of the key bird species identified – and/or use the final page of the bird section to highlight the complete bird list on the e-Bird trip report</a:t>
            </a:r>
          </a:p>
          <a:p>
            <a:r>
              <a:rPr lang="en-US" dirty="0"/>
              <a:t>UPDATE PLEASE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002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brief summary </a:t>
            </a:r>
            <a:r>
              <a:rPr lang="en-GB" dirty="0"/>
              <a:t>of the Science &amp; Education Program over the whole voyage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8004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486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791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water birds observed – make sure </a:t>
            </a:r>
            <a:r>
              <a:rPr lang="en-GB" i="1" dirty="0"/>
              <a:t>scientific name is in italics</a:t>
            </a:r>
          </a:p>
          <a:p>
            <a:endParaRPr lang="en-GB" dirty="0"/>
          </a:p>
          <a:p>
            <a:r>
              <a:rPr lang="en-GB" dirty="0"/>
              <a:t>15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912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B41D9F-C7AA-4AD3-B65F-D89B288EC5E5}" type="slidenum">
              <a:rPr lang="en-GB" smtClean="0"/>
              <a:t>27</a:t>
            </a:fld>
            <a:endParaRPr lang="en-GB"/>
          </a:p>
        </p:txBody>
      </p:sp>
    </p:spTree>
    <p:extLst>
      <p:ext uri="{BB962C8B-B14F-4D97-AF65-F5344CB8AC3E}">
        <p14:creationId xmlns:p14="http://schemas.microsoft.com/office/powerpoint/2010/main" val="806953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marine mammals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224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Copy and paste marine mammals observed – make sure </a:t>
            </a:r>
            <a:r>
              <a:rPr lang="en-GB" i="1" dirty="0"/>
              <a:t>scientific name is in italics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281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261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AADAF-00BC-EA48-57FA-266BD9562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009DC-A32E-5E3D-5F85-8DFC049FB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31E2D-A471-74B5-D9A7-481449204B90}"/>
              </a:ext>
            </a:extLst>
          </p:cNvPr>
          <p:cNvSpPr>
            <a:spLocks noGrp="1"/>
          </p:cNvSpPr>
          <p:nvPr>
            <p:ph type="body" idx="1"/>
          </p:nvPr>
        </p:nvSpPr>
        <p:spPr/>
        <p:txBody>
          <a:bodyPr/>
          <a:lstStyle/>
          <a:p>
            <a:endParaRPr lang="en-GB" b="0" dirty="0"/>
          </a:p>
        </p:txBody>
      </p:sp>
      <p:sp>
        <p:nvSpPr>
          <p:cNvPr id="4" name="Slide Number Placeholder 3">
            <a:extLst>
              <a:ext uri="{FF2B5EF4-FFF2-40B4-BE49-F238E27FC236}">
                <a16:creationId xmlns:a16="http://schemas.microsoft.com/office/drawing/2014/main" id="{41FAF5D7-53DF-53DB-F4F6-2F18D8E781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368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20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 PLEASE</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959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 PLEASE</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B41D9F-C7AA-4AD3-B65F-D89B288EC5E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94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Times New Roman" panose="02020603050405020304" pitchFamily="18" charset="0"/>
              </a:rPr>
              <a:t>Add highlights </a:t>
            </a:r>
            <a:r>
              <a:rPr lang="en-GB" sz="1800" dirty="0">
                <a:effectLst/>
                <a:latin typeface="Calibri" panose="020F0502020204030204" pitchFamily="34" charset="0"/>
                <a:ea typeface="Times New Roman" panose="02020603050405020304" pitchFamily="18" charset="0"/>
              </a:rPr>
              <a:t>of what science boat activities and sampling were undertaken – </a:t>
            </a:r>
            <a:r>
              <a:rPr lang="en-GB" sz="1800" b="1" dirty="0">
                <a:effectLst/>
                <a:latin typeface="Calibri" panose="020F0502020204030204" pitchFamily="34" charset="0"/>
                <a:ea typeface="Times New Roman" panose="02020603050405020304" pitchFamily="18" charset="0"/>
              </a:rPr>
              <a:t>update </a:t>
            </a:r>
            <a:r>
              <a:rPr lang="en-GB" sz="1800" b="1" dirty="0" err="1">
                <a:effectLst/>
                <a:latin typeface="Calibri" panose="020F0502020204030204" pitchFamily="34" charset="0"/>
                <a:ea typeface="Times New Roman" panose="02020603050405020304" pitchFamily="18" charset="0"/>
              </a:rPr>
              <a:t>secchi</a:t>
            </a:r>
            <a:r>
              <a:rPr lang="en-GB" sz="1800" b="1" dirty="0">
                <a:effectLst/>
                <a:latin typeface="Calibri" panose="020F0502020204030204" pitchFamily="34" charset="0"/>
                <a:ea typeface="Times New Roman" panose="02020603050405020304" pitchFamily="18" charset="0"/>
              </a:rPr>
              <a:t> link </a:t>
            </a:r>
            <a:r>
              <a:rPr lang="en-GB" sz="1800" dirty="0">
                <a:effectLst/>
                <a:latin typeface="Calibri" panose="020F0502020204030204" pitchFamily="34" charset="0"/>
                <a:ea typeface="Times New Roman" panose="02020603050405020304" pitchFamily="18" charset="0"/>
              </a:rPr>
              <a:t>to specific voyage if possible</a:t>
            </a:r>
            <a:endParaRPr lang="en-GB" dirty="0"/>
          </a:p>
        </p:txBody>
      </p:sp>
      <p:sp>
        <p:nvSpPr>
          <p:cNvPr id="4" name="Slide Number Placeholder 3"/>
          <p:cNvSpPr>
            <a:spLocks noGrp="1"/>
          </p:cNvSpPr>
          <p:nvPr>
            <p:ph type="sldNum" sz="quarter" idx="5"/>
          </p:nvPr>
        </p:nvSpPr>
        <p:spPr/>
        <p:txBody>
          <a:bodyPr/>
          <a:lstStyle/>
          <a:p>
            <a:fld id="{AFB41D9F-C7AA-4AD3-B65F-D89B288EC5E5}" type="slidenum">
              <a:rPr lang="en-GB" smtClean="0"/>
              <a:t>11</a:t>
            </a:fld>
            <a:endParaRPr lang="en-GB"/>
          </a:p>
        </p:txBody>
      </p:sp>
    </p:spTree>
    <p:extLst>
      <p:ext uri="{BB962C8B-B14F-4D97-AF65-F5344CB8AC3E}">
        <p14:creationId xmlns:p14="http://schemas.microsoft.com/office/powerpoint/2010/main" val="1624340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12</a:t>
            </a:fld>
            <a:endParaRPr lang="en-GB"/>
          </a:p>
        </p:txBody>
      </p:sp>
    </p:spTree>
    <p:extLst>
      <p:ext uri="{BB962C8B-B14F-4D97-AF65-F5344CB8AC3E}">
        <p14:creationId xmlns:p14="http://schemas.microsoft.com/office/powerpoint/2010/main" val="2775166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 any interesting finds </a:t>
            </a:r>
            <a:r>
              <a:rPr lang="en-GB" dirty="0"/>
              <a:t>in the plankton samples and pictures taken down the microscopes</a:t>
            </a:r>
          </a:p>
        </p:txBody>
      </p:sp>
      <p:sp>
        <p:nvSpPr>
          <p:cNvPr id="4" name="Slide Number Placeholder 3"/>
          <p:cNvSpPr>
            <a:spLocks noGrp="1"/>
          </p:cNvSpPr>
          <p:nvPr>
            <p:ph type="sldNum" sz="quarter" idx="5"/>
          </p:nvPr>
        </p:nvSpPr>
        <p:spPr/>
        <p:txBody>
          <a:bodyPr/>
          <a:lstStyle/>
          <a:p>
            <a:fld id="{AFB41D9F-C7AA-4AD3-B65F-D89B288EC5E5}" type="slidenum">
              <a:rPr lang="en-GB" smtClean="0"/>
              <a:t>13</a:t>
            </a:fld>
            <a:endParaRPr lang="en-GB"/>
          </a:p>
        </p:txBody>
      </p:sp>
    </p:spTree>
    <p:extLst>
      <p:ext uri="{BB962C8B-B14F-4D97-AF65-F5344CB8AC3E}">
        <p14:creationId xmlns:p14="http://schemas.microsoft.com/office/powerpoint/2010/main" val="40408062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98478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7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732473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8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30549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5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884154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41910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798039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26009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6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75214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3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41726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Slide_Indigo 0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27709"/>
            <a:ext cx="12201600" cy="15377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32499"/>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32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17574"/>
            <a:ext cx="10515600" cy="371049"/>
          </a:xfrm>
        </p:spPr>
        <p:txBody>
          <a:bodyPr>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1521000"/>
            <a:ext cx="12201600" cy="5337000"/>
          </a:xfrm>
          <a:ln>
            <a:noFill/>
          </a:ln>
        </p:spPr>
        <p:txBody>
          <a:bodyPr anchor="ctr"/>
          <a:lstStyle>
            <a:lvl1pPr marL="0" indent="0" algn="ctr">
              <a:buNone/>
              <a:defRPr>
                <a:solidFill>
                  <a:schemeClr val="bg2"/>
                </a:solidFill>
              </a:defRPr>
            </a:lvl1pPr>
          </a:lstStyle>
          <a:p>
            <a:r>
              <a:rPr lang="en-GB"/>
              <a:t>Insert your picture here</a:t>
            </a:r>
          </a:p>
        </p:txBody>
      </p:sp>
      <p:pic>
        <p:nvPicPr>
          <p:cNvPr id="5" name="Picture 4" descr="A white letter on a black background&#10;&#10;Description automatically generated">
            <a:extLst>
              <a:ext uri="{FF2B5EF4-FFF2-40B4-BE49-F238E27FC236}">
                <a16:creationId xmlns:a16="http://schemas.microsoft.com/office/drawing/2014/main" id="{C282D56F-AA2B-5AD3-2EEA-9255855756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563575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Slide_Indigo 0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B22373C-F58D-FF04-4005-596190486F2E}"/>
              </a:ext>
            </a:extLst>
          </p:cNvPr>
          <p:cNvSpPr/>
          <p:nvPr/>
        </p:nvSpPr>
        <p:spPr>
          <a:xfrm>
            <a:off x="-9600" y="0"/>
            <a:ext cx="12201600" cy="267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8C4B2A-EE0A-252D-967D-EB8F5D94FC60}"/>
              </a:ext>
            </a:extLst>
          </p:cNvPr>
          <p:cNvSpPr>
            <a:spLocks noGrp="1"/>
          </p:cNvSpPr>
          <p:nvPr>
            <p:ph type="title"/>
          </p:nvPr>
        </p:nvSpPr>
        <p:spPr>
          <a:xfrm>
            <a:off x="822250" y="381600"/>
            <a:ext cx="10515600" cy="774524"/>
          </a:xfrm>
          <a:noFill/>
          <a:ln>
            <a:noFill/>
          </a:ln>
        </p:spPr>
        <p:style>
          <a:lnRef idx="2">
            <a:schemeClr val="accent2">
              <a:shade val="50000"/>
            </a:schemeClr>
          </a:lnRef>
          <a:fillRef idx="1">
            <a:schemeClr val="accent2"/>
          </a:fillRef>
          <a:effectRef idx="0">
            <a:schemeClr val="accent2"/>
          </a:effectRef>
          <a:fontRef idx="minor">
            <a:schemeClr val="lt1"/>
          </a:fontRef>
        </p:style>
        <p:txBody>
          <a:bodyPr anchor="b">
            <a:normAutofit/>
          </a:bodyPr>
          <a:lstStyle>
            <a:lvl1pPr>
              <a:defRPr sz="4000">
                <a:latin typeface="Jost SemiBold" pitchFamily="2" charset="0"/>
                <a:ea typeface="Jost SemiBold"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514003-E6F9-8192-EE5C-0E4EF3239E83}"/>
              </a:ext>
            </a:extLst>
          </p:cNvPr>
          <p:cNvSpPr>
            <a:spLocks noGrp="1"/>
          </p:cNvSpPr>
          <p:nvPr>
            <p:ph type="body" idx="1"/>
          </p:nvPr>
        </p:nvSpPr>
        <p:spPr>
          <a:xfrm>
            <a:off x="822250" y="1156124"/>
            <a:ext cx="10515600" cy="741325"/>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Slide Number Placeholder 5">
            <a:extLst>
              <a:ext uri="{FF2B5EF4-FFF2-40B4-BE49-F238E27FC236}">
                <a16:creationId xmlns:a16="http://schemas.microsoft.com/office/drawing/2014/main" id="{B9465DA2-9E04-466D-AB4C-F6FBDF0FA0C9}"/>
              </a:ext>
            </a:extLst>
          </p:cNvPr>
          <p:cNvSpPr>
            <a:spLocks noGrp="1"/>
          </p:cNvSpPr>
          <p:nvPr>
            <p:ph type="sldNum" sz="quarter" idx="12"/>
          </p:nvPr>
        </p:nvSpPr>
        <p:spPr>
          <a:xfrm>
            <a:off x="10284000" y="22896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
        <p:nvSpPr>
          <p:cNvPr id="15" name="Picture Placeholder 14">
            <a:extLst>
              <a:ext uri="{FF2B5EF4-FFF2-40B4-BE49-F238E27FC236}">
                <a16:creationId xmlns:a16="http://schemas.microsoft.com/office/drawing/2014/main" id="{222BAA3B-25D5-696A-C90D-2C898BE6046F}"/>
              </a:ext>
            </a:extLst>
          </p:cNvPr>
          <p:cNvSpPr>
            <a:spLocks noGrp="1"/>
          </p:cNvSpPr>
          <p:nvPr>
            <p:ph type="pic" sz="quarter" idx="13" hasCustomPrompt="1"/>
          </p:nvPr>
        </p:nvSpPr>
        <p:spPr>
          <a:xfrm>
            <a:off x="0" y="2671200"/>
            <a:ext cx="12192000" cy="4192200"/>
          </a:xfrm>
          <a:ln>
            <a:noFill/>
          </a:ln>
        </p:spPr>
        <p:txBody>
          <a:bodyPr anchor="ctr"/>
          <a:lstStyle>
            <a:lvl1pPr marL="0" indent="0" algn="ctr">
              <a:buNone/>
              <a:defRPr>
                <a:solidFill>
                  <a:schemeClr val="bg2"/>
                </a:solidFill>
              </a:defRPr>
            </a:lvl1pPr>
          </a:lstStyle>
          <a:p>
            <a:r>
              <a:rPr lang="en-GB"/>
              <a:t>Insert your picture here</a:t>
            </a:r>
          </a:p>
        </p:txBody>
      </p:sp>
      <p:pic>
        <p:nvPicPr>
          <p:cNvPr id="4" name="Picture 3" descr="A white letter on a black background&#10;&#10;Description automatically generated">
            <a:extLst>
              <a:ext uri="{FF2B5EF4-FFF2-40B4-BE49-F238E27FC236}">
                <a16:creationId xmlns:a16="http://schemas.microsoft.com/office/drawing/2014/main" id="{89935F44-0163-C01A-C693-65FD52FFA0B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887856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541134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Content Slide_Indigo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6A2CD78-CF24-A039-98CB-5BEE2FA991DD}"/>
              </a:ext>
            </a:extLst>
          </p:cNvPr>
          <p:cNvSpPr>
            <a:spLocks noGrp="1"/>
          </p:cNvSpPr>
          <p:nvPr>
            <p:ph sz="half" idx="2"/>
          </p:nvPr>
        </p:nvSpPr>
        <p:spPr>
          <a:xfrm>
            <a:off x="64776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FB75DD1B-39C9-0BF0-93C3-9C29D50158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19999" y="6417273"/>
            <a:ext cx="211921" cy="304201"/>
          </a:xfrm>
          <a:prstGeom prst="rect">
            <a:avLst/>
          </a:prstGeom>
        </p:spPr>
      </p:pic>
    </p:spTree>
    <p:extLst>
      <p:ext uri="{BB962C8B-B14F-4D97-AF65-F5344CB8AC3E}">
        <p14:creationId xmlns:p14="http://schemas.microsoft.com/office/powerpoint/2010/main" val="3254866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 Image Slide_Sand 0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2592113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 Image Slide_Pearl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EBF233-56CB-DC26-C0B8-1BAA9DA2F9B6}"/>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BAD5615-05CF-8974-4F42-67D2CE0A4006}"/>
              </a:ext>
            </a:extLst>
          </p:cNvPr>
          <p:cNvSpPr>
            <a:spLocks noGrp="1" noRot="1" noMove="1" noResize="1" noEditPoints="1" noAdjustHandles="1" noChangeArrowheads="1" noChangeShapeType="1"/>
          </p:cNvSpPr>
          <p:nvPr/>
        </p:nvSpPr>
        <p:spPr>
          <a:xfrm>
            <a:off x="753600" y="757800"/>
            <a:ext cx="11448000" cy="5342400"/>
          </a:xfrm>
          <a:prstGeom prst="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618FB7B-F4E4-D716-C4CC-FE859A6044FE}"/>
              </a:ext>
            </a:extLst>
          </p:cNvPr>
          <p:cNvSpPr>
            <a:spLocks noGrp="1"/>
          </p:cNvSpPr>
          <p:nvPr>
            <p:ph type="title"/>
          </p:nvPr>
        </p:nvSpPr>
        <p:spPr>
          <a:xfrm>
            <a:off x="1135200" y="1139400"/>
            <a:ext cx="10303200" cy="686224"/>
          </a:xfrm>
        </p:spPr>
        <p:txBody>
          <a:bodyPr>
            <a:normAutofit/>
          </a:bodyPr>
          <a:lstStyle>
            <a:lvl1pPr>
              <a:defRPr sz="32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1CFB8D-EBF9-F4EE-8859-4D12F3FAC0C7}"/>
              </a:ext>
            </a:extLst>
          </p:cNvPr>
          <p:cNvSpPr>
            <a:spLocks noGrp="1"/>
          </p:cNvSpPr>
          <p:nvPr>
            <p:ph sz="half" idx="1"/>
          </p:nvPr>
        </p:nvSpPr>
        <p:spPr>
          <a:xfrm>
            <a:off x="1135200" y="1902600"/>
            <a:ext cx="4960800" cy="38160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a:extLst>
              <a:ext uri="{FF2B5EF4-FFF2-40B4-BE49-F238E27FC236}">
                <a16:creationId xmlns:a16="http://schemas.microsoft.com/office/drawing/2014/main" id="{309E14E3-3516-28F0-9D27-1CEDFD1CDD63}"/>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11" name="Footer Placeholder 4">
            <a:extLst>
              <a:ext uri="{FF2B5EF4-FFF2-40B4-BE49-F238E27FC236}">
                <a16:creationId xmlns:a16="http://schemas.microsoft.com/office/drawing/2014/main" id="{E0D014A5-33A7-B2D5-4FC5-9238B481DC21}"/>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12" name="Slide Number Placeholder 5">
            <a:extLst>
              <a:ext uri="{FF2B5EF4-FFF2-40B4-BE49-F238E27FC236}">
                <a16:creationId xmlns:a16="http://schemas.microsoft.com/office/drawing/2014/main" id="{D39D66CE-F483-BE79-7251-CF223BDF1701}"/>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blue letter on a black background&#10;&#10;Description automatically generated">
            <a:extLst>
              <a:ext uri="{FF2B5EF4-FFF2-40B4-BE49-F238E27FC236}">
                <a16:creationId xmlns:a16="http://schemas.microsoft.com/office/drawing/2014/main" id="{1CA4C3D8-B7CA-A71B-0693-AA43C3C9516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19999" y="6417273"/>
            <a:ext cx="211921" cy="304201"/>
          </a:xfrm>
          <a:prstGeom prst="rect">
            <a:avLst/>
          </a:prstGeom>
        </p:spPr>
      </p:pic>
      <p:sp>
        <p:nvSpPr>
          <p:cNvPr id="6" name="Picture Placeholder 6">
            <a:extLst>
              <a:ext uri="{FF2B5EF4-FFF2-40B4-BE49-F238E27FC236}">
                <a16:creationId xmlns:a16="http://schemas.microsoft.com/office/drawing/2014/main" id="{B2209D14-6ABD-DA34-0BDE-105946AED6ED}"/>
              </a:ext>
            </a:extLst>
          </p:cNvPr>
          <p:cNvSpPr>
            <a:spLocks noGrp="1"/>
          </p:cNvSpPr>
          <p:nvPr>
            <p:ph type="pic" sz="quarter" idx="13" hasCustomPrompt="1"/>
          </p:nvPr>
        </p:nvSpPr>
        <p:spPr>
          <a:xfrm>
            <a:off x="6477000" y="1901825"/>
            <a:ext cx="4960938" cy="381635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666850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 Image Background Slide 02">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C66863CC-7436-6F60-9B19-9C921FD591E3}"/>
              </a:ext>
            </a:extLst>
          </p:cNvPr>
          <p:cNvSpPr>
            <a:spLocks noGrp="1"/>
          </p:cNvSpPr>
          <p:nvPr>
            <p:ph type="pic" sz="quarter" idx="13" hasCustomPrompt="1"/>
          </p:nvPr>
        </p:nvSpPr>
        <p:spPr>
          <a:xfrm>
            <a:off x="-9600" y="0"/>
            <a:ext cx="12211200" cy="6863400"/>
          </a:xfrm>
          <a:ln>
            <a:noFill/>
          </a:ln>
        </p:spPr>
        <p:txBody>
          <a:bodyPr anchor="ctr"/>
          <a:lstStyle>
            <a:lvl1pPr marL="0" indent="0" algn="ctr">
              <a:buNone/>
              <a:defRPr>
                <a:solidFill>
                  <a:schemeClr val="bg2"/>
                </a:solidFill>
              </a:defRPr>
            </a:lvl1pPr>
          </a:lstStyle>
          <a:p>
            <a:r>
              <a:rPr lang="en-GB"/>
              <a:t>Insert your picture here</a:t>
            </a:r>
          </a:p>
        </p:txBody>
      </p:sp>
      <p:sp>
        <p:nvSpPr>
          <p:cNvPr id="10" name="Rectangle 9">
            <a:extLst>
              <a:ext uri="{FF2B5EF4-FFF2-40B4-BE49-F238E27FC236}">
                <a16:creationId xmlns:a16="http://schemas.microsoft.com/office/drawing/2014/main" id="{B4D40636-1A56-8AC0-D963-E55354A311DB}"/>
              </a:ext>
            </a:extLst>
          </p:cNvPr>
          <p:cNvSpPr>
            <a:spLocks/>
          </p:cNvSpPr>
          <p:nvPr/>
        </p:nvSpPr>
        <p:spPr>
          <a:xfrm>
            <a:off x="1" y="757800"/>
            <a:ext cx="6096000" cy="5342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7E6402D-56BA-D9AC-15D3-9A60011EB2E3}"/>
              </a:ext>
            </a:extLst>
          </p:cNvPr>
          <p:cNvSpPr>
            <a:spLocks noGrp="1"/>
          </p:cNvSpPr>
          <p:nvPr>
            <p:ph type="title"/>
          </p:nvPr>
        </p:nvSpPr>
        <p:spPr>
          <a:xfrm>
            <a:off x="753600" y="1139400"/>
            <a:ext cx="4579200" cy="763200"/>
          </a:xfrm>
        </p:spPr>
        <p:txBody>
          <a:bodyPr>
            <a:normAutofit/>
          </a:bodyPr>
          <a:lstStyle>
            <a:lvl1pPr>
              <a:defRPr sz="32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D626DA-5D88-30B9-445E-09A7E1A88241}"/>
              </a:ext>
            </a:extLst>
          </p:cNvPr>
          <p:cNvSpPr>
            <a:spLocks noGrp="1"/>
          </p:cNvSpPr>
          <p:nvPr>
            <p:ph type="body" idx="1"/>
          </p:nvPr>
        </p:nvSpPr>
        <p:spPr>
          <a:xfrm>
            <a:off x="753601" y="1902600"/>
            <a:ext cx="4579200" cy="381600"/>
          </a:xfrm>
        </p:spPr>
        <p:txBody>
          <a:bodyPr anchor="b"/>
          <a:lstStyle>
            <a:lvl1pPr marL="0" indent="0">
              <a:buNone/>
              <a:defRPr sz="24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40F39F-DCB4-D051-A71D-83FAC1BBFC58}"/>
              </a:ext>
            </a:extLst>
          </p:cNvPr>
          <p:cNvSpPr>
            <a:spLocks noGrp="1"/>
          </p:cNvSpPr>
          <p:nvPr>
            <p:ph sz="half" idx="2"/>
          </p:nvPr>
        </p:nvSpPr>
        <p:spPr>
          <a:xfrm>
            <a:off x="753601" y="2284200"/>
            <a:ext cx="4579200" cy="34344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429879C-FBD2-0026-75B3-48BEB8C6238F}"/>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6" name="Footer Placeholder 4">
            <a:extLst>
              <a:ext uri="{FF2B5EF4-FFF2-40B4-BE49-F238E27FC236}">
                <a16:creationId xmlns:a16="http://schemas.microsoft.com/office/drawing/2014/main" id="{C69B2184-A5BA-A546-9224-9C5E2748D78C}"/>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D5F10207-2F7B-A0AC-F0C0-7BAE1232694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8" name="Picture 7" descr="A white letter on a black background&#10;&#10;Description automatically generated">
            <a:extLst>
              <a:ext uri="{FF2B5EF4-FFF2-40B4-BE49-F238E27FC236}">
                <a16:creationId xmlns:a16="http://schemas.microsoft.com/office/drawing/2014/main" id="{0F254990-3AD2-959B-0842-B36394429D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3521729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py Only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106848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106848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842384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py + Image Slide 02">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F090F26-44CA-186E-DCD7-30C39DCB903E}"/>
              </a:ext>
            </a:extLst>
          </p:cNvPr>
          <p:cNvSpPr>
            <a:spLocks noGrp="1"/>
          </p:cNvSpPr>
          <p:nvPr>
            <p:ph type="title"/>
          </p:nvPr>
        </p:nvSpPr>
        <p:spPr>
          <a:xfrm>
            <a:off x="753600" y="757800"/>
            <a:ext cx="5724000" cy="763200"/>
          </a:xfrm>
        </p:spPr>
        <p:txBody>
          <a:bodyPr>
            <a:normAutofit/>
          </a:bodyPr>
          <a:lstStyle>
            <a:lvl1pPr>
              <a:defRPr sz="3200">
                <a:solidFill>
                  <a:schemeClr val="bg1"/>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3B258B5A-DA1A-2A8F-56CA-9BF10266BE5E}"/>
              </a:ext>
            </a:extLst>
          </p:cNvPr>
          <p:cNvSpPr>
            <a:spLocks noGrp="1"/>
          </p:cNvSpPr>
          <p:nvPr>
            <p:ph sz="half" idx="1"/>
          </p:nvPr>
        </p:nvSpPr>
        <p:spPr>
          <a:xfrm>
            <a:off x="753600" y="1521000"/>
            <a:ext cx="5342400" cy="4579200"/>
          </a:xfrm>
        </p:spPr>
        <p:txBody>
          <a:bodyPr/>
          <a:lstStyle>
            <a:lvl1pPr>
              <a:defRPr sz="2400">
                <a:solidFill>
                  <a:schemeClr val="bg1"/>
                </a:solidFill>
              </a:defRPr>
            </a:lvl1pPr>
            <a:lvl2pPr>
              <a:defRPr sz="2000">
                <a:solidFill>
                  <a:schemeClr val="bg1"/>
                </a:solidFill>
              </a:defRPr>
            </a:lvl2pPr>
            <a:lvl3pPr>
              <a:defRPr sz="1600">
                <a:solidFill>
                  <a:schemeClr val="bg1"/>
                </a:solidFill>
              </a:defRPr>
            </a:lvl3pPr>
            <a:lvl4pPr>
              <a:defRPr sz="12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042B818F-16E2-9701-F05A-B4C144AAF41E}"/>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3" name="Footer Placeholder 4">
            <a:extLst>
              <a:ext uri="{FF2B5EF4-FFF2-40B4-BE49-F238E27FC236}">
                <a16:creationId xmlns:a16="http://schemas.microsoft.com/office/drawing/2014/main" id="{9239BE8B-5F57-BC72-BE01-37E5117B645F}"/>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4" name="Slide Number Placeholder 5">
            <a:extLst>
              <a:ext uri="{FF2B5EF4-FFF2-40B4-BE49-F238E27FC236}">
                <a16:creationId xmlns:a16="http://schemas.microsoft.com/office/drawing/2014/main" id="{8E4DA3A3-A2AF-E374-80E3-CCE844FD3727}"/>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5" name="Picture 4" descr="A white letter on a black background&#10;&#10;Description automatically generated">
            <a:extLst>
              <a:ext uri="{FF2B5EF4-FFF2-40B4-BE49-F238E27FC236}">
                <a16:creationId xmlns:a16="http://schemas.microsoft.com/office/drawing/2014/main" id="{53896ED3-6F7D-F817-3ED8-9FF790ADD3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
        <p:nvSpPr>
          <p:cNvPr id="8" name="Picture Placeholder 6">
            <a:extLst>
              <a:ext uri="{FF2B5EF4-FFF2-40B4-BE49-F238E27FC236}">
                <a16:creationId xmlns:a16="http://schemas.microsoft.com/office/drawing/2014/main" id="{55BB9F17-F3B6-255E-2D84-1B8B19924668}"/>
              </a:ext>
            </a:extLst>
          </p:cNvPr>
          <p:cNvSpPr>
            <a:spLocks noGrp="1"/>
          </p:cNvSpPr>
          <p:nvPr>
            <p:ph type="pic" sz="quarter" idx="13" hasCustomPrompt="1"/>
          </p:nvPr>
        </p:nvSpPr>
        <p:spPr>
          <a:xfrm>
            <a:off x="6477000" y="757800"/>
            <a:ext cx="4960938" cy="5342400"/>
          </a:xfrm>
        </p:spPr>
        <p:txBody>
          <a:bodyPr anchor="ctr"/>
          <a:lstStyle>
            <a:lvl1pPr marL="0" indent="0" algn="ctr">
              <a:buNone/>
              <a:defRPr>
                <a:solidFill>
                  <a:schemeClr val="bg1"/>
                </a:solidFill>
              </a:defRPr>
            </a:lvl1pPr>
          </a:lstStyle>
          <a:p>
            <a:r>
              <a:rPr lang="en-GB"/>
              <a:t>Insert your picture here</a:t>
            </a:r>
          </a:p>
        </p:txBody>
      </p:sp>
    </p:spTree>
    <p:extLst>
      <p:ext uri="{BB962C8B-B14F-4D97-AF65-F5344CB8AC3E}">
        <p14:creationId xmlns:p14="http://schemas.microsoft.com/office/powerpoint/2010/main" val="36770029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Image Slide 0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73C874C-57C6-FE98-22ED-46EAAC255529}"/>
              </a:ext>
            </a:extLst>
          </p:cNvPr>
          <p:cNvSpPr>
            <a:spLocks noGrp="1"/>
          </p:cNvSpPr>
          <p:nvPr>
            <p:ph type="pic" sz="quarter" idx="13" hasCustomPrompt="1"/>
          </p:nvPr>
        </p:nvSpPr>
        <p:spPr>
          <a:xfrm>
            <a:off x="1" y="-5400"/>
            <a:ext cx="12192000" cy="6868800"/>
          </a:xfrm>
        </p:spPr>
        <p:txBody>
          <a:bodyPr anchor="ctr"/>
          <a:lstStyle>
            <a:lvl1pPr marL="0" indent="0" algn="ctr">
              <a:buNone/>
              <a:defRPr>
                <a:solidFill>
                  <a:schemeClr val="bg2"/>
                </a:solidFill>
              </a:defRPr>
            </a:lvl1pPr>
          </a:lstStyle>
          <a:p>
            <a:r>
              <a:rPr lang="en-GB"/>
              <a:t>Insert your picture here</a:t>
            </a:r>
          </a:p>
        </p:txBody>
      </p:sp>
      <p:sp>
        <p:nvSpPr>
          <p:cNvPr id="5" name="Date Placeholder 3">
            <a:extLst>
              <a:ext uri="{FF2B5EF4-FFF2-40B4-BE49-F238E27FC236}">
                <a16:creationId xmlns:a16="http://schemas.microsoft.com/office/drawing/2014/main" id="{A1280ABD-E9DC-B7C5-BCF5-9AC587E405AA}"/>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6" name="Footer Placeholder 4">
            <a:extLst>
              <a:ext uri="{FF2B5EF4-FFF2-40B4-BE49-F238E27FC236}">
                <a16:creationId xmlns:a16="http://schemas.microsoft.com/office/drawing/2014/main" id="{898A51BD-3C85-7635-39F6-ED67792625A9}"/>
              </a:ext>
            </a:extLst>
          </p:cNvPr>
          <p:cNvSpPr>
            <a:spLocks noGrp="1"/>
          </p:cNvSpPr>
          <p:nvPr>
            <p:ph type="ftr" sz="quarter" idx="11"/>
          </p:nvPr>
        </p:nvSpPr>
        <p:spPr>
          <a:xfrm>
            <a:off x="3806400" y="6481800"/>
            <a:ext cx="4579200" cy="239675"/>
          </a:xfrm>
          <a:prstGeom prst="rect">
            <a:avLst/>
          </a:prstGeom>
        </p:spPr>
        <p:txBody>
          <a:bodyPr/>
          <a:lstStyle>
            <a:lvl1pPr algn="ctr">
              <a:defRPr sz="800">
                <a:solidFill>
                  <a:schemeClr val="bg2"/>
                </a:solidFill>
                <a:latin typeface="Jost" pitchFamily="2" charset="0"/>
                <a:ea typeface="Jost" pitchFamily="2" charset="0"/>
              </a:defRPr>
            </a:lvl1pPr>
          </a:lstStyle>
          <a:p>
            <a:endParaRPr lang="en-US"/>
          </a:p>
        </p:txBody>
      </p:sp>
      <p:sp>
        <p:nvSpPr>
          <p:cNvPr id="7" name="Slide Number Placeholder 5">
            <a:extLst>
              <a:ext uri="{FF2B5EF4-FFF2-40B4-BE49-F238E27FC236}">
                <a16:creationId xmlns:a16="http://schemas.microsoft.com/office/drawing/2014/main" id="{6D7C5ECD-B415-8E5C-91B8-E1C06C4EC1F3}"/>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pic>
        <p:nvPicPr>
          <p:cNvPr id="3" name="Picture 2" descr="A white letter on a black background&#10;&#10;Description automatically generated">
            <a:extLst>
              <a:ext uri="{FF2B5EF4-FFF2-40B4-BE49-F238E27FC236}">
                <a16:creationId xmlns:a16="http://schemas.microsoft.com/office/drawing/2014/main" id="{55550A24-0177-7BED-923E-240348FFF0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20000" y="6417274"/>
            <a:ext cx="211921" cy="304201"/>
          </a:xfrm>
          <a:prstGeom prst="rect">
            <a:avLst/>
          </a:prstGeom>
        </p:spPr>
      </p:pic>
    </p:spTree>
    <p:extLst>
      <p:ext uri="{BB962C8B-B14F-4D97-AF65-F5344CB8AC3E}">
        <p14:creationId xmlns:p14="http://schemas.microsoft.com/office/powerpoint/2010/main" val="19848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0214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Custom Layout">
    <p:bg>
      <p:bgPr>
        <a:solidFill>
          <a:schemeClr val="tx2"/>
        </a:solidFill>
        <a:effectLst/>
      </p:bgPr>
    </p:bg>
    <p:spTree>
      <p:nvGrpSpPr>
        <p:cNvPr id="1" name=""/>
        <p:cNvGrpSpPr/>
        <p:nvPr/>
      </p:nvGrpSpPr>
      <p:grpSpPr>
        <a:xfrm>
          <a:off x="0" y="0"/>
          <a:ext cx="0" cy="0"/>
          <a:chOff x="0" y="0"/>
          <a:chExt cx="0" cy="0"/>
        </a:xfrm>
      </p:grpSpPr>
      <p:sp>
        <p:nvSpPr>
          <p:cNvPr id="7" name="Plassholder for bilde 9">
            <a:extLst>
              <a:ext uri="{FF2B5EF4-FFF2-40B4-BE49-F238E27FC236}">
                <a16:creationId xmlns:a16="http://schemas.microsoft.com/office/drawing/2014/main" id="{787B7979-05F2-0F05-FF84-42AFEE25A162}"/>
              </a:ext>
            </a:extLst>
          </p:cNvPr>
          <p:cNvSpPr>
            <a:spLocks noGrp="1"/>
          </p:cNvSpPr>
          <p:nvPr>
            <p:ph type="pic" sz="quarter" idx="11"/>
          </p:nvPr>
        </p:nvSpPr>
        <p:spPr>
          <a:xfrm>
            <a:off x="405600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8" name="Tittel 1">
            <a:extLst>
              <a:ext uri="{FF2B5EF4-FFF2-40B4-BE49-F238E27FC236}">
                <a16:creationId xmlns:a16="http://schemas.microsoft.com/office/drawing/2014/main" id="{01CA0C32-3062-A58F-23C8-65BC03AEA8B1}"/>
              </a:ext>
            </a:extLst>
          </p:cNvPr>
          <p:cNvSpPr>
            <a:spLocks noGrp="1"/>
          </p:cNvSpPr>
          <p:nvPr>
            <p:ph type="title"/>
          </p:nvPr>
        </p:nvSpPr>
        <p:spPr>
          <a:xfrm>
            <a:off x="31930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9" name="Plassholder for tekst 3">
            <a:extLst>
              <a:ext uri="{FF2B5EF4-FFF2-40B4-BE49-F238E27FC236}">
                <a16:creationId xmlns:a16="http://schemas.microsoft.com/office/drawing/2014/main" id="{128EE915-D127-C257-4041-B2D32CF1BCA8}"/>
              </a:ext>
            </a:extLst>
          </p:cNvPr>
          <p:cNvSpPr>
            <a:spLocks noGrp="1"/>
          </p:cNvSpPr>
          <p:nvPr>
            <p:ph type="body" sz="quarter" idx="10"/>
          </p:nvPr>
        </p:nvSpPr>
        <p:spPr>
          <a:xfrm>
            <a:off x="31930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Jost" pitchFamily="2" charset="0"/>
                <a:ea typeface="Jost" pitchFamily="2" charset="0"/>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3033199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ustom Layout">
    <p:bg>
      <p:bgPr>
        <a:solidFill>
          <a:schemeClr val="tx2"/>
        </a:solidFill>
        <a:effectLst/>
      </p:bgPr>
    </p:bg>
    <p:spTree>
      <p:nvGrpSpPr>
        <p:cNvPr id="1" name=""/>
        <p:cNvGrpSpPr/>
        <p:nvPr/>
      </p:nvGrpSpPr>
      <p:grpSpPr>
        <a:xfrm>
          <a:off x="0" y="0"/>
          <a:ext cx="0" cy="0"/>
          <a:chOff x="0" y="0"/>
          <a:chExt cx="0" cy="0"/>
        </a:xfrm>
      </p:grpSpPr>
      <p:sp>
        <p:nvSpPr>
          <p:cNvPr id="10" name="Plassholder for bilde 9">
            <a:extLst>
              <a:ext uri="{FF2B5EF4-FFF2-40B4-BE49-F238E27FC236}">
                <a16:creationId xmlns:a16="http://schemas.microsoft.com/office/drawing/2014/main" id="{27E13643-9088-3540-9293-C816933CE7F1}"/>
              </a:ext>
            </a:extLst>
          </p:cNvPr>
          <p:cNvSpPr>
            <a:spLocks noGrp="1"/>
          </p:cNvSpPr>
          <p:nvPr>
            <p:ph type="pic" sz="quarter" idx="11"/>
          </p:nvPr>
        </p:nvSpPr>
        <p:spPr>
          <a:xfrm>
            <a:off x="0" y="435600"/>
            <a:ext cx="8136000" cy="6422400"/>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
        <p:nvSpPr>
          <p:cNvPr id="11" name="Tittel 1">
            <a:extLst>
              <a:ext uri="{FF2B5EF4-FFF2-40B4-BE49-F238E27FC236}">
                <a16:creationId xmlns:a16="http://schemas.microsoft.com/office/drawing/2014/main" id="{E0E49098-9DDE-4A3A-82A4-97A1857680FF}"/>
              </a:ext>
            </a:extLst>
          </p:cNvPr>
          <p:cNvSpPr>
            <a:spLocks noGrp="1"/>
          </p:cNvSpPr>
          <p:nvPr>
            <p:ph type="title"/>
          </p:nvPr>
        </p:nvSpPr>
        <p:spPr>
          <a:xfrm>
            <a:off x="8437145" y="1229397"/>
            <a:ext cx="3438469" cy="1902272"/>
          </a:xfrm>
          <a:prstGeom prst="rect">
            <a:avLst/>
          </a:prstGeom>
        </p:spPr>
        <p:txBody>
          <a:bodyPr vert="horz" tIns="90000" bIns="0" anchor="b" anchorCtr="0">
            <a:spAutoFit/>
          </a:bodyPr>
          <a:lstStyle>
            <a:lvl1pPr algn="l">
              <a:lnSpc>
                <a:spcPts val="4667"/>
              </a:lnSpc>
              <a:defRPr sz="4000" b="1" i="0">
                <a:solidFill>
                  <a:schemeClr val="bg1"/>
                </a:solidFill>
                <a:latin typeface="+mj-lt"/>
              </a:defRPr>
            </a:lvl1pPr>
          </a:lstStyle>
          <a:p>
            <a:r>
              <a:rPr lang="en-US" dirty="0"/>
              <a:t>Click to edit Master title style</a:t>
            </a:r>
            <a:endParaRPr lang="en-GB" dirty="0"/>
          </a:p>
        </p:txBody>
      </p:sp>
      <p:sp>
        <p:nvSpPr>
          <p:cNvPr id="12" name="Plassholder for tekst 3">
            <a:extLst>
              <a:ext uri="{FF2B5EF4-FFF2-40B4-BE49-F238E27FC236}">
                <a16:creationId xmlns:a16="http://schemas.microsoft.com/office/drawing/2014/main" id="{BA8AAABF-A048-0ABC-BDB9-BCE97A130F94}"/>
              </a:ext>
            </a:extLst>
          </p:cNvPr>
          <p:cNvSpPr>
            <a:spLocks noGrp="1"/>
          </p:cNvSpPr>
          <p:nvPr>
            <p:ph type="body" sz="quarter" idx="10"/>
          </p:nvPr>
        </p:nvSpPr>
        <p:spPr>
          <a:xfrm>
            <a:off x="8437145" y="3280968"/>
            <a:ext cx="3438469"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2"/>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Tree>
    <p:extLst>
      <p:ext uri="{BB962C8B-B14F-4D97-AF65-F5344CB8AC3E}">
        <p14:creationId xmlns:p14="http://schemas.microsoft.com/office/powerpoint/2010/main" val="4083382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206095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EC748-9A8E-5CDC-281C-E436DF540E8C}"/>
              </a:ext>
            </a:extLst>
          </p:cNvPr>
          <p:cNvSpPr>
            <a:spLocks noGrp="1"/>
          </p:cNvSpPr>
          <p:nvPr>
            <p:ph type="title"/>
          </p:nvPr>
        </p:nvSpPr>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220779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1E7B6A27-3F6D-F470-2239-96CA24834792}"/>
              </a:ext>
            </a:extLst>
          </p:cNvPr>
          <p:cNvSpPr>
            <a:spLocks noGrp="1"/>
          </p:cNvSpPr>
          <p:nvPr>
            <p:ph type="title"/>
          </p:nvPr>
        </p:nvSpPr>
        <p:spPr>
          <a:xfrm>
            <a:off x="423330" y="400977"/>
            <a:ext cx="11417940" cy="632630"/>
          </a:xfrm>
          <a:prstGeom prst="rect">
            <a:avLst/>
          </a:prstGeom>
        </p:spPr>
        <p:txBody>
          <a:bodyPr vert="horz" wrap="square" lIns="90000" tIns="90000" bIns="0" anchor="t" anchorCtr="0">
            <a:spAutoFit/>
          </a:bodyPr>
          <a:lstStyle>
            <a:lvl1pPr algn="l">
              <a:lnSpc>
                <a:spcPts val="3467"/>
              </a:lnSpc>
              <a:defRPr sz="5333" b="1" i="0">
                <a:solidFill>
                  <a:schemeClr val="bg1"/>
                </a:solidFill>
                <a:latin typeface="+mj-lt"/>
              </a:defRPr>
            </a:lvl1pPr>
          </a:lstStyle>
          <a:p>
            <a:r>
              <a:rPr lang="en-US" dirty="0"/>
              <a:t>Click to edit Master title style</a:t>
            </a:r>
            <a:endParaRPr lang="en-GB" dirty="0"/>
          </a:p>
        </p:txBody>
      </p:sp>
      <p:sp>
        <p:nvSpPr>
          <p:cNvPr id="7" name="Plassholder for tekst 3">
            <a:extLst>
              <a:ext uri="{FF2B5EF4-FFF2-40B4-BE49-F238E27FC236}">
                <a16:creationId xmlns:a16="http://schemas.microsoft.com/office/drawing/2014/main" id="{4F99A621-C4BF-C88F-709A-A8411445814D}"/>
              </a:ext>
            </a:extLst>
          </p:cNvPr>
          <p:cNvSpPr>
            <a:spLocks noGrp="1"/>
          </p:cNvSpPr>
          <p:nvPr>
            <p:ph type="body" sz="quarter" idx="10"/>
          </p:nvPr>
        </p:nvSpPr>
        <p:spPr>
          <a:xfrm>
            <a:off x="423330" y="1082661"/>
            <a:ext cx="11417940" cy="296063"/>
          </a:xfrm>
          <a:prstGeom prst="rect">
            <a:avLst/>
          </a:prstGeom>
        </p:spPr>
        <p:txBody>
          <a:bodyPr wrap="square" tIns="0" bIns="90000" anchor="t" anchorCtr="0">
            <a:spAutoFit/>
          </a:bodyPr>
          <a:lstStyle>
            <a:lvl1pPr marL="0" indent="0" algn="l">
              <a:lnSpc>
                <a:spcPts val="1600"/>
              </a:lnSpc>
              <a:spcBef>
                <a:spcPts val="0"/>
              </a:spcBef>
              <a:buClr>
                <a:schemeClr val="tx1"/>
              </a:buClr>
              <a:buSzPct val="100000"/>
              <a:buNone/>
              <a:tabLst/>
              <a:defRPr sz="1400" b="0" i="0">
                <a:solidFill>
                  <a:schemeClr val="bg1"/>
                </a:solidFill>
                <a:latin typeface="+mn-lt"/>
              </a:defRPr>
            </a:lvl1pPr>
            <a:lvl2pPr marL="421207" indent="-182029">
              <a:lnSpc>
                <a:spcPct val="100000"/>
              </a:lnSpc>
              <a:spcBef>
                <a:spcPts val="0"/>
              </a:spcBef>
              <a:buClr>
                <a:schemeClr val="tx1"/>
              </a:buClr>
              <a:tabLst/>
              <a:defRPr sz="1333" b="0" i="0">
                <a:latin typeface="Austin Text Roman" pitchFamily="2" charset="77"/>
              </a:defRPr>
            </a:lvl2pPr>
            <a:lvl3pPr marL="592652" indent="-118530">
              <a:lnSpc>
                <a:spcPct val="100000"/>
              </a:lnSpc>
              <a:spcBef>
                <a:spcPts val="0"/>
              </a:spcBef>
              <a:buClr>
                <a:schemeClr val="tx1"/>
              </a:buClr>
              <a:buSzPct val="80000"/>
              <a:buFont typeface="Arial" panose="020B0604020202020204" pitchFamily="34" charset="0"/>
              <a:buChar char="•"/>
              <a:tabLst/>
              <a:defRPr sz="1333" b="0" i="0">
                <a:latin typeface="Austin Text Roman" pitchFamily="2" charset="77"/>
              </a:defRPr>
            </a:lvl3pPr>
            <a:lvl4pPr marL="713300" indent="-120648">
              <a:lnSpc>
                <a:spcPct val="100000"/>
              </a:lnSpc>
              <a:spcBef>
                <a:spcPts val="0"/>
              </a:spcBef>
              <a:buClr>
                <a:schemeClr val="tx1"/>
              </a:buClr>
              <a:buFont typeface="Systemfont normal"/>
              <a:buChar char="-"/>
              <a:tabLst/>
              <a:defRPr sz="1333" b="0" i="0">
                <a:latin typeface="Austin Text Roman" pitchFamily="2" charset="77"/>
              </a:defRPr>
            </a:lvl4pPr>
            <a:lvl5pPr>
              <a:spcBef>
                <a:spcPts val="0"/>
              </a:spcBef>
              <a:defRPr sz="1867" b="0" i="0">
                <a:latin typeface="Austin Text Roman" pitchFamily="2" charset="77"/>
              </a:defRPr>
            </a:lvl5pPr>
          </a:lstStyle>
          <a:p>
            <a:pPr lvl="0"/>
            <a:r>
              <a:rPr lang="en-US" dirty="0"/>
              <a:t>Click to edit Master text styles</a:t>
            </a:r>
          </a:p>
        </p:txBody>
      </p:sp>
      <p:sp>
        <p:nvSpPr>
          <p:cNvPr id="8" name="Plassholder for bilde 9">
            <a:extLst>
              <a:ext uri="{FF2B5EF4-FFF2-40B4-BE49-F238E27FC236}">
                <a16:creationId xmlns:a16="http://schemas.microsoft.com/office/drawing/2014/main" id="{B5FC467C-0524-9818-72A1-7AA6CC244511}"/>
              </a:ext>
            </a:extLst>
          </p:cNvPr>
          <p:cNvSpPr>
            <a:spLocks noGrp="1"/>
          </p:cNvSpPr>
          <p:nvPr>
            <p:ph type="pic" sz="quarter" idx="11"/>
          </p:nvPr>
        </p:nvSpPr>
        <p:spPr>
          <a:xfrm>
            <a:off x="423331" y="2088257"/>
            <a:ext cx="11768668" cy="4780328"/>
          </a:xfrm>
          <a:prstGeom prst="rect">
            <a:avLst/>
          </a:prstGeom>
          <a:solidFill>
            <a:schemeClr val="tx1">
              <a:lumMod val="10000"/>
              <a:lumOff val="90000"/>
            </a:schemeClr>
          </a:solidFill>
        </p:spPr>
        <p:txBody>
          <a:bodyPr anchor="ctr" anchorCtr="0"/>
          <a:lstStyle>
            <a:lvl1pPr marL="0" indent="0" algn="ctr">
              <a:buNone/>
              <a:defRPr sz="1333" b="0" i="0">
                <a:latin typeface="+mn-lt"/>
              </a:defRPr>
            </a:lvl1pPr>
          </a:lstStyle>
          <a:p>
            <a:r>
              <a:rPr lang="en-US"/>
              <a:t>Click icon to add picture</a:t>
            </a:r>
            <a:endParaRPr lang="en-GB"/>
          </a:p>
        </p:txBody>
      </p:sp>
    </p:spTree>
    <p:extLst>
      <p:ext uri="{BB962C8B-B14F-4D97-AF65-F5344CB8AC3E}">
        <p14:creationId xmlns:p14="http://schemas.microsoft.com/office/powerpoint/2010/main" val="1741434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837EAAAE-A2EF-D117-61A2-4D0327499C82}"/>
              </a:ext>
            </a:extLst>
          </p:cNvPr>
          <p:cNvSpPr>
            <a:spLocks noGrp="1"/>
          </p:cNvSpPr>
          <p:nvPr>
            <p:ph type="title"/>
          </p:nvPr>
        </p:nvSpPr>
        <p:spPr>
          <a:xfrm>
            <a:off x="318930" y="312851"/>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a:t>Click to edit Master title style</a:t>
            </a:r>
            <a:endParaRPr lang="en-GB"/>
          </a:p>
        </p:txBody>
      </p:sp>
      <p:sp>
        <p:nvSpPr>
          <p:cNvPr id="7" name="Plassholder for bilde 12">
            <a:extLst>
              <a:ext uri="{FF2B5EF4-FFF2-40B4-BE49-F238E27FC236}">
                <a16:creationId xmlns:a16="http://schemas.microsoft.com/office/drawing/2014/main" id="{B3D9E29C-1176-BCCB-5AFB-19440CF68DBD}"/>
              </a:ext>
            </a:extLst>
          </p:cNvPr>
          <p:cNvSpPr>
            <a:spLocks noGrp="1"/>
          </p:cNvSpPr>
          <p:nvPr>
            <p:ph type="pic" sz="quarter" idx="10"/>
          </p:nvPr>
        </p:nvSpPr>
        <p:spPr>
          <a:xfrm>
            <a:off x="1" y="3447010"/>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15F0BE26-9215-44CE-F9DA-5548F3CBE26A}"/>
              </a:ext>
            </a:extLst>
          </p:cNvPr>
          <p:cNvSpPr>
            <a:spLocks noGrp="1"/>
          </p:cNvSpPr>
          <p:nvPr>
            <p:ph type="body" sz="quarter" idx="11"/>
          </p:nvPr>
        </p:nvSpPr>
        <p:spPr>
          <a:xfrm>
            <a:off x="318731" y="1403191"/>
            <a:ext cx="5458539" cy="235898"/>
          </a:xfrm>
          <a:prstGeom prst="rect">
            <a:avLst/>
          </a:prstGeom>
        </p:spPr>
        <p:txBody>
          <a:bodyPr wrap="square" tIns="0">
            <a:spAutoFit/>
          </a:bodyPr>
          <a:lstStyle>
            <a:lvl1pPr>
              <a:buClr>
                <a:schemeClr val="bg1"/>
              </a:buClr>
              <a:defRPr sz="1333"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0919939B-2476-29A3-9222-E3A4D05EF5C4}"/>
              </a:ext>
            </a:extLst>
          </p:cNvPr>
          <p:cNvSpPr>
            <a:spLocks noGrp="1"/>
          </p:cNvSpPr>
          <p:nvPr>
            <p:ph type="pic" sz="quarter" idx="12"/>
          </p:nvPr>
        </p:nvSpPr>
        <p:spPr>
          <a:xfrm>
            <a:off x="6096000" y="1"/>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3999040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tx2"/>
        </a:solidFill>
        <a:effectLst/>
      </p:bgPr>
    </p:bg>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6DFE255-B37D-9EBC-211E-27A6AAE3517F}"/>
              </a:ext>
            </a:extLst>
          </p:cNvPr>
          <p:cNvSpPr>
            <a:spLocks noGrp="1"/>
          </p:cNvSpPr>
          <p:nvPr>
            <p:ph type="title"/>
          </p:nvPr>
        </p:nvSpPr>
        <p:spPr>
          <a:xfrm>
            <a:off x="6418477" y="3764130"/>
            <a:ext cx="5458540" cy="1090340"/>
          </a:xfrm>
          <a:prstGeom prst="rect">
            <a:avLst/>
          </a:prstGeom>
        </p:spPr>
        <p:txBody>
          <a:bodyPr vert="horz" wrap="square" tIns="90000" bIns="90000" anchor="t" anchorCtr="0">
            <a:spAutoFit/>
          </a:bodyPr>
          <a:lstStyle>
            <a:lvl1pPr algn="l">
              <a:lnSpc>
                <a:spcPts val="3467"/>
              </a:lnSpc>
              <a:defRPr sz="3200" b="1" i="0">
                <a:solidFill>
                  <a:schemeClr val="bg1"/>
                </a:solidFill>
                <a:latin typeface="+mj-lt"/>
              </a:defRPr>
            </a:lvl1pPr>
          </a:lstStyle>
          <a:p>
            <a:r>
              <a:rPr lang="en-US" dirty="0"/>
              <a:t>Click to edit Master title style</a:t>
            </a:r>
            <a:endParaRPr lang="en-GB" dirty="0"/>
          </a:p>
        </p:txBody>
      </p:sp>
      <p:sp>
        <p:nvSpPr>
          <p:cNvPr id="7" name="Plassholder for bilde 12">
            <a:extLst>
              <a:ext uri="{FF2B5EF4-FFF2-40B4-BE49-F238E27FC236}">
                <a16:creationId xmlns:a16="http://schemas.microsoft.com/office/drawing/2014/main" id="{931606AC-AF95-3B68-A3EC-03B484AC8779}"/>
              </a:ext>
            </a:extLst>
          </p:cNvPr>
          <p:cNvSpPr>
            <a:spLocks noGrp="1"/>
          </p:cNvSpPr>
          <p:nvPr>
            <p:ph type="pic" sz="quarter" idx="10"/>
          </p:nvPr>
        </p:nvSpPr>
        <p:spPr>
          <a:xfrm>
            <a:off x="1" y="1"/>
            <a:ext cx="12192001" cy="3428999"/>
          </a:xfrm>
          <a:prstGeom prst="rect">
            <a:avLst/>
          </a:prstGeom>
          <a:solidFill>
            <a:schemeClr val="bg1">
              <a:lumMod val="7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8" name="Plassholder for tekst 9">
            <a:extLst>
              <a:ext uri="{FF2B5EF4-FFF2-40B4-BE49-F238E27FC236}">
                <a16:creationId xmlns:a16="http://schemas.microsoft.com/office/drawing/2014/main" id="{856E7F80-E414-D4FE-9673-C67223A3562F}"/>
              </a:ext>
            </a:extLst>
          </p:cNvPr>
          <p:cNvSpPr>
            <a:spLocks noGrp="1"/>
          </p:cNvSpPr>
          <p:nvPr>
            <p:ph type="body" sz="quarter" idx="11"/>
          </p:nvPr>
        </p:nvSpPr>
        <p:spPr>
          <a:xfrm>
            <a:off x="6418478" y="4854470"/>
            <a:ext cx="5458539" cy="261610"/>
          </a:xfrm>
          <a:prstGeom prst="rect">
            <a:avLst/>
          </a:prstGeom>
        </p:spPr>
        <p:txBody>
          <a:bodyPr wrap="square" tIns="0">
            <a:spAutoFit/>
          </a:bodyPr>
          <a:lstStyle>
            <a:lvl1pPr>
              <a:buClr>
                <a:schemeClr val="tx1"/>
              </a:buClr>
              <a:defRPr sz="1400" b="0" i="0">
                <a:solidFill>
                  <a:schemeClr val="bg1"/>
                </a:solidFill>
                <a:latin typeface="+mn-lt"/>
              </a:defRPr>
            </a:lvl1pPr>
            <a:lvl2pPr>
              <a:defRPr sz="1333">
                <a:latin typeface="+mn-lt"/>
              </a:defRPr>
            </a:lvl2pPr>
            <a:lvl3pPr>
              <a:defRPr sz="1333">
                <a:latin typeface="+mn-lt"/>
              </a:defRPr>
            </a:lvl3pPr>
            <a:lvl4pPr>
              <a:defRPr sz="1333">
                <a:latin typeface="+mn-lt"/>
              </a:defRPr>
            </a:lvl4pPr>
            <a:lvl5pPr>
              <a:defRPr sz="1333">
                <a:latin typeface="+mn-lt"/>
              </a:defRPr>
            </a:lvl5pPr>
          </a:lstStyle>
          <a:p>
            <a:pPr lvl="0"/>
            <a:r>
              <a:rPr lang="en-US" dirty="0"/>
              <a:t>Click to edit Master text styles</a:t>
            </a:r>
          </a:p>
        </p:txBody>
      </p:sp>
      <p:sp>
        <p:nvSpPr>
          <p:cNvPr id="9" name="Plassholder for bilde 12">
            <a:extLst>
              <a:ext uri="{FF2B5EF4-FFF2-40B4-BE49-F238E27FC236}">
                <a16:creationId xmlns:a16="http://schemas.microsoft.com/office/drawing/2014/main" id="{ACEEC5A1-7108-02C1-4939-926991082C87}"/>
              </a:ext>
            </a:extLst>
          </p:cNvPr>
          <p:cNvSpPr>
            <a:spLocks noGrp="1"/>
          </p:cNvSpPr>
          <p:nvPr>
            <p:ph type="pic" sz="quarter" idx="12"/>
          </p:nvPr>
        </p:nvSpPr>
        <p:spPr>
          <a:xfrm>
            <a:off x="0" y="3437102"/>
            <a:ext cx="6099547" cy="3447009"/>
          </a:xfrm>
          <a:prstGeom prst="rect">
            <a:avLst/>
          </a:prstGeom>
          <a:solidFill>
            <a:schemeClr val="tx1">
              <a:lumMod val="10000"/>
              <a:lumOff val="90000"/>
            </a:schemeClr>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253146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tx2"/>
        </a:solidFill>
        <a:effectLst/>
      </p:bgPr>
    </p:bg>
    <p:spTree>
      <p:nvGrpSpPr>
        <p:cNvPr id="1" name=""/>
        <p:cNvGrpSpPr/>
        <p:nvPr/>
      </p:nvGrpSpPr>
      <p:grpSpPr>
        <a:xfrm>
          <a:off x="0" y="0"/>
          <a:ext cx="0" cy="0"/>
          <a:chOff x="0" y="0"/>
          <a:chExt cx="0" cy="0"/>
        </a:xfrm>
      </p:grpSpPr>
      <p:sp>
        <p:nvSpPr>
          <p:cNvPr id="6" name="Plassholder for bilde 12">
            <a:extLst>
              <a:ext uri="{FF2B5EF4-FFF2-40B4-BE49-F238E27FC236}">
                <a16:creationId xmlns:a16="http://schemas.microsoft.com/office/drawing/2014/main" id="{EF194AA8-042F-8759-BB1A-210C39C90F7D}"/>
              </a:ext>
            </a:extLst>
          </p:cNvPr>
          <p:cNvSpPr>
            <a:spLocks noGrp="1"/>
          </p:cNvSpPr>
          <p:nvPr>
            <p:ph type="pic" sz="quarter" idx="12"/>
          </p:nvPr>
        </p:nvSpPr>
        <p:spPr>
          <a:xfrm>
            <a:off x="6099547" y="1"/>
            <a:ext cx="6099547" cy="3437924"/>
          </a:xfrm>
          <a:prstGeom prst="rect">
            <a:avLst/>
          </a:prstGeom>
          <a:solidFill>
            <a:srgbClr val="1D1D1D"/>
          </a:solidFill>
        </p:spPr>
        <p:txBody>
          <a:bodyPr anchor="ctr" anchorCtr="0"/>
          <a:lstStyle>
            <a:lvl1pPr marL="0" indent="0" algn="ctr">
              <a:buNone/>
              <a:defRPr sz="1333">
                <a:latin typeface="+mn-lt"/>
              </a:defRPr>
            </a:lvl1pPr>
          </a:lstStyle>
          <a:p>
            <a:r>
              <a:rPr lang="en-US"/>
              <a:t>Click icon to add picture</a:t>
            </a:r>
            <a:endParaRPr lang="en-GB"/>
          </a:p>
        </p:txBody>
      </p:sp>
      <p:sp>
        <p:nvSpPr>
          <p:cNvPr id="7" name="Plassholder for bilde 12">
            <a:extLst>
              <a:ext uri="{FF2B5EF4-FFF2-40B4-BE49-F238E27FC236}">
                <a16:creationId xmlns:a16="http://schemas.microsoft.com/office/drawing/2014/main" id="{49282485-E60B-2CA6-E76C-0641ACBE461D}"/>
              </a:ext>
            </a:extLst>
          </p:cNvPr>
          <p:cNvSpPr>
            <a:spLocks noGrp="1"/>
          </p:cNvSpPr>
          <p:nvPr>
            <p:ph type="pic" sz="quarter" idx="13"/>
          </p:nvPr>
        </p:nvSpPr>
        <p:spPr>
          <a:xfrm>
            <a:off x="-3547" y="1"/>
            <a:ext cx="6099547" cy="3437924"/>
          </a:xfrm>
          <a:prstGeom prst="rect">
            <a:avLst/>
          </a:prstGeom>
          <a:solidFill>
            <a:schemeClr val="bg2">
              <a:lumMod val="95000"/>
            </a:schemeClr>
          </a:solidFill>
        </p:spPr>
        <p:txBody>
          <a:bodyPr anchor="ctr" anchorCtr="0"/>
          <a:lstStyle>
            <a:lvl1pPr marL="0" indent="0" algn="ctr">
              <a:buNone/>
              <a:defRPr sz="1333">
                <a:latin typeface="+mn-lt"/>
              </a:defRPr>
            </a:lvl1pPr>
          </a:lstStyle>
          <a:p>
            <a:r>
              <a:rPr lang="en-US" dirty="0"/>
              <a:t>Click icon to add picture</a:t>
            </a:r>
            <a:endParaRPr lang="en-GB" dirty="0"/>
          </a:p>
        </p:txBody>
      </p:sp>
      <p:sp>
        <p:nvSpPr>
          <p:cNvPr id="8" name="Plassholder for bilde 12">
            <a:extLst>
              <a:ext uri="{FF2B5EF4-FFF2-40B4-BE49-F238E27FC236}">
                <a16:creationId xmlns:a16="http://schemas.microsoft.com/office/drawing/2014/main" id="{EA9449AF-0836-598B-B604-8F130B193E69}"/>
              </a:ext>
            </a:extLst>
          </p:cNvPr>
          <p:cNvSpPr>
            <a:spLocks noGrp="1"/>
          </p:cNvSpPr>
          <p:nvPr>
            <p:ph type="pic" sz="quarter" idx="14"/>
          </p:nvPr>
        </p:nvSpPr>
        <p:spPr>
          <a:xfrm>
            <a:off x="6096000" y="3437925"/>
            <a:ext cx="6099547" cy="3437924"/>
          </a:xfrm>
          <a:prstGeom prst="rect">
            <a:avLst/>
          </a:prstGeom>
          <a:solidFill>
            <a:schemeClr val="bg2">
              <a:lumMod val="95000"/>
            </a:schemeClr>
          </a:solidFill>
        </p:spPr>
        <p:txBody>
          <a:bodyPr anchor="ctr" anchorCtr="0"/>
          <a:lstStyle>
            <a:lvl1pPr marL="0" indent="0" algn="ctr">
              <a:buNone/>
              <a:defRPr sz="1333">
                <a:latin typeface="+mn-lt"/>
              </a:defRPr>
            </a:lvl1pPr>
          </a:lstStyle>
          <a:p>
            <a:r>
              <a:rPr lang="en-US"/>
              <a:t>Click icon to add picture</a:t>
            </a:r>
            <a:endParaRPr lang="en-GB"/>
          </a:p>
        </p:txBody>
      </p:sp>
      <p:sp>
        <p:nvSpPr>
          <p:cNvPr id="9" name="Plassholder for bilde 12">
            <a:extLst>
              <a:ext uri="{FF2B5EF4-FFF2-40B4-BE49-F238E27FC236}">
                <a16:creationId xmlns:a16="http://schemas.microsoft.com/office/drawing/2014/main" id="{87357279-78D8-469D-CDC3-92D3EFBA29B3}"/>
              </a:ext>
            </a:extLst>
          </p:cNvPr>
          <p:cNvSpPr>
            <a:spLocks noGrp="1"/>
          </p:cNvSpPr>
          <p:nvPr>
            <p:ph type="pic" sz="quarter" idx="15"/>
          </p:nvPr>
        </p:nvSpPr>
        <p:spPr>
          <a:xfrm>
            <a:off x="0" y="3437925"/>
            <a:ext cx="6099547" cy="3437924"/>
          </a:xfrm>
          <a:prstGeom prst="rect">
            <a:avLst/>
          </a:prstGeom>
          <a:solidFill>
            <a:srgbClr val="1D1D1D"/>
          </a:solidFill>
        </p:spPr>
        <p:txBody>
          <a:bodyPr anchor="ctr" anchorCtr="0"/>
          <a:lstStyle>
            <a:lvl1pPr marL="0" indent="0" algn="ctr">
              <a:buNone/>
              <a:defRPr sz="1333">
                <a:latin typeface="+mn-lt"/>
              </a:defRPr>
            </a:lvl1pPr>
          </a:lstStyle>
          <a:p>
            <a:r>
              <a:rPr lang="en-US"/>
              <a:t>Click icon to add picture</a:t>
            </a:r>
            <a:endParaRPr lang="en-GB"/>
          </a:p>
        </p:txBody>
      </p:sp>
    </p:spTree>
    <p:extLst>
      <p:ext uri="{BB962C8B-B14F-4D97-AF65-F5344CB8AC3E}">
        <p14:creationId xmlns:p14="http://schemas.microsoft.com/office/powerpoint/2010/main" val="9357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978445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3570153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226257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4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406598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5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130274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6_Title Slide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714B-73A5-6771-B8FC-A3E7B6BEB664}"/>
              </a:ext>
            </a:extLst>
          </p:cNvPr>
          <p:cNvSpPr>
            <a:spLocks noGrp="1"/>
          </p:cNvSpPr>
          <p:nvPr>
            <p:ph type="ctrTitle"/>
          </p:nvPr>
        </p:nvSpPr>
        <p:spPr>
          <a:xfrm>
            <a:off x="1524000" y="3047399"/>
            <a:ext cx="9144000" cy="763201"/>
          </a:xfrm>
        </p:spPr>
        <p:txBody>
          <a:bodyPr anchor="b">
            <a:normAutofit/>
          </a:bodyPr>
          <a:lstStyle>
            <a:lvl1pPr algn="ctr">
              <a:defRPr sz="4000">
                <a:solidFill>
                  <a:schemeClr val="bg1"/>
                </a:solidFill>
                <a:latin typeface="Jost SemiBold" pitchFamily="2" charset="0"/>
                <a:ea typeface="Jost SemiBold"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56E14810-C288-7265-EA92-696261E93608}"/>
              </a:ext>
            </a:extLst>
          </p:cNvPr>
          <p:cNvSpPr>
            <a:spLocks noGrp="1"/>
          </p:cNvSpPr>
          <p:nvPr>
            <p:ph type="subTitle" idx="1"/>
          </p:nvPr>
        </p:nvSpPr>
        <p:spPr>
          <a:xfrm>
            <a:off x="1524000" y="3810600"/>
            <a:ext cx="9144000" cy="381600"/>
          </a:xfrm>
        </p:spPr>
        <p:txBody>
          <a:bodyPr>
            <a:normAutofit/>
          </a:bodyPr>
          <a:lstStyle>
            <a:lvl1pPr marL="0" indent="0" algn="ctr">
              <a:buNone/>
              <a:defRPr sz="2000">
                <a:solidFill>
                  <a:schemeClr val="bg1"/>
                </a:solidFill>
                <a:latin typeface="Jost" pitchFamily="2" charset="0"/>
                <a:ea typeface="Jos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D8B10D-7D0C-0E2C-2CAA-8A30CA90EC1C}"/>
              </a:ext>
            </a:extLst>
          </p:cNvPr>
          <p:cNvSpPr>
            <a:spLocks noGrp="1"/>
          </p:cNvSpPr>
          <p:nvPr>
            <p:ph type="dt" sz="half" idx="10"/>
          </p:nvPr>
        </p:nvSpPr>
        <p:spPr>
          <a:xfrm>
            <a:off x="753600" y="6481800"/>
            <a:ext cx="1144800" cy="239675"/>
          </a:xfrm>
        </p:spPr>
        <p:txBody>
          <a:bodyPr/>
          <a:lstStyle>
            <a:lvl1pPr>
              <a:defRPr sz="8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5" name="Footer Placeholder 4">
            <a:extLst>
              <a:ext uri="{FF2B5EF4-FFF2-40B4-BE49-F238E27FC236}">
                <a16:creationId xmlns:a16="http://schemas.microsoft.com/office/drawing/2014/main" id="{DCD2570B-0ED4-6102-CB14-9254E46C4B79}"/>
              </a:ext>
            </a:extLst>
          </p:cNvPr>
          <p:cNvSpPr>
            <a:spLocks noGrp="1"/>
          </p:cNvSpPr>
          <p:nvPr>
            <p:ph type="ftr" sz="quarter" idx="11"/>
          </p:nvPr>
        </p:nvSpPr>
        <p:spPr>
          <a:xfrm>
            <a:off x="3806400" y="6481800"/>
            <a:ext cx="4579200" cy="239675"/>
          </a:xfrm>
          <a:prstGeom prst="rect">
            <a:avLst/>
          </a:prstGeom>
        </p:spPr>
        <p:txBody>
          <a:bodyPr/>
          <a:lstStyle>
            <a:lvl1pPr>
              <a:defRPr sz="800">
                <a:solidFill>
                  <a:schemeClr val="bg2"/>
                </a:solidFill>
                <a:latin typeface="Jost" pitchFamily="2" charset="0"/>
                <a:ea typeface="Jost" pitchFamily="2" charset="0"/>
              </a:defRPr>
            </a:lvl1pPr>
          </a:lstStyle>
          <a:p>
            <a:endParaRPr lang="en-US"/>
          </a:p>
        </p:txBody>
      </p:sp>
      <p:sp>
        <p:nvSpPr>
          <p:cNvPr id="6" name="Slide Number Placeholder 5">
            <a:extLst>
              <a:ext uri="{FF2B5EF4-FFF2-40B4-BE49-F238E27FC236}">
                <a16:creationId xmlns:a16="http://schemas.microsoft.com/office/drawing/2014/main" id="{AED767FC-4ADC-6297-1293-CF8421DFCA0B}"/>
              </a:ext>
            </a:extLst>
          </p:cNvPr>
          <p:cNvSpPr>
            <a:spLocks noGrp="1"/>
          </p:cNvSpPr>
          <p:nvPr>
            <p:ph type="sldNum" sz="quarter" idx="12"/>
          </p:nvPr>
        </p:nvSpPr>
        <p:spPr>
          <a:xfrm>
            <a:off x="10293600" y="6481800"/>
            <a:ext cx="1144800" cy="239675"/>
          </a:xfrm>
        </p:spPr>
        <p:txBody>
          <a:bodyPr/>
          <a:lstStyle>
            <a:lvl1pPr>
              <a:defRPr sz="800">
                <a:solidFill>
                  <a:schemeClr val="bg2"/>
                </a:solidFill>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3428360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DE674-52B0-02B9-4D7C-8D5A342B46B7}"/>
              </a:ext>
            </a:extLst>
          </p:cNvPr>
          <p:cNvSpPr>
            <a:spLocks noGrp="1"/>
          </p:cNvSpPr>
          <p:nvPr>
            <p:ph type="title"/>
          </p:nvPr>
        </p:nvSpPr>
        <p:spPr>
          <a:xfrm>
            <a:off x="753600" y="376200"/>
            <a:ext cx="10684800" cy="11448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175B9D3-9F60-C50D-9472-C8F8CCDF4E1C}"/>
              </a:ext>
            </a:extLst>
          </p:cNvPr>
          <p:cNvSpPr>
            <a:spLocks noGrp="1"/>
          </p:cNvSpPr>
          <p:nvPr>
            <p:ph type="body" idx="1"/>
          </p:nvPr>
        </p:nvSpPr>
        <p:spPr>
          <a:xfrm>
            <a:off x="753600" y="1902599"/>
            <a:ext cx="10684800" cy="41976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8337D4D-94F3-FFD1-C9BC-8EA5A3416F44}"/>
              </a:ext>
            </a:extLst>
          </p:cNvPr>
          <p:cNvSpPr>
            <a:spLocks noGrp="1"/>
          </p:cNvSpPr>
          <p:nvPr>
            <p:ph type="dt" sz="half" idx="2"/>
          </p:nvPr>
        </p:nvSpPr>
        <p:spPr>
          <a:xfrm>
            <a:off x="753600" y="6356350"/>
            <a:ext cx="1144800" cy="365125"/>
          </a:xfrm>
          <a:prstGeom prst="rect">
            <a:avLst/>
          </a:prstGeom>
        </p:spPr>
        <p:txBody>
          <a:bodyPr vert="horz" lIns="91440" tIns="45720" rIns="91440" bIns="45720" rtlCol="0" anchor="ctr"/>
          <a:lstStyle>
            <a:lvl1pPr algn="l">
              <a:defRPr sz="1200">
                <a:solidFill>
                  <a:schemeClr val="bg2"/>
                </a:solidFill>
                <a:latin typeface="Jost" pitchFamily="2" charset="0"/>
                <a:ea typeface="Jost" pitchFamily="2" charset="0"/>
              </a:defRPr>
            </a:lvl1pPr>
          </a:lstStyle>
          <a:p>
            <a:fld id="{FAC0FD8D-B4D3-754D-9BA6-6613D9A4D007}" type="datetimeFigureOut">
              <a:rPr lang="en-US" smtClean="0"/>
              <a:t>6/25/2026</a:t>
            </a:fld>
            <a:endParaRPr lang="en-US"/>
          </a:p>
        </p:txBody>
      </p:sp>
      <p:sp>
        <p:nvSpPr>
          <p:cNvPr id="6" name="Slide Number Placeholder 5">
            <a:extLst>
              <a:ext uri="{FF2B5EF4-FFF2-40B4-BE49-F238E27FC236}">
                <a16:creationId xmlns:a16="http://schemas.microsoft.com/office/drawing/2014/main" id="{E4720FD7-B378-61F0-43EB-353B3E6BEAB1}"/>
              </a:ext>
            </a:extLst>
          </p:cNvPr>
          <p:cNvSpPr>
            <a:spLocks noGrp="1"/>
          </p:cNvSpPr>
          <p:nvPr>
            <p:ph type="sldNum" sz="quarter" idx="4"/>
          </p:nvPr>
        </p:nvSpPr>
        <p:spPr>
          <a:xfrm>
            <a:off x="10293600" y="6356350"/>
            <a:ext cx="1144800" cy="365125"/>
          </a:xfrm>
          <a:prstGeom prst="rect">
            <a:avLst/>
          </a:prstGeom>
        </p:spPr>
        <p:txBody>
          <a:bodyPr vert="horz" lIns="91440" tIns="45720" rIns="91440" bIns="45720" rtlCol="0" anchor="ctr"/>
          <a:lstStyle>
            <a:lvl1pPr algn="r">
              <a:defRPr sz="1200">
                <a:solidFill>
                  <a:schemeClr val="bg2"/>
                </a:solidFill>
                <a:latin typeface="Jost" pitchFamily="2" charset="0"/>
                <a:ea typeface="Jost" pitchFamily="2" charset="0"/>
              </a:defRPr>
            </a:lvl1pPr>
          </a:lstStyle>
          <a:p>
            <a:fld id="{62EBC36B-C772-DA47-A45A-19124D16F3CE}" type="slidenum">
              <a:rPr lang="en-US" smtClean="0"/>
              <a:t>‹#›</a:t>
            </a:fld>
            <a:endParaRPr lang="en-US"/>
          </a:p>
        </p:txBody>
      </p:sp>
    </p:spTree>
    <p:extLst>
      <p:ext uri="{BB962C8B-B14F-4D97-AF65-F5344CB8AC3E}">
        <p14:creationId xmlns:p14="http://schemas.microsoft.com/office/powerpoint/2010/main" val="260022399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691" r:id="rId12"/>
    <p:sldLayoutId id="2147483692"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662" r:id="rId30"/>
    <p:sldLayoutId id="2147483655" r:id="rId31"/>
    <p:sldLayoutId id="2147483658" r:id="rId32"/>
    <p:sldLayoutId id="2147483659" r:id="rId33"/>
    <p:sldLayoutId id="2147483654" r:id="rId34"/>
  </p:sldLayoutIdLst>
  <p:txStyles>
    <p:titleStyle>
      <a:lvl1pPr algn="l" defTabSz="914400" rtl="0" eaLnBrk="1" latinLnBrk="0" hangingPunct="1">
        <a:lnSpc>
          <a:spcPct val="90000"/>
        </a:lnSpc>
        <a:spcBef>
          <a:spcPct val="0"/>
        </a:spcBef>
        <a:buNone/>
        <a:defRPr sz="4000" kern="1200">
          <a:solidFill>
            <a:schemeClr val="tx1"/>
          </a:solidFill>
          <a:latin typeface="Jost SemiBold" pitchFamily="2" charset="0"/>
          <a:ea typeface="Jost SemiBold"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Jost" pitchFamily="2" charset="0"/>
          <a:ea typeface="Jost"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Jost Light" pitchFamily="2" charset="0"/>
          <a:ea typeface="Jost Light"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Jost Light" pitchFamily="2" charset="0"/>
          <a:ea typeface="Jost Light"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Jost Light" pitchFamily="2" charset="0"/>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hyperlink" Target="http://www.playingwithdata.com/secchi-disk-project/" TargetMode="External"/><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33.jpe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jeanne-de-lepinay.github.io/climate-change-survey/" TargetMode="External"/><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8.xml"/><Relationship Id="rId6" Type="http://schemas.openxmlformats.org/officeDocument/2006/relationships/hyperlink" Target="https://www.ipcc.ch/report/ar6/syr/downloads/report/IPCC_AR6_SYR_SPM.pdf" TargetMode="External"/><Relationship Id="rId5" Type="http://schemas.openxmlformats.org/officeDocument/2006/relationships/hyperlink" Target="https://www.ipcc.ch/report/ar6/wg1/downloads/faqs/IPCC_AR6_WGI_FAQ_Chapter_01.pdf" TargetMode="External"/><Relationship Id="rId4" Type="http://schemas.openxmlformats.org/officeDocument/2006/relationships/hyperlink" Target="https://www.ipcc.ch/" TargetMode="External"/><Relationship Id="rId9"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8.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hyperlink" Target="http://www.wave-arcticwhales.com/" TargetMode="External"/><Relationship Id="rId7"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2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mailto:l.mcwhinnie@hw.ac.u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27.xml"/><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3.xml"/><Relationship Id="rId1" Type="http://schemas.openxmlformats.org/officeDocument/2006/relationships/slideLayout" Target="../slideLayouts/slideLayout27.xml"/><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7.jpe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hyperlink" Target="https://www.inaturalist.org/projects/frsva267-20260607-20260614-svalbard-in-spring" TargetMode="External"/><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hyperlink" Target="https://ebird.org/tripreport/535187" TargetMode="External"/><Relationship Id="rId2" Type="http://schemas.openxmlformats.org/officeDocument/2006/relationships/notesSlide" Target="../notesSlides/notesSlide5.xml"/><Relationship Id="rId1" Type="http://schemas.openxmlformats.org/officeDocument/2006/relationships/slideLayout" Target="../slideLayouts/slideLayout29.xml"/><Relationship Id="rId5" Type="http://schemas.openxmlformats.org/officeDocument/2006/relationships/image" Target="../media/image27.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BA81-5303-12BB-289C-FC08D1CE0170}"/>
            </a:ext>
          </a:extLst>
        </p:cNvPr>
        <p:cNvGrpSpPr/>
        <p:nvPr/>
      </p:nvGrpSpPr>
      <p:grpSpPr>
        <a:xfrm>
          <a:off x="0" y="0"/>
          <a:ext cx="0" cy="0"/>
          <a:chOff x="0" y="0"/>
          <a:chExt cx="0" cy="0"/>
        </a:xfrm>
      </p:grpSpPr>
      <p:pic>
        <p:nvPicPr>
          <p:cNvPr id="8" name="Picture Placeholder 7" descr="A close-up of a snow covered surface&#10;&#10;AI-generated content may be incorrect.">
            <a:extLst>
              <a:ext uri="{FF2B5EF4-FFF2-40B4-BE49-F238E27FC236}">
                <a16:creationId xmlns:a16="http://schemas.microsoft.com/office/drawing/2014/main" id="{80B3D7AC-4756-A206-FD72-36B2D13932F7}"/>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DA55D0CD-1FD5-D20A-01A3-8E275CAAA5C0}"/>
              </a:ext>
            </a:extLst>
          </p:cNvPr>
          <p:cNvSpPr>
            <a:spLocks noGrp="1"/>
          </p:cNvSpPr>
          <p:nvPr>
            <p:ph type="title"/>
          </p:nvPr>
        </p:nvSpPr>
        <p:spPr>
          <a:xfrm>
            <a:off x="319305" y="1229397"/>
            <a:ext cx="3438469" cy="1902272"/>
          </a:xfrm>
        </p:spPr>
        <p:txBody>
          <a:bodyPr/>
          <a:lstStyle/>
          <a:p>
            <a:r>
              <a:rPr lang="nn-NO" sz="4000" dirty="0"/>
              <a:t>MS Fram — 7 – 14 June 2026</a:t>
            </a:r>
            <a:endParaRPr lang="en-GB" dirty="0"/>
          </a:p>
        </p:txBody>
      </p:sp>
      <p:sp>
        <p:nvSpPr>
          <p:cNvPr id="6" name="Text Placeholder 5">
            <a:extLst>
              <a:ext uri="{FF2B5EF4-FFF2-40B4-BE49-F238E27FC236}">
                <a16:creationId xmlns:a16="http://schemas.microsoft.com/office/drawing/2014/main" id="{29DDE9C7-2F59-9339-4DBF-2C7A7D32675E}"/>
              </a:ext>
            </a:extLst>
          </p:cNvPr>
          <p:cNvSpPr>
            <a:spLocks noGrp="1"/>
          </p:cNvSpPr>
          <p:nvPr>
            <p:ph type="body" sz="quarter" idx="10"/>
          </p:nvPr>
        </p:nvSpPr>
        <p:spPr>
          <a:xfrm>
            <a:off x="319305" y="3151578"/>
            <a:ext cx="3438469" cy="503812"/>
          </a:xfrm>
        </p:spPr>
        <p:txBody>
          <a:bodyPr/>
          <a:lstStyle/>
          <a:p>
            <a:pPr algn="just"/>
            <a:r>
              <a:rPr lang="en-GB" sz="1400" dirty="0">
                <a:latin typeface="+mj-lt"/>
              </a:rPr>
              <a:t>Svalbard in Springtime, the Return of the Sun</a:t>
            </a:r>
            <a:endParaRPr lang="en-GB" dirty="0">
              <a:solidFill>
                <a:schemeClr val="bg1"/>
              </a:solidFill>
            </a:endParaRPr>
          </a:p>
        </p:txBody>
      </p:sp>
      <p:sp>
        <p:nvSpPr>
          <p:cNvPr id="3" name="TextBox 2">
            <a:extLst>
              <a:ext uri="{FF2B5EF4-FFF2-40B4-BE49-F238E27FC236}">
                <a16:creationId xmlns:a16="http://schemas.microsoft.com/office/drawing/2014/main" id="{26A0F166-62BA-68EF-A530-8E8BE60F3847}"/>
              </a:ext>
            </a:extLst>
          </p:cNvPr>
          <p:cNvSpPr txBox="1"/>
          <p:nvPr/>
        </p:nvSpPr>
        <p:spPr>
          <a:xfrm>
            <a:off x="10267531" y="6475899"/>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r>
              <a:rPr kumimoji="0" lang="en-US" sz="1200" b="0" i="0" u="none" strike="noStrike" kern="1200" cap="none" spc="0" normalizeH="0" baseline="0" noProof="0" dirty="0">
                <a:ln>
                  <a:noFill/>
                </a:ln>
                <a:solidFill>
                  <a:srgbClr val="DED7CA"/>
                </a:solidFill>
                <a:effectLst/>
                <a:uLnTx/>
                <a:uFillTx/>
                <a:latin typeface="Jost"/>
                <a:ea typeface="+mn-ea"/>
                <a:cs typeface="+mn-cs"/>
              </a:rPr>
              <a:t>/HX</a:t>
            </a:r>
          </a:p>
        </p:txBody>
      </p:sp>
    </p:spTree>
    <p:extLst>
      <p:ext uri="{BB962C8B-B14F-4D97-AF65-F5344CB8AC3E}">
        <p14:creationId xmlns:p14="http://schemas.microsoft.com/office/powerpoint/2010/main" val="1261614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DC7FF-882E-1C06-6B68-283D516EEDAD}"/>
              </a:ext>
            </a:extLst>
          </p:cNvPr>
          <p:cNvSpPr>
            <a:spLocks noGrp="1"/>
          </p:cNvSpPr>
          <p:nvPr>
            <p:ph type="title"/>
          </p:nvPr>
        </p:nvSpPr>
        <p:spPr>
          <a:xfrm>
            <a:off x="8437144" y="435600"/>
            <a:ext cx="3438469" cy="693608"/>
          </a:xfrm>
        </p:spPr>
        <p:txBody>
          <a:bodyPr/>
          <a:lstStyle/>
          <a:p>
            <a:pPr algn="ctr"/>
            <a:r>
              <a:rPr lang="en-GB" b="0" dirty="0"/>
              <a:t>Mammals</a:t>
            </a:r>
            <a:endParaRPr lang="en-US" dirty="0"/>
          </a:p>
        </p:txBody>
      </p:sp>
      <p:sp>
        <p:nvSpPr>
          <p:cNvPr id="3" name="Text Placeholder 2">
            <a:extLst>
              <a:ext uri="{FF2B5EF4-FFF2-40B4-BE49-F238E27FC236}">
                <a16:creationId xmlns:a16="http://schemas.microsoft.com/office/drawing/2014/main" id="{EA3859AB-018D-B1A8-5D45-0BC25B60E774}"/>
              </a:ext>
            </a:extLst>
          </p:cNvPr>
          <p:cNvSpPr>
            <a:spLocks noGrp="1"/>
          </p:cNvSpPr>
          <p:nvPr>
            <p:ph type="body" sz="quarter" idx="10"/>
          </p:nvPr>
        </p:nvSpPr>
        <p:spPr>
          <a:xfrm>
            <a:off x="8437144" y="1433026"/>
            <a:ext cx="3438469" cy="2966025"/>
          </a:xfrm>
        </p:spPr>
        <p:txBody>
          <a:bodyPr/>
          <a:lstStyle/>
          <a:p>
            <a:r>
              <a:rPr lang="en-GB" dirty="0"/>
              <a:t>Although we did not manage to submit any photos to the </a:t>
            </a:r>
            <a:r>
              <a:rPr lang="en-GB" dirty="0" err="1"/>
              <a:t>Happywhale</a:t>
            </a:r>
            <a:r>
              <a:rPr lang="en-GB" dirty="0"/>
              <a:t> project during this voyage, we were fortunate to spot several marine mammals — harbour seals, ringed seals, minke whales, and of course beluga whales. From the deck we had beautiful views of walrus at </a:t>
            </a:r>
            <a:r>
              <a:rPr lang="en-GB" dirty="0" err="1"/>
              <a:t>Moffen</a:t>
            </a:r>
            <a:r>
              <a:rPr lang="en-GB" dirty="0"/>
              <a:t> and, with real fortune on our side, a mother polar bear with her cub.</a:t>
            </a:r>
          </a:p>
          <a:p>
            <a:endParaRPr lang="en-GB" dirty="0"/>
          </a:p>
          <a:p>
            <a:r>
              <a:rPr lang="en-GB" dirty="0"/>
              <a:t>We hope you keep watching the horizon for wildlife long after your return. With any luck, we will see you on board again soon. Thank you for travelling with HX.</a:t>
            </a:r>
            <a:endParaRPr lang="en-US" dirty="0"/>
          </a:p>
        </p:txBody>
      </p:sp>
      <p:sp>
        <p:nvSpPr>
          <p:cNvPr id="5" name="TextBox 4">
            <a:extLst>
              <a:ext uri="{FF2B5EF4-FFF2-40B4-BE49-F238E27FC236}">
                <a16:creationId xmlns:a16="http://schemas.microsoft.com/office/drawing/2014/main" id="{F733E498-30A7-2F6E-7E20-24E08C4B4328}"/>
              </a:ext>
            </a:extLst>
          </p:cNvPr>
          <p:cNvSpPr txBox="1"/>
          <p:nvPr/>
        </p:nvSpPr>
        <p:spPr>
          <a:xfrm>
            <a:off x="123001" y="6494627"/>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r>
              <a:rPr kumimoji="0" lang="en-US" sz="1200" b="0" i="0" u="none" strike="noStrike" kern="1200" cap="none" spc="0" normalizeH="0" baseline="0" noProof="0" dirty="0">
                <a:ln>
                  <a:noFill/>
                </a:ln>
                <a:solidFill>
                  <a:srgbClr val="DED7CA"/>
                </a:solidFill>
                <a:effectLst/>
                <a:uLnTx/>
                <a:uFillTx/>
                <a:latin typeface="Jost"/>
                <a:ea typeface="+mn-ea"/>
                <a:cs typeface="+mn-cs"/>
              </a:rPr>
              <a:t>/HX</a:t>
            </a:r>
          </a:p>
        </p:txBody>
      </p:sp>
      <p:pic>
        <p:nvPicPr>
          <p:cNvPr id="7" name="Picture Placeholder 6">
            <a:extLst>
              <a:ext uri="{FF2B5EF4-FFF2-40B4-BE49-F238E27FC236}">
                <a16:creationId xmlns:a16="http://schemas.microsoft.com/office/drawing/2014/main" id="{DD3E31BB-7D13-7825-41A7-377B61709A23}"/>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215153" y="217800"/>
            <a:ext cx="8136000" cy="6422400"/>
          </a:xfrm>
          <a:prstGeom prst="rect">
            <a:avLst/>
          </a:prstGeom>
        </p:spPr>
      </p:pic>
    </p:spTree>
    <p:extLst>
      <p:ext uri="{BB962C8B-B14F-4D97-AF65-F5344CB8AC3E}">
        <p14:creationId xmlns:p14="http://schemas.microsoft.com/office/powerpoint/2010/main" val="2594393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E1B8A-EE77-8174-1610-E29D153B65DA}"/>
              </a:ext>
            </a:extLst>
          </p:cNvPr>
          <p:cNvSpPr>
            <a:spLocks noGrp="1"/>
          </p:cNvSpPr>
          <p:nvPr>
            <p:ph type="title"/>
          </p:nvPr>
        </p:nvSpPr>
        <p:spPr>
          <a:xfrm>
            <a:off x="8437145" y="319259"/>
            <a:ext cx="3438469" cy="693608"/>
          </a:xfrm>
        </p:spPr>
        <p:txBody>
          <a:bodyPr/>
          <a:lstStyle/>
          <a:p>
            <a:r>
              <a:rPr lang="nb-NO" dirty="0"/>
              <a:t>Science </a:t>
            </a:r>
            <a:r>
              <a:rPr lang="nb-NO" dirty="0" err="1"/>
              <a:t>Boat</a:t>
            </a:r>
            <a:endParaRPr lang="en-GB" dirty="0"/>
          </a:p>
        </p:txBody>
      </p:sp>
      <p:sp>
        <p:nvSpPr>
          <p:cNvPr id="6" name="Text Placeholder 5">
            <a:extLst>
              <a:ext uri="{FF2B5EF4-FFF2-40B4-BE49-F238E27FC236}">
                <a16:creationId xmlns:a16="http://schemas.microsoft.com/office/drawing/2014/main" id="{8E9DC48B-A404-E25B-4457-68DA2D7097BE}"/>
              </a:ext>
            </a:extLst>
          </p:cNvPr>
          <p:cNvSpPr>
            <a:spLocks noGrp="1"/>
          </p:cNvSpPr>
          <p:nvPr>
            <p:ph type="body" sz="quarter" idx="10"/>
          </p:nvPr>
        </p:nvSpPr>
        <p:spPr>
          <a:xfrm>
            <a:off x="8437145" y="1090742"/>
            <a:ext cx="3438469" cy="1529734"/>
          </a:xfrm>
        </p:spPr>
        <p:txBody>
          <a:bodyPr/>
          <a:lstStyle/>
          <a:p>
            <a:r>
              <a:rPr lang="en-GB" dirty="0"/>
              <a:t>We ran five science boat sessions during this voyage at </a:t>
            </a:r>
            <a:r>
              <a:rPr lang="en-GB" dirty="0" err="1"/>
              <a:t>Asbestodden</a:t>
            </a:r>
            <a:r>
              <a:rPr lang="en-GB" dirty="0"/>
              <a:t>, </a:t>
            </a:r>
            <a:r>
              <a:rPr lang="en-GB" dirty="0" err="1"/>
              <a:t>Gravnesodden</a:t>
            </a:r>
            <a:r>
              <a:rPr lang="en-GB" dirty="0"/>
              <a:t>, </a:t>
            </a:r>
            <a:r>
              <a:rPr lang="en-GB" dirty="0" err="1"/>
              <a:t>Mushamna</a:t>
            </a:r>
            <a:r>
              <a:rPr lang="en-GB" dirty="0"/>
              <a:t>, and the Ice Edge. At each site, we took multiple Secchi Disk measurements to document the turbidity and clarity of the water and to assess the abundance of phytoplankton.</a:t>
            </a:r>
          </a:p>
        </p:txBody>
      </p:sp>
      <p:sp>
        <p:nvSpPr>
          <p:cNvPr id="10" name="Text Placeholder 5">
            <a:extLst>
              <a:ext uri="{FF2B5EF4-FFF2-40B4-BE49-F238E27FC236}">
                <a16:creationId xmlns:a16="http://schemas.microsoft.com/office/drawing/2014/main" id="{463408CF-3641-7EA6-E295-A9B11FD1EF3B}"/>
              </a:ext>
            </a:extLst>
          </p:cNvPr>
          <p:cNvSpPr txBox="1">
            <a:spLocks/>
          </p:cNvSpPr>
          <p:nvPr/>
        </p:nvSpPr>
        <p:spPr>
          <a:xfrm>
            <a:off x="8437143" y="6263046"/>
            <a:ext cx="3438469" cy="501248"/>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Atlas Grotesk Regular" pitchFamily="50" charset="0"/>
                <a:ea typeface="+mn-ea"/>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mn-ea"/>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mn-ea"/>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B0F0"/>
                </a:solidFill>
                <a:latin typeface="+mn-lt"/>
                <a:hlinkClick r:id="rId3"/>
              </a:rPr>
              <a:t>View our data </a:t>
            </a:r>
            <a:r>
              <a:rPr lang="en-GB" dirty="0">
                <a:latin typeface="+mn-lt"/>
              </a:rPr>
              <a:t>submitted to the Secchi Disk Project</a:t>
            </a:r>
            <a:endParaRPr lang="en-GB" dirty="0">
              <a:solidFill>
                <a:srgbClr val="00B0F0"/>
              </a:solidFill>
              <a:latin typeface="+mn-lt"/>
            </a:endParaRPr>
          </a:p>
        </p:txBody>
      </p:sp>
      <p:pic>
        <p:nvPicPr>
          <p:cNvPr id="8" name="Picture 7" descr="mage result for secchi disk study"/>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860852" y="5030859"/>
            <a:ext cx="1014760" cy="10147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2891267515"/>
              </p:ext>
            </p:extLst>
          </p:nvPr>
        </p:nvGraphicFramePr>
        <p:xfrm>
          <a:off x="8437143" y="2695787"/>
          <a:ext cx="3574747" cy="1569042"/>
        </p:xfrm>
        <a:graphic>
          <a:graphicData uri="http://schemas.openxmlformats.org/drawingml/2006/table">
            <a:tbl>
              <a:tblPr firstRow="1" bandRow="1">
                <a:tableStyleId>{18603FDC-E32A-4AB5-989C-0864C3EAD2B8}</a:tableStyleId>
              </a:tblPr>
              <a:tblGrid>
                <a:gridCol w="1106409">
                  <a:extLst>
                    <a:ext uri="{9D8B030D-6E8A-4147-A177-3AD203B41FA5}">
                      <a16:colId xmlns:a16="http://schemas.microsoft.com/office/drawing/2014/main" val="4201379583"/>
                    </a:ext>
                  </a:extLst>
                </a:gridCol>
                <a:gridCol w="1583789">
                  <a:extLst>
                    <a:ext uri="{9D8B030D-6E8A-4147-A177-3AD203B41FA5}">
                      <a16:colId xmlns:a16="http://schemas.microsoft.com/office/drawing/2014/main" val="2424681026"/>
                    </a:ext>
                  </a:extLst>
                </a:gridCol>
                <a:gridCol w="884549">
                  <a:extLst>
                    <a:ext uri="{9D8B030D-6E8A-4147-A177-3AD203B41FA5}">
                      <a16:colId xmlns:a16="http://schemas.microsoft.com/office/drawing/2014/main" val="3166501074"/>
                    </a:ext>
                  </a:extLst>
                </a:gridCol>
              </a:tblGrid>
              <a:tr h="532722">
                <a:tc>
                  <a:txBody>
                    <a:bodyPr/>
                    <a:lstStyle/>
                    <a:p>
                      <a:pPr algn="ctr"/>
                      <a:r>
                        <a:rPr lang="nb-NO" sz="1400" b="1" i="0" kern="1200" dirty="0">
                          <a:solidFill>
                            <a:schemeClr val="bg1"/>
                          </a:solidFill>
                          <a:latin typeface="+mj-lt"/>
                          <a:ea typeface="Jost SemiBold" pitchFamily="2" charset="0"/>
                          <a:cs typeface="+mj-cs"/>
                        </a:rPr>
                        <a:t>Date</a:t>
                      </a:r>
                      <a:endParaRPr lang="en-GB" sz="1400" b="1" i="0" kern="1200" dirty="0">
                        <a:solidFill>
                          <a:schemeClr val="bg1"/>
                        </a:solidFill>
                        <a:latin typeface="+mj-lt"/>
                        <a:ea typeface="Jost SemiBold" pitchFamily="2" charset="0"/>
                        <a:cs typeface="+mj-cs"/>
                      </a:endParaRPr>
                    </a:p>
                  </a:txBody>
                  <a:tcPr marL="45720" marR="45720" marT="22860" marB="22860"/>
                </a:tc>
                <a:tc>
                  <a:txBody>
                    <a:bodyPr/>
                    <a:lstStyle/>
                    <a:p>
                      <a:pPr algn="ctr"/>
                      <a:r>
                        <a:rPr lang="nb-NO" sz="1400" b="1" i="0" kern="1200" dirty="0">
                          <a:solidFill>
                            <a:schemeClr val="bg1"/>
                          </a:solidFill>
                          <a:latin typeface="+mj-lt"/>
                          <a:ea typeface="Jost SemiBold" pitchFamily="2" charset="0"/>
                          <a:cs typeface="+mj-cs"/>
                        </a:rPr>
                        <a:t>Location</a:t>
                      </a:r>
                      <a:endParaRPr lang="en-GB" sz="1400" b="1" i="0" kern="1200" dirty="0">
                        <a:solidFill>
                          <a:schemeClr val="bg1"/>
                        </a:solidFill>
                        <a:latin typeface="+mj-lt"/>
                        <a:ea typeface="Jost SemiBold" pitchFamily="2" charset="0"/>
                        <a:cs typeface="+mj-cs"/>
                      </a:endParaRPr>
                    </a:p>
                  </a:txBody>
                  <a:tcPr marL="45720" marR="45720" marT="22860" marB="22860"/>
                </a:tc>
                <a:tc>
                  <a:txBody>
                    <a:bodyPr/>
                    <a:lstStyle/>
                    <a:p>
                      <a:pPr algn="ctr"/>
                      <a:r>
                        <a:rPr lang="nb-NO" sz="1400" b="1" i="0" kern="1200" dirty="0">
                          <a:solidFill>
                            <a:schemeClr val="bg1"/>
                          </a:solidFill>
                          <a:latin typeface="+mj-lt"/>
                          <a:ea typeface="Jost SemiBold" pitchFamily="2" charset="0"/>
                          <a:cs typeface="+mj-cs"/>
                        </a:rPr>
                        <a:t>Depth (m)</a:t>
                      </a:r>
                      <a:endParaRPr lang="en-GB" sz="1400" b="1" i="0" kern="1200" dirty="0">
                        <a:solidFill>
                          <a:schemeClr val="bg1"/>
                        </a:solidFill>
                        <a:latin typeface="+mj-lt"/>
                        <a:ea typeface="Jost SemiBold" pitchFamily="2" charset="0"/>
                        <a:cs typeface="+mj-cs"/>
                      </a:endParaRPr>
                    </a:p>
                  </a:txBody>
                  <a:tcPr marL="45720" marR="45720" marT="22860" marB="22860"/>
                </a:tc>
                <a:extLst>
                  <a:ext uri="{0D108BD9-81ED-4DB2-BD59-A6C34878D82A}">
                    <a16:rowId xmlns:a16="http://schemas.microsoft.com/office/drawing/2014/main" val="2539790993"/>
                  </a:ext>
                </a:extLst>
              </a:tr>
              <a:tr h="303436">
                <a:tc>
                  <a:txBody>
                    <a:bodyPr/>
                    <a:lstStyle/>
                    <a:p>
                      <a:pPr algn="l">
                        <a:buNone/>
                      </a:pPr>
                      <a:r>
                        <a:rPr lang="en-GB" sz="1400" dirty="0">
                          <a:effectLst/>
                          <a:latin typeface="Poppins" panose="00000500000000000000" pitchFamily="2" charset="0"/>
                        </a:rPr>
                        <a:t>9 June 2026</a:t>
                      </a:r>
                    </a:p>
                  </a:txBody>
                  <a:tcPr anchor="ctr"/>
                </a:tc>
                <a:tc>
                  <a:txBody>
                    <a:bodyPr/>
                    <a:lstStyle/>
                    <a:p>
                      <a:pPr algn="l">
                        <a:buNone/>
                      </a:pPr>
                      <a:r>
                        <a:rPr lang="en-GB" sz="1400">
                          <a:effectLst/>
                          <a:latin typeface="Poppins" panose="00000500000000000000" pitchFamily="2" charset="0"/>
                        </a:rPr>
                        <a:t>Asbestodden</a:t>
                      </a:r>
                    </a:p>
                  </a:txBody>
                  <a:tcPr anchor="ctr"/>
                </a:tc>
                <a:tc>
                  <a:txBody>
                    <a:bodyPr/>
                    <a:lstStyle/>
                    <a:p>
                      <a:pPr algn="l">
                        <a:buNone/>
                      </a:pPr>
                      <a:r>
                        <a:rPr lang="en-GB" sz="1400">
                          <a:effectLst/>
                          <a:latin typeface="Poppins" panose="00000500000000000000" pitchFamily="2" charset="0"/>
                        </a:rPr>
                        <a:t>9.3</a:t>
                      </a:r>
                    </a:p>
                  </a:txBody>
                  <a:tcPr anchor="ctr"/>
                </a:tc>
                <a:extLst>
                  <a:ext uri="{0D108BD9-81ED-4DB2-BD59-A6C34878D82A}">
                    <a16:rowId xmlns:a16="http://schemas.microsoft.com/office/drawing/2014/main" val="799169043"/>
                  </a:ext>
                </a:extLst>
              </a:tr>
              <a:tr h="303436">
                <a:tc>
                  <a:txBody>
                    <a:bodyPr/>
                    <a:lstStyle/>
                    <a:p>
                      <a:pPr algn="l">
                        <a:buNone/>
                      </a:pPr>
                      <a:r>
                        <a:rPr lang="en-GB" sz="1400">
                          <a:effectLst/>
                          <a:latin typeface="Poppins" panose="00000500000000000000" pitchFamily="2" charset="0"/>
                        </a:rPr>
                        <a:t>12 June 2026</a:t>
                      </a:r>
                    </a:p>
                  </a:txBody>
                  <a:tcPr anchor="ctr"/>
                </a:tc>
                <a:tc>
                  <a:txBody>
                    <a:bodyPr/>
                    <a:lstStyle/>
                    <a:p>
                      <a:pPr algn="l">
                        <a:buNone/>
                      </a:pPr>
                      <a:r>
                        <a:rPr lang="en-GB" sz="1400">
                          <a:effectLst/>
                          <a:latin typeface="Poppins" panose="00000500000000000000" pitchFamily="2" charset="0"/>
                        </a:rPr>
                        <a:t>The Ice Edge</a:t>
                      </a:r>
                    </a:p>
                  </a:txBody>
                  <a:tcPr anchor="ctr"/>
                </a:tc>
                <a:tc>
                  <a:txBody>
                    <a:bodyPr/>
                    <a:lstStyle/>
                    <a:p>
                      <a:pPr algn="l">
                        <a:buNone/>
                      </a:pPr>
                      <a:r>
                        <a:rPr lang="en-GB" sz="1400" dirty="0">
                          <a:effectLst/>
                          <a:latin typeface="Poppins" panose="00000500000000000000" pitchFamily="2" charset="0"/>
                        </a:rPr>
                        <a:t>12.0</a:t>
                      </a:r>
                    </a:p>
                  </a:txBody>
                  <a:tcPr anchor="ctr"/>
                </a:tc>
                <a:extLst>
                  <a:ext uri="{0D108BD9-81ED-4DB2-BD59-A6C34878D82A}">
                    <a16:rowId xmlns:a16="http://schemas.microsoft.com/office/drawing/2014/main" val="548691956"/>
                  </a:ext>
                </a:extLst>
              </a:tr>
            </a:tbl>
          </a:graphicData>
        </a:graphic>
      </p:graphicFrame>
      <p:pic>
        <p:nvPicPr>
          <p:cNvPr id="9" name="Picture Placeholder 8">
            <a:extLst>
              <a:ext uri="{FF2B5EF4-FFF2-40B4-BE49-F238E27FC236}">
                <a16:creationId xmlns:a16="http://schemas.microsoft.com/office/drawing/2014/main" id="{52014188-8607-1997-AF9E-D4A868CD118D}"/>
              </a:ext>
            </a:extLst>
          </p:cNvPr>
          <p:cNvPicPr>
            <a:picLocks noGrp="1" noChangeAspect="1"/>
          </p:cNvPicPr>
          <p:nvPr>
            <p:ph type="pic" sz="quarter" idx="11"/>
          </p:nvPr>
        </p:nvPicPr>
        <p:blipFill>
          <a:blip r:embed="rId5" cstate="screen">
            <a:extLst>
              <a:ext uri="{28A0092B-C50C-407E-A947-70E740481C1C}">
                <a14:useLocalDpi xmlns:a14="http://schemas.microsoft.com/office/drawing/2010/main"/>
              </a:ext>
            </a:extLst>
          </a:blip>
          <a:srcRect l="7777" r="7777"/>
          <a:stretch>
            <a:fillRect/>
          </a:stretch>
        </p:blipFill>
        <p:spPr>
          <a:xfrm>
            <a:off x="0" y="434975"/>
            <a:ext cx="8135938" cy="6423025"/>
          </a:xfrm>
          <a:prstGeom prst="rect">
            <a:avLst/>
          </a:prstGeom>
        </p:spPr>
      </p:pic>
    </p:spTree>
    <p:extLst>
      <p:ext uri="{BB962C8B-B14F-4D97-AF65-F5344CB8AC3E}">
        <p14:creationId xmlns:p14="http://schemas.microsoft.com/office/powerpoint/2010/main" val="3142406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231410" y="146256"/>
            <a:ext cx="3438469" cy="696814"/>
          </a:xfrm>
        </p:spPr>
        <p:txBody>
          <a:bodyPr/>
          <a:lstStyle/>
          <a:p>
            <a:r>
              <a:rPr lang="en-GB" dirty="0"/>
              <a:t>CTD Profiles</a:t>
            </a:r>
          </a:p>
        </p:txBody>
      </p:sp>
      <p:sp>
        <p:nvSpPr>
          <p:cNvPr id="9" name="TextBox 8">
            <a:extLst>
              <a:ext uri="{FF2B5EF4-FFF2-40B4-BE49-F238E27FC236}">
                <a16:creationId xmlns:a16="http://schemas.microsoft.com/office/drawing/2014/main" id="{97E7420C-A888-381D-9721-C48DC7FB7020}"/>
              </a:ext>
            </a:extLst>
          </p:cNvPr>
          <p:cNvSpPr txBox="1"/>
          <p:nvPr/>
        </p:nvSpPr>
        <p:spPr>
          <a:xfrm>
            <a:off x="8549017" y="3429000"/>
            <a:ext cx="2940228" cy="738664"/>
          </a:xfrm>
          <a:prstGeom prst="rect">
            <a:avLst/>
          </a:prstGeom>
          <a:noFill/>
        </p:spPr>
        <p:txBody>
          <a:bodyPr wrap="none" rtlCol="0">
            <a:spAutoFit/>
          </a:bodyPr>
          <a:lstStyle/>
          <a:p>
            <a:pPr marL="285750" indent="-285750">
              <a:buFont typeface="Arial" panose="020B0604020202020204" pitchFamily="34" charset="0"/>
              <a:buChar char="•"/>
            </a:pPr>
            <a:r>
              <a:rPr lang="en-US" sz="1400" dirty="0">
                <a:solidFill>
                  <a:schemeClr val="bg2"/>
                </a:solidFill>
                <a:ea typeface="Jost" pitchFamily="2" charset="0"/>
              </a:rPr>
              <a:t>Black line: June 9</a:t>
            </a:r>
            <a:r>
              <a:rPr lang="en-US" sz="1400" baseline="30000" dirty="0">
                <a:solidFill>
                  <a:schemeClr val="bg2"/>
                </a:solidFill>
                <a:ea typeface="Jost" pitchFamily="2" charset="0"/>
              </a:rPr>
              <a:t>th</a:t>
            </a:r>
            <a:r>
              <a:rPr lang="en-US" sz="1400" dirty="0">
                <a:solidFill>
                  <a:schemeClr val="bg2"/>
                </a:solidFill>
                <a:ea typeface="Jost" pitchFamily="2" charset="0"/>
              </a:rPr>
              <a:t> </a:t>
            </a:r>
            <a:r>
              <a:rPr lang="en-US" sz="1400" dirty="0" err="1">
                <a:solidFill>
                  <a:schemeClr val="bg2"/>
                </a:solidFill>
                <a:ea typeface="Jost" pitchFamily="2" charset="0"/>
              </a:rPr>
              <a:t>Asbestodden</a:t>
            </a:r>
            <a:endParaRPr lang="en-GB" sz="1400" dirty="0">
              <a:solidFill>
                <a:schemeClr val="bg2"/>
              </a:solidFill>
              <a:ea typeface="Jost" pitchFamily="2" charset="0"/>
            </a:endParaRPr>
          </a:p>
          <a:p>
            <a:pPr marL="285750" indent="-285750">
              <a:buFont typeface="Arial" panose="020B0604020202020204" pitchFamily="34" charset="0"/>
              <a:buChar char="•"/>
            </a:pPr>
            <a:r>
              <a:rPr lang="en-US" sz="1400" dirty="0">
                <a:solidFill>
                  <a:schemeClr val="bg2"/>
                </a:solidFill>
                <a:ea typeface="Jost" pitchFamily="2" charset="0"/>
              </a:rPr>
              <a:t>Green line: June 11th </a:t>
            </a:r>
            <a:r>
              <a:rPr lang="en-US" sz="1400" dirty="0" err="1">
                <a:solidFill>
                  <a:schemeClr val="bg2"/>
                </a:solidFill>
                <a:ea typeface="Jost" pitchFamily="2" charset="0"/>
              </a:rPr>
              <a:t>Mushamna</a:t>
            </a:r>
            <a:endParaRPr lang="en-US" sz="1400" dirty="0"/>
          </a:p>
          <a:p>
            <a:pPr marL="285750" indent="-285750">
              <a:buFont typeface="Arial" panose="020B0604020202020204" pitchFamily="34" charset="0"/>
              <a:buChar char="•"/>
            </a:pPr>
            <a:r>
              <a:rPr lang="en-US" sz="1400" dirty="0">
                <a:solidFill>
                  <a:schemeClr val="bg2"/>
                </a:solidFill>
                <a:ea typeface="Jost" pitchFamily="2" charset="0"/>
              </a:rPr>
              <a:t>Yellow line: June 12</a:t>
            </a:r>
            <a:r>
              <a:rPr lang="en-US" sz="1400" baseline="30000" dirty="0">
                <a:solidFill>
                  <a:schemeClr val="bg2"/>
                </a:solidFill>
                <a:ea typeface="Jost" pitchFamily="2" charset="0"/>
              </a:rPr>
              <a:t>th</a:t>
            </a:r>
            <a:r>
              <a:rPr lang="en-US" sz="1400" dirty="0">
                <a:solidFill>
                  <a:schemeClr val="bg2"/>
                </a:solidFill>
                <a:ea typeface="Jost" pitchFamily="2" charset="0"/>
              </a:rPr>
              <a:t> Ice Edge</a:t>
            </a:r>
          </a:p>
        </p:txBody>
      </p:sp>
      <p:sp>
        <p:nvSpPr>
          <p:cNvPr id="10" name="TextBox 9">
            <a:extLst>
              <a:ext uri="{FF2B5EF4-FFF2-40B4-BE49-F238E27FC236}">
                <a16:creationId xmlns:a16="http://schemas.microsoft.com/office/drawing/2014/main" id="{600B95E2-BAD1-D687-A283-D21E2252800F}"/>
              </a:ext>
            </a:extLst>
          </p:cNvPr>
          <p:cNvSpPr txBox="1"/>
          <p:nvPr/>
        </p:nvSpPr>
        <p:spPr>
          <a:xfrm>
            <a:off x="316154" y="944911"/>
            <a:ext cx="3268979" cy="3323987"/>
          </a:xfrm>
          <a:prstGeom prst="rect">
            <a:avLst/>
          </a:prstGeom>
          <a:noFill/>
        </p:spPr>
        <p:txBody>
          <a:bodyPr wrap="square" rtlCol="0">
            <a:spAutoFit/>
          </a:bodyPr>
          <a:lstStyle/>
          <a:p>
            <a:r>
              <a:rPr lang="en-GB" sz="1400" dirty="0">
                <a:solidFill>
                  <a:schemeClr val="bg2"/>
                </a:solidFill>
                <a:ea typeface="Jost" pitchFamily="2" charset="0"/>
              </a:rPr>
              <a:t>How to read the profiles:</a:t>
            </a:r>
          </a:p>
          <a:p>
            <a:pPr marL="285750" indent="-285750">
              <a:buFont typeface="Arial" panose="020B0604020202020204" pitchFamily="34" charset="0"/>
              <a:buChar char="•"/>
            </a:pPr>
            <a:r>
              <a:rPr lang="en-GB" sz="1400" dirty="0">
                <a:solidFill>
                  <a:schemeClr val="bg2"/>
                </a:solidFill>
                <a:ea typeface="Jost" pitchFamily="2" charset="0"/>
              </a:rPr>
              <a:t>The y-axis on the left shows depth, increasing downward. As you move down the graph, the values represent measurements taken deeper in the water column.</a:t>
            </a:r>
          </a:p>
          <a:p>
            <a:pPr marL="285750" indent="-285750">
              <a:buFont typeface="Arial" panose="020B0604020202020204" pitchFamily="34" charset="0"/>
              <a:buChar char="•"/>
            </a:pPr>
            <a:r>
              <a:rPr lang="en-GB" sz="1400" dirty="0">
                <a:solidFill>
                  <a:schemeClr val="bg2"/>
                </a:solidFill>
                <a:ea typeface="Jost" pitchFamily="2" charset="0"/>
              </a:rPr>
              <a:t>The left and right panels show temperature and salinity respectively. Each coloured line represents a separate CTD cast, plotted alongside the others for comparison.</a:t>
            </a:r>
          </a:p>
          <a:p>
            <a:pPr marL="285750" indent="-285750">
              <a:buFont typeface="Arial" panose="020B0604020202020204" pitchFamily="34" charset="0"/>
              <a:buChar char="•"/>
            </a:pPr>
            <a:r>
              <a:rPr lang="en-GB" sz="1400" dirty="0">
                <a:solidFill>
                  <a:schemeClr val="bg2"/>
                </a:solidFill>
                <a:ea typeface="Jost" pitchFamily="2" charset="0"/>
              </a:rPr>
              <a:t>To interpret the data, pick a single line, note the value at the surface, and follow how it changes with depth.</a:t>
            </a:r>
            <a:endParaRPr lang="en-US" sz="1400" dirty="0">
              <a:solidFill>
                <a:schemeClr val="bg2"/>
              </a:solidFill>
              <a:ea typeface="Jost" pitchFamily="2" charset="0"/>
            </a:endParaRPr>
          </a:p>
        </p:txBody>
      </p:sp>
      <p:pic>
        <p:nvPicPr>
          <p:cNvPr id="12" name="Picture 11">
            <a:extLst>
              <a:ext uri="{FF2B5EF4-FFF2-40B4-BE49-F238E27FC236}">
                <a16:creationId xmlns:a16="http://schemas.microsoft.com/office/drawing/2014/main" id="{2245A740-CABC-75FD-8EFF-DEE1E0C9BD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55093" y="4291990"/>
            <a:ext cx="3268979" cy="2179319"/>
          </a:xfrm>
          <a:prstGeom prst="rect">
            <a:avLst/>
          </a:prstGeom>
        </p:spPr>
      </p:pic>
      <p:pic>
        <p:nvPicPr>
          <p:cNvPr id="6" name="Picture 5">
            <a:extLst>
              <a:ext uri="{FF2B5EF4-FFF2-40B4-BE49-F238E27FC236}">
                <a16:creationId xmlns:a16="http://schemas.microsoft.com/office/drawing/2014/main" id="{65455A59-0888-59A0-3179-F62090473CE4}"/>
              </a:ext>
            </a:extLst>
          </p:cNvPr>
          <p:cNvPicPr>
            <a:picLocks noChangeAspect="1"/>
          </p:cNvPicPr>
          <p:nvPr/>
        </p:nvPicPr>
        <p:blipFill>
          <a:blip r:embed="rId4"/>
          <a:stretch>
            <a:fillRect/>
          </a:stretch>
        </p:blipFill>
        <p:spPr>
          <a:xfrm>
            <a:off x="3765177" y="0"/>
            <a:ext cx="4688542" cy="6858000"/>
          </a:xfrm>
          <a:prstGeom prst="rect">
            <a:avLst/>
          </a:prstGeom>
        </p:spPr>
      </p:pic>
    </p:spTree>
    <p:extLst>
      <p:ext uri="{BB962C8B-B14F-4D97-AF65-F5344CB8AC3E}">
        <p14:creationId xmlns:p14="http://schemas.microsoft.com/office/powerpoint/2010/main" val="733173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1835332"/>
            <a:ext cx="3438469" cy="1296337"/>
          </a:xfrm>
        </p:spPr>
        <p:txBody>
          <a:bodyPr/>
          <a:lstStyle/>
          <a:p>
            <a:r>
              <a:rPr lang="en-GB"/>
              <a:t>Plankton samples</a:t>
            </a:r>
            <a:endParaRPr lang="en-GB" dirty="0"/>
          </a:p>
        </p:txBody>
      </p:sp>
      <p:sp>
        <p:nvSpPr>
          <p:cNvPr id="6" name="Text Placeholder 2">
            <a:extLst>
              <a:ext uri="{FF2B5EF4-FFF2-40B4-BE49-F238E27FC236}">
                <a16:creationId xmlns:a16="http://schemas.microsoft.com/office/drawing/2014/main" id="{EA9BB72B-E883-EB95-A15A-020E20AD293E}"/>
              </a:ext>
            </a:extLst>
          </p:cNvPr>
          <p:cNvSpPr txBox="1">
            <a:spLocks/>
          </p:cNvSpPr>
          <p:nvPr/>
        </p:nvSpPr>
        <p:spPr>
          <a:xfrm>
            <a:off x="10770991" y="6561937"/>
            <a:ext cx="1337189" cy="296063"/>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Jost" pitchFamily="2" charset="0"/>
                <a:ea typeface="Jost" pitchFamily="2" charset="0"/>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Jost Light" pitchFamily="2" charset="0"/>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j-lt"/>
                <a:cs typeface="Calibri Light" panose="020F0302020204030204" pitchFamily="34" charset="0"/>
              </a:rPr>
              <a:t>©Martin Hain</a:t>
            </a:r>
            <a:endParaRPr lang="en-US" dirty="0">
              <a:latin typeface="+mj-lt"/>
            </a:endParaRPr>
          </a:p>
        </p:txBody>
      </p:sp>
      <p:pic>
        <p:nvPicPr>
          <p:cNvPr id="8" name="Picture Placeholder 7">
            <a:extLst>
              <a:ext uri="{FF2B5EF4-FFF2-40B4-BE49-F238E27FC236}">
                <a16:creationId xmlns:a16="http://schemas.microsoft.com/office/drawing/2014/main" id="{840E9EBE-772D-27D4-B537-57135CF132C0}"/>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a:xfrm>
            <a:off x="0" y="0"/>
            <a:ext cx="8136000" cy="6422400"/>
          </a:xfrm>
          <a:prstGeom prst="rect">
            <a:avLst/>
          </a:prstGeom>
          <a:ln w="38100">
            <a:noFill/>
          </a:ln>
        </p:spPr>
      </p:pic>
    </p:spTree>
    <p:extLst>
      <p:ext uri="{BB962C8B-B14F-4D97-AF65-F5344CB8AC3E}">
        <p14:creationId xmlns:p14="http://schemas.microsoft.com/office/powerpoint/2010/main" val="1676932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1229397"/>
            <a:ext cx="3438469" cy="1902272"/>
          </a:xfrm>
        </p:spPr>
        <p:txBody>
          <a:bodyPr/>
          <a:lstStyle/>
          <a:p>
            <a:r>
              <a:rPr lang="en-GB" b="0" dirty="0"/>
              <a:t>Plankton Samples: Crab Larvae</a:t>
            </a:r>
            <a:endParaRPr lang="en-GB" dirty="0"/>
          </a:p>
        </p:txBody>
      </p:sp>
      <p:pic>
        <p:nvPicPr>
          <p:cNvPr id="5" name="Picture Placeholder 4" descr="A transparent shrimp with a long nose&#10;&#10;AI-generated content may be incorrect.">
            <a:extLst>
              <a:ext uri="{FF2B5EF4-FFF2-40B4-BE49-F238E27FC236}">
                <a16:creationId xmlns:a16="http://schemas.microsoft.com/office/drawing/2014/main" id="{A228A03A-7EB5-3C0D-0D5C-270FB98FBE1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35349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1229397"/>
            <a:ext cx="3438469" cy="1902272"/>
          </a:xfrm>
        </p:spPr>
        <p:txBody>
          <a:bodyPr/>
          <a:lstStyle/>
          <a:p>
            <a:r>
              <a:rPr lang="en-GB" b="0" dirty="0"/>
              <a:t>Plankton Samples: Copepods</a:t>
            </a:r>
            <a:endParaRPr lang="en-GB" dirty="0"/>
          </a:p>
        </p:txBody>
      </p:sp>
      <p:pic>
        <p:nvPicPr>
          <p:cNvPr id="7" name="Picture Placeholder 6" descr="A group of transparent animals&#10;&#10;AI-generated content may be incorrect.">
            <a:extLst>
              <a:ext uri="{FF2B5EF4-FFF2-40B4-BE49-F238E27FC236}">
                <a16:creationId xmlns:a16="http://schemas.microsoft.com/office/drawing/2014/main" id="{E038CD6A-D5F7-0CAF-27A8-30883DC3496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3567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626668"/>
            <a:ext cx="3438469" cy="2505001"/>
          </a:xfrm>
        </p:spPr>
        <p:txBody>
          <a:bodyPr/>
          <a:lstStyle/>
          <a:p>
            <a:r>
              <a:rPr lang="en-GB" b="0" dirty="0"/>
              <a:t>Plankton Samples: Copepod Larvae</a:t>
            </a:r>
            <a:endParaRPr lang="en-GB" dirty="0"/>
          </a:p>
        </p:txBody>
      </p:sp>
      <p:pic>
        <p:nvPicPr>
          <p:cNvPr id="7" name="Picture Placeholder 6" descr="A close-up of a crack in the glass&#10;&#10;AI-generated content may be incorrect.">
            <a:extLst>
              <a:ext uri="{FF2B5EF4-FFF2-40B4-BE49-F238E27FC236}">
                <a16:creationId xmlns:a16="http://schemas.microsoft.com/office/drawing/2014/main" id="{873EA22B-D765-71BD-04BF-66D7B923D2CB}"/>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10249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658581-0577-8AFC-4B96-62358EB6568D}"/>
              </a:ext>
            </a:extLst>
          </p:cNvPr>
          <p:cNvSpPr>
            <a:spLocks noGrp="1"/>
          </p:cNvSpPr>
          <p:nvPr>
            <p:ph type="title"/>
          </p:nvPr>
        </p:nvSpPr>
        <p:spPr>
          <a:xfrm>
            <a:off x="8437145" y="1229397"/>
            <a:ext cx="3438469" cy="1902272"/>
          </a:xfrm>
        </p:spPr>
        <p:txBody>
          <a:bodyPr/>
          <a:lstStyle/>
          <a:p>
            <a:r>
              <a:rPr lang="en-GB" b="0" dirty="0"/>
              <a:t>Plankton Samples: Jellyfish</a:t>
            </a:r>
            <a:endParaRPr lang="en-GB" dirty="0"/>
          </a:p>
        </p:txBody>
      </p:sp>
      <p:pic>
        <p:nvPicPr>
          <p:cNvPr id="7" name="Picture Placeholder 6" descr="A close-up of a jellyfish&#10;&#10;AI-generated content may be incorrect.">
            <a:extLst>
              <a:ext uri="{FF2B5EF4-FFF2-40B4-BE49-F238E27FC236}">
                <a16:creationId xmlns:a16="http://schemas.microsoft.com/office/drawing/2014/main" id="{142C1B3B-1828-B15C-412C-BC1C04A85D65}"/>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0775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256481" y="-120"/>
            <a:ext cx="3655119" cy="1930519"/>
          </a:xfrm>
        </p:spPr>
        <p:txBody>
          <a:bodyPr/>
          <a:lstStyle/>
          <a:p>
            <a:r>
              <a:rPr lang="en-US" dirty="0"/>
              <a:t>Climate change survey</a:t>
            </a:r>
          </a:p>
        </p:txBody>
      </p:sp>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302647" y="1930399"/>
            <a:ext cx="3501292" cy="4812684"/>
          </a:xfrm>
        </p:spPr>
        <p:txBody>
          <a:bodyPr/>
          <a:lstStyle/>
          <a:p>
            <a:pPr algn="just"/>
            <a:r>
              <a:rPr lang="en-GB" dirty="0"/>
              <a:t>How do you feel about climate change?</a:t>
            </a:r>
          </a:p>
          <a:p>
            <a:pPr algn="just"/>
            <a:endParaRPr lang="en-GB" dirty="0"/>
          </a:p>
          <a:p>
            <a:pPr algn="just"/>
            <a:r>
              <a:rPr lang="en-GB" dirty="0"/>
              <a:t>As an experiment, we conducted a survey of guests' views and feelings on the subject of climate change. In the long run, we hope to gather enough data for a meaningful statistical study within the microcosm of our ship.</a:t>
            </a:r>
          </a:p>
          <a:p>
            <a:pPr algn="just"/>
            <a:endParaRPr lang="en-GB" dirty="0"/>
          </a:p>
          <a:p>
            <a:pPr algn="just"/>
            <a:r>
              <a:rPr lang="en-GB" dirty="0"/>
              <a:t>Thank you to the 63 participants who completed the survey, representing 50% of all guests on board. On this voyage, 73.4% of respondents consider climate change a serious problem caused by humans. You can view the full results and our interpretation at the link below.</a:t>
            </a:r>
          </a:p>
          <a:p>
            <a:pPr algn="just"/>
            <a:endParaRPr lang="en-GB" dirty="0"/>
          </a:p>
          <a:p>
            <a:pPr algn="just"/>
            <a:r>
              <a:rPr lang="en-GB" dirty="0"/>
              <a:t>The results will continue to evolve as we collect more data</a:t>
            </a:r>
            <a:r>
              <a:rPr lang="en-GB" b="1" dirty="0"/>
              <a:t>. </a:t>
            </a:r>
            <a:r>
              <a:rPr lang="en-US" b="1" dirty="0">
                <a:hlinkClick r:id="rId3">
                  <a:extLst>
                    <a:ext uri="{A12FA001-AC4F-418D-AE19-62706E023703}">
                      <ahyp:hlinkClr xmlns:ahyp="http://schemas.microsoft.com/office/drawing/2018/hyperlinkcolor" val="tx"/>
                    </a:ext>
                  </a:extLst>
                </a:hlinkClick>
              </a:rPr>
              <a:t>You can view the results and interpretations on this link.</a:t>
            </a:r>
            <a:endParaRPr lang="en-US" b="1" dirty="0"/>
          </a:p>
          <a:p>
            <a:pPr algn="just"/>
            <a:endParaRPr lang="en-US" b="1" dirty="0"/>
          </a:p>
          <a:p>
            <a:pPr algn="just"/>
            <a:r>
              <a:rPr lang="en-US" dirty="0"/>
              <a:t>The results will continue to evolve the more data we collect.</a:t>
            </a:r>
          </a:p>
        </p:txBody>
      </p:sp>
      <p:sp>
        <p:nvSpPr>
          <p:cNvPr id="7" name="Picture Placeholder 6">
            <a:extLst>
              <a:ext uri="{FF2B5EF4-FFF2-40B4-BE49-F238E27FC236}">
                <a16:creationId xmlns:a16="http://schemas.microsoft.com/office/drawing/2014/main" id="{EDE51732-4002-DBA3-ADCE-923BE2B0DADC}"/>
              </a:ext>
            </a:extLst>
          </p:cNvPr>
          <p:cNvSpPr>
            <a:spLocks noGrp="1"/>
          </p:cNvSpPr>
          <p:nvPr>
            <p:ph type="pic" sz="quarter" idx="11"/>
          </p:nvPr>
        </p:nvSpPr>
        <p:spPr/>
        <p:txBody>
          <a:bodyPr/>
          <a:lstStyle/>
          <a:p>
            <a:endParaRPr lang="en-GB"/>
          </a:p>
        </p:txBody>
      </p:sp>
      <p:sp>
        <p:nvSpPr>
          <p:cNvPr id="2" name="Rectangle 1">
            <a:extLst>
              <a:ext uri="{FF2B5EF4-FFF2-40B4-BE49-F238E27FC236}">
                <a16:creationId xmlns:a16="http://schemas.microsoft.com/office/drawing/2014/main" id="{DF0579AF-6F06-52F1-E450-C618D7080946}"/>
              </a:ext>
            </a:extLst>
          </p:cNvPr>
          <p:cNvSpPr/>
          <p:nvPr/>
        </p:nvSpPr>
        <p:spPr>
          <a:xfrm>
            <a:off x="4056000" y="435600"/>
            <a:ext cx="8136000" cy="64224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Jost"/>
              <a:ea typeface="+mn-ea"/>
              <a:cs typeface="+mn-cs"/>
            </a:endParaRPr>
          </a:p>
        </p:txBody>
      </p:sp>
      <p:sp>
        <p:nvSpPr>
          <p:cNvPr id="19" name="Rectangle: Rounded Corners 18">
            <a:extLst>
              <a:ext uri="{FF2B5EF4-FFF2-40B4-BE49-F238E27FC236}">
                <a16:creationId xmlns:a16="http://schemas.microsoft.com/office/drawing/2014/main" id="{F563AF61-639D-ACD0-E7A5-C899D69E601F}"/>
              </a:ext>
            </a:extLst>
          </p:cNvPr>
          <p:cNvSpPr/>
          <p:nvPr/>
        </p:nvSpPr>
        <p:spPr>
          <a:xfrm>
            <a:off x="8676412" y="590327"/>
            <a:ext cx="3346942" cy="4422512"/>
          </a:xfrm>
          <a:prstGeom prst="roundRect">
            <a:avLst>
              <a:gd name="adj" fmla="val 4524"/>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Jost"/>
              <a:ea typeface="+mn-ea"/>
              <a:cs typeface="+mn-cs"/>
            </a:endParaRPr>
          </a:p>
        </p:txBody>
      </p:sp>
      <p:sp>
        <p:nvSpPr>
          <p:cNvPr id="5" name="TextBox 4">
            <a:extLst>
              <a:ext uri="{FF2B5EF4-FFF2-40B4-BE49-F238E27FC236}">
                <a16:creationId xmlns:a16="http://schemas.microsoft.com/office/drawing/2014/main" id="{642300C5-F3C3-73B2-0923-2D69EEFDD8CF}"/>
              </a:ext>
            </a:extLst>
          </p:cNvPr>
          <p:cNvSpPr txBox="1"/>
          <p:nvPr/>
        </p:nvSpPr>
        <p:spPr>
          <a:xfrm>
            <a:off x="8676412" y="715169"/>
            <a:ext cx="33469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1" u="none" strike="noStrike" kern="1200" cap="none" spc="0" normalizeH="0" baseline="0" noProof="0" dirty="0">
                <a:ln>
                  <a:noFill/>
                </a:ln>
                <a:solidFill>
                  <a:prstClr val="black"/>
                </a:solidFill>
                <a:effectLst/>
                <a:uLnTx/>
                <a:uFillTx/>
                <a:latin typeface="Jost"/>
                <a:ea typeface="+mn-ea"/>
                <a:cs typeface="+mn-cs"/>
              </a:rPr>
              <a:t>When you hear about climate change, what best describes your reaction</a:t>
            </a:r>
            <a:r>
              <a:rPr kumimoji="0" lang="nb-NO" sz="1400" b="1" i="1" u="none" strike="noStrike" kern="1200" cap="none" spc="0" normalizeH="0" baseline="0" noProof="0" dirty="0">
                <a:ln>
                  <a:noFill/>
                </a:ln>
                <a:solidFill>
                  <a:prstClr val="black"/>
                </a:solidFill>
                <a:effectLst/>
                <a:uLnTx/>
                <a:uFillTx/>
                <a:latin typeface="Jost"/>
                <a:ea typeface="+mn-ea"/>
                <a:cs typeface="+mn-cs"/>
              </a:rPr>
              <a:t>?</a:t>
            </a:r>
            <a:endParaRPr kumimoji="0" lang="en-US" sz="1400" b="1" i="1" u="none" strike="noStrike" kern="1200" cap="none" spc="0" normalizeH="0" baseline="0" noProof="0" dirty="0">
              <a:ln>
                <a:noFill/>
              </a:ln>
              <a:solidFill>
                <a:prstClr val="black"/>
              </a:solidFill>
              <a:effectLst/>
              <a:uLnTx/>
              <a:uFillTx/>
              <a:latin typeface="Jost"/>
              <a:ea typeface="+mn-ea"/>
              <a:cs typeface="+mn-cs"/>
            </a:endParaRPr>
          </a:p>
        </p:txBody>
      </p:sp>
      <p:sp>
        <p:nvSpPr>
          <p:cNvPr id="6" name="Rectangle: Rounded Corners 5">
            <a:hlinkClick r:id="rId4"/>
            <a:extLst>
              <a:ext uri="{FF2B5EF4-FFF2-40B4-BE49-F238E27FC236}">
                <a16:creationId xmlns:a16="http://schemas.microsoft.com/office/drawing/2014/main" id="{0AD3408D-2068-A930-68B6-3CA0CD934C22}"/>
              </a:ext>
            </a:extLst>
          </p:cNvPr>
          <p:cNvSpPr/>
          <p:nvPr/>
        </p:nvSpPr>
        <p:spPr>
          <a:xfrm>
            <a:off x="9203818" y="5263952"/>
            <a:ext cx="2608446" cy="378869"/>
          </a:xfrm>
          <a:prstGeom prst="roundRect">
            <a:avLst/>
          </a:prstGeom>
          <a:solidFill>
            <a:srgbClr val="2A6049"/>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err="1">
                <a:ln>
                  <a:noFill/>
                </a:ln>
                <a:solidFill>
                  <a:prstClr val="white"/>
                </a:solidFill>
                <a:effectLst/>
                <a:uLnTx/>
                <a:uFillTx/>
                <a:latin typeface="Jost"/>
                <a:ea typeface="+mn-ea"/>
                <a:cs typeface="+mn-cs"/>
              </a:rPr>
              <a:t>Visit</a:t>
            </a:r>
            <a:r>
              <a:rPr kumimoji="0" lang="nb-NO" sz="1800" b="0" i="0" u="none" strike="noStrike" kern="1200" cap="none" spc="0" normalizeH="0" baseline="0" noProof="0" dirty="0">
                <a:ln>
                  <a:noFill/>
                </a:ln>
                <a:solidFill>
                  <a:prstClr val="white"/>
                </a:solidFill>
                <a:effectLst/>
                <a:uLnTx/>
                <a:uFillTx/>
                <a:latin typeface="Jost"/>
                <a:ea typeface="+mn-ea"/>
                <a:cs typeface="+mn-cs"/>
              </a:rPr>
              <a:t> </a:t>
            </a:r>
            <a:r>
              <a:rPr kumimoji="0" lang="nb-NO" sz="1800" b="0" i="0" u="none" strike="noStrike" kern="1200" cap="none" spc="0" normalizeH="0" baseline="0" noProof="0" dirty="0" err="1">
                <a:ln>
                  <a:noFill/>
                </a:ln>
                <a:solidFill>
                  <a:prstClr val="white"/>
                </a:solidFill>
                <a:effectLst/>
                <a:uLnTx/>
                <a:uFillTx/>
                <a:latin typeface="Jost"/>
                <a:ea typeface="+mn-ea"/>
                <a:cs typeface="+mn-cs"/>
              </a:rPr>
              <a:t>the</a:t>
            </a:r>
            <a:r>
              <a:rPr kumimoji="0" lang="nb-NO" sz="1800" b="0" i="0" u="none" strike="noStrike" kern="1200" cap="none" spc="0" normalizeH="0" baseline="0" noProof="0" dirty="0">
                <a:ln>
                  <a:noFill/>
                </a:ln>
                <a:solidFill>
                  <a:prstClr val="white"/>
                </a:solidFill>
                <a:effectLst/>
                <a:uLnTx/>
                <a:uFillTx/>
                <a:latin typeface="Jost"/>
                <a:ea typeface="+mn-ea"/>
                <a:cs typeface="+mn-cs"/>
              </a:rPr>
              <a:t> IPCC website</a:t>
            </a:r>
            <a:endParaRPr kumimoji="0" lang="en-US" sz="1800" b="0" i="0" u="none" strike="noStrike" kern="1200" cap="none" spc="0" normalizeH="0" baseline="0" noProof="0" dirty="0">
              <a:ln>
                <a:noFill/>
              </a:ln>
              <a:solidFill>
                <a:prstClr val="white"/>
              </a:solidFill>
              <a:effectLst/>
              <a:uLnTx/>
              <a:uFillTx/>
              <a:latin typeface="Jost"/>
              <a:ea typeface="+mn-ea"/>
              <a:cs typeface="+mn-cs"/>
            </a:endParaRPr>
          </a:p>
        </p:txBody>
      </p:sp>
      <p:sp>
        <p:nvSpPr>
          <p:cNvPr id="8" name="Rectangle: Rounded Corners 7">
            <a:hlinkClick r:id="rId5"/>
            <a:extLst>
              <a:ext uri="{FF2B5EF4-FFF2-40B4-BE49-F238E27FC236}">
                <a16:creationId xmlns:a16="http://schemas.microsoft.com/office/drawing/2014/main" id="{5BC5F182-F8AE-B607-6D27-96F08809C087}"/>
              </a:ext>
            </a:extLst>
          </p:cNvPr>
          <p:cNvSpPr/>
          <p:nvPr/>
        </p:nvSpPr>
        <p:spPr>
          <a:xfrm>
            <a:off x="9203818" y="5703392"/>
            <a:ext cx="2608446" cy="378869"/>
          </a:xfrm>
          <a:prstGeom prst="roundRect">
            <a:avLst/>
          </a:prstGeom>
          <a:solidFill>
            <a:srgbClr val="7BBFA0"/>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err="1">
                <a:ln>
                  <a:noFill/>
                </a:ln>
                <a:solidFill>
                  <a:prstClr val="white"/>
                </a:solidFill>
                <a:effectLst/>
                <a:uLnTx/>
                <a:uFillTx/>
                <a:latin typeface="Jost"/>
                <a:ea typeface="+mn-ea"/>
                <a:cs typeface="+mn-cs"/>
              </a:rPr>
              <a:t>Climate</a:t>
            </a:r>
            <a:r>
              <a:rPr kumimoji="0" lang="nb-NO" sz="1600" b="0" i="0" u="none" strike="noStrike" kern="1200" cap="none" spc="0" normalizeH="0" baseline="0" noProof="0" dirty="0">
                <a:ln>
                  <a:noFill/>
                </a:ln>
                <a:solidFill>
                  <a:prstClr val="white"/>
                </a:solidFill>
                <a:effectLst/>
                <a:uLnTx/>
                <a:uFillTx/>
                <a:latin typeface="Jost"/>
                <a:ea typeface="+mn-ea"/>
                <a:cs typeface="+mn-cs"/>
              </a:rPr>
              <a:t> </a:t>
            </a:r>
            <a:r>
              <a:rPr kumimoji="0" lang="nb-NO" sz="1600" b="0" i="0" u="none" strike="noStrike" kern="1200" cap="none" spc="0" normalizeH="0" baseline="0" noProof="0" dirty="0" err="1">
                <a:ln>
                  <a:noFill/>
                </a:ln>
                <a:solidFill>
                  <a:prstClr val="white"/>
                </a:solidFill>
                <a:effectLst/>
                <a:uLnTx/>
                <a:uFillTx/>
                <a:latin typeface="Jost"/>
                <a:ea typeface="+mn-ea"/>
                <a:cs typeface="+mn-cs"/>
              </a:rPr>
              <a:t>Change</a:t>
            </a:r>
            <a:r>
              <a:rPr kumimoji="0" lang="nb-NO" sz="1600" b="0" i="0" u="none" strike="noStrike" kern="1200" cap="none" spc="0" normalizeH="0" baseline="0" noProof="0" dirty="0">
                <a:ln>
                  <a:noFill/>
                </a:ln>
                <a:solidFill>
                  <a:prstClr val="white"/>
                </a:solidFill>
                <a:effectLst/>
                <a:uLnTx/>
                <a:uFillTx/>
                <a:latin typeface="Jost"/>
                <a:ea typeface="+mn-ea"/>
                <a:cs typeface="+mn-cs"/>
              </a:rPr>
              <a:t> IPCC FAQ</a:t>
            </a:r>
            <a:endParaRPr kumimoji="0" lang="en-US" sz="1600" b="0" i="0" u="none" strike="noStrike" kern="1200" cap="none" spc="0" normalizeH="0" baseline="0" noProof="0" dirty="0">
              <a:ln>
                <a:noFill/>
              </a:ln>
              <a:solidFill>
                <a:prstClr val="white"/>
              </a:solidFill>
              <a:effectLst/>
              <a:uLnTx/>
              <a:uFillTx/>
              <a:latin typeface="Jost"/>
              <a:ea typeface="+mn-ea"/>
              <a:cs typeface="+mn-cs"/>
            </a:endParaRPr>
          </a:p>
        </p:txBody>
      </p:sp>
      <p:sp>
        <p:nvSpPr>
          <p:cNvPr id="10" name="Rectangle: Rounded Corners 9">
            <a:hlinkClick r:id="rId6"/>
            <a:extLst>
              <a:ext uri="{FF2B5EF4-FFF2-40B4-BE49-F238E27FC236}">
                <a16:creationId xmlns:a16="http://schemas.microsoft.com/office/drawing/2014/main" id="{5508D9F5-793B-EDA1-EC77-885CDB06439F}"/>
              </a:ext>
            </a:extLst>
          </p:cNvPr>
          <p:cNvSpPr/>
          <p:nvPr/>
        </p:nvSpPr>
        <p:spPr>
          <a:xfrm>
            <a:off x="9203818" y="6142831"/>
            <a:ext cx="2608446" cy="378869"/>
          </a:xfrm>
          <a:prstGeom prst="roundRect">
            <a:avLst/>
          </a:prstGeom>
          <a:solidFill>
            <a:srgbClr val="5A80B5"/>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prstClr val="white"/>
                </a:solidFill>
                <a:effectLst/>
                <a:uLnTx/>
                <a:uFillTx/>
                <a:latin typeface="Jost"/>
                <a:ea typeface="+mn-ea"/>
                <a:cs typeface="+mn-cs"/>
              </a:rPr>
              <a:t>IPCC </a:t>
            </a:r>
            <a:r>
              <a:rPr kumimoji="0" lang="nb-NO" sz="1600" b="0" i="0" u="none" strike="noStrike" kern="1200" cap="none" spc="0" normalizeH="0" baseline="0" noProof="0" dirty="0" err="1">
                <a:ln>
                  <a:noFill/>
                </a:ln>
                <a:solidFill>
                  <a:prstClr val="white"/>
                </a:solidFill>
                <a:effectLst/>
                <a:uLnTx/>
                <a:uFillTx/>
                <a:latin typeface="Jost"/>
                <a:ea typeface="+mn-ea"/>
                <a:cs typeface="+mn-cs"/>
              </a:rPr>
              <a:t>Summary</a:t>
            </a:r>
            <a:r>
              <a:rPr kumimoji="0" lang="nb-NO" sz="1600" b="0" i="0" u="none" strike="noStrike" kern="1200" cap="none" spc="0" normalizeH="0" baseline="0" noProof="0" dirty="0">
                <a:ln>
                  <a:noFill/>
                </a:ln>
                <a:solidFill>
                  <a:prstClr val="white"/>
                </a:solidFill>
                <a:effectLst/>
                <a:uLnTx/>
                <a:uFillTx/>
                <a:latin typeface="Jost"/>
                <a:ea typeface="+mn-ea"/>
                <a:cs typeface="+mn-cs"/>
              </a:rPr>
              <a:t> report</a:t>
            </a:r>
            <a:endParaRPr kumimoji="0" lang="en-US" sz="1600" b="0" i="0" u="none" strike="noStrike" kern="1200" cap="none" spc="0" normalizeH="0" baseline="0" noProof="0" dirty="0">
              <a:ln>
                <a:noFill/>
              </a:ln>
              <a:solidFill>
                <a:prstClr val="white"/>
              </a:solidFill>
              <a:effectLst/>
              <a:uLnTx/>
              <a:uFillTx/>
              <a:latin typeface="Jost"/>
              <a:ea typeface="+mn-ea"/>
              <a:cs typeface="+mn-cs"/>
            </a:endParaRPr>
          </a:p>
        </p:txBody>
      </p:sp>
      <p:pic>
        <p:nvPicPr>
          <p:cNvPr id="11" name="Picture 10">
            <a:extLst>
              <a:ext uri="{FF2B5EF4-FFF2-40B4-BE49-F238E27FC236}">
                <a16:creationId xmlns:a16="http://schemas.microsoft.com/office/drawing/2014/main" id="{86C20861-E059-56C7-3D23-23020E73300D}"/>
              </a:ext>
            </a:extLst>
          </p:cNvPr>
          <p:cNvPicPr>
            <a:picLocks noChangeAspect="1"/>
          </p:cNvPicPr>
          <p:nvPr/>
        </p:nvPicPr>
        <p:blipFill>
          <a:blip r:embed="rId7" cstate="screen">
            <a:clrChange>
              <a:clrFrom>
                <a:srgbClr val="F5F3EE"/>
              </a:clrFrom>
              <a:clrTo>
                <a:srgbClr val="F5F3EE">
                  <a:alpha val="0"/>
                </a:srgbClr>
              </a:clrTo>
            </a:clrChange>
            <a:extLst>
              <a:ext uri="{28A0092B-C50C-407E-A947-70E740481C1C}">
                <a14:useLocalDpi xmlns:a14="http://schemas.microsoft.com/office/drawing/2010/main"/>
              </a:ext>
            </a:extLst>
          </a:blip>
          <a:stretch>
            <a:fillRect/>
          </a:stretch>
        </p:blipFill>
        <p:spPr>
          <a:xfrm>
            <a:off x="4114882" y="4264051"/>
            <a:ext cx="4518315" cy="2454525"/>
          </a:xfrm>
          <a:prstGeom prst="rect">
            <a:avLst/>
          </a:prstGeom>
        </p:spPr>
      </p:pic>
      <p:pic>
        <p:nvPicPr>
          <p:cNvPr id="13" name="Picture 12">
            <a:extLst>
              <a:ext uri="{FF2B5EF4-FFF2-40B4-BE49-F238E27FC236}">
                <a16:creationId xmlns:a16="http://schemas.microsoft.com/office/drawing/2014/main" id="{CB933AE3-54B3-E2B3-8BE6-9E654331E207}"/>
              </a:ext>
            </a:extLst>
          </p:cNvPr>
          <p:cNvPicPr>
            <a:picLocks noChangeAspect="1"/>
          </p:cNvPicPr>
          <p:nvPr/>
        </p:nvPicPr>
        <p:blipFill>
          <a:blip r:embed="rId8">
            <a:clrChange>
              <a:clrFrom>
                <a:srgbClr val="F5F3EE"/>
              </a:clrFrom>
              <a:clrTo>
                <a:srgbClr val="F5F3EE">
                  <a:alpha val="0"/>
                </a:srgbClr>
              </a:clrTo>
            </a:clrChange>
          </a:blip>
          <a:stretch>
            <a:fillRect/>
          </a:stretch>
        </p:blipFill>
        <p:spPr>
          <a:xfrm>
            <a:off x="4183675" y="561811"/>
            <a:ext cx="4343623" cy="3702240"/>
          </a:xfrm>
          <a:prstGeom prst="rect">
            <a:avLst/>
          </a:prstGeom>
        </p:spPr>
      </p:pic>
      <p:pic>
        <p:nvPicPr>
          <p:cNvPr id="16" name="Picture 15">
            <a:extLst>
              <a:ext uri="{FF2B5EF4-FFF2-40B4-BE49-F238E27FC236}">
                <a16:creationId xmlns:a16="http://schemas.microsoft.com/office/drawing/2014/main" id="{C9A744F3-459C-9E60-F904-2991A3BF998C}"/>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748224" y="1437722"/>
            <a:ext cx="3203317" cy="3489930"/>
          </a:xfrm>
          <a:prstGeom prst="rect">
            <a:avLst/>
          </a:prstGeom>
        </p:spPr>
      </p:pic>
    </p:spTree>
    <p:extLst>
      <p:ext uri="{BB962C8B-B14F-4D97-AF65-F5344CB8AC3E}">
        <p14:creationId xmlns:p14="http://schemas.microsoft.com/office/powerpoint/2010/main" val="3617199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256481" y="28127"/>
            <a:ext cx="3655119" cy="1902272"/>
          </a:xfrm>
        </p:spPr>
        <p:txBody>
          <a:bodyPr/>
          <a:lstStyle/>
          <a:p>
            <a:r>
              <a:rPr lang="en-US" dirty="0"/>
              <a:t>Guest Scientists </a:t>
            </a:r>
            <a:br>
              <a:rPr lang="en-US" dirty="0"/>
            </a:br>
            <a:r>
              <a:rPr lang="en-US" dirty="0"/>
              <a:t>WAVE Project</a:t>
            </a:r>
          </a:p>
        </p:txBody>
      </p:sp>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256481" y="2033159"/>
            <a:ext cx="3501292" cy="4197131"/>
          </a:xfrm>
        </p:spPr>
        <p:txBody>
          <a:bodyPr/>
          <a:lstStyle/>
          <a:p>
            <a:pPr algn="just"/>
            <a:r>
              <a:rPr lang="en-GB" dirty="0"/>
              <a:t>The WAVE Project, run by Heriot-Watt University in Scotland, recently conducted 22 hours of visual surveys aboard MS Fram. By tracking Arctic whale distribution and abundance, the WAVE team's research aims to minimise vessel impacts on marine life.</a:t>
            </a:r>
          </a:p>
          <a:p>
            <a:pPr algn="just"/>
            <a:endParaRPr lang="en-GB" dirty="0"/>
          </a:p>
          <a:p>
            <a:pPr algn="just"/>
            <a:r>
              <a:rPr lang="en-GB" dirty="0"/>
              <a:t>During this expedition, Alanna Frayne, MSc, recorded three cetacean species in Arctic waters — fin whale, beluga whale, and minke whale — as well as two pinniped species: ringed seal and walrus.</a:t>
            </a:r>
          </a:p>
          <a:p>
            <a:pPr algn="just"/>
            <a:endParaRPr lang="en-GB" dirty="0"/>
          </a:p>
          <a:p>
            <a:pPr algn="just"/>
            <a:r>
              <a:rPr lang="en-GB" dirty="0"/>
              <a:t>Supported by the HX Foundation and HX Expeditions, the WAVE team thanks you for your contribution to protecting these animals and invites you to follow the project's progress in the years ahead. Scan the QR code to keep up to date.</a:t>
            </a:r>
            <a:endParaRPr lang="en-US" dirty="0"/>
          </a:p>
        </p:txBody>
      </p:sp>
      <p:sp>
        <p:nvSpPr>
          <p:cNvPr id="9" name="TextBox 8">
            <a:extLst>
              <a:ext uri="{FF2B5EF4-FFF2-40B4-BE49-F238E27FC236}">
                <a16:creationId xmlns:a16="http://schemas.microsoft.com/office/drawing/2014/main" id="{12EE8B01-7C10-B9D3-A9EF-88FC5E7E6ED5}"/>
              </a:ext>
            </a:extLst>
          </p:cNvPr>
          <p:cNvSpPr txBox="1"/>
          <p:nvPr/>
        </p:nvSpPr>
        <p:spPr>
          <a:xfrm>
            <a:off x="10290105" y="6422400"/>
            <a:ext cx="2311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Jan </a:t>
            </a:r>
            <a:r>
              <a:rPr kumimoji="0" lang="en-US" sz="1200" b="0" i="0" u="none" strike="noStrike" kern="1200" cap="none" spc="0" normalizeH="0" baseline="0" noProof="0" dirty="0" err="1">
                <a:ln>
                  <a:noFill/>
                </a:ln>
                <a:solidFill>
                  <a:srgbClr val="DED7CA"/>
                </a:solidFill>
                <a:effectLst/>
                <a:uLnTx/>
                <a:uFillTx/>
                <a:latin typeface="Jost"/>
                <a:ea typeface="+mn-ea"/>
                <a:cs typeface="+mn-cs"/>
              </a:rPr>
              <a:t>Hvizdal</a:t>
            </a:r>
            <a:r>
              <a:rPr kumimoji="0" lang="en-US" sz="1200" b="0" i="0" u="none" strike="noStrike" kern="1200" cap="none" spc="0" normalizeH="0" baseline="0" noProof="0" dirty="0">
                <a:ln>
                  <a:noFill/>
                </a:ln>
                <a:solidFill>
                  <a:srgbClr val="DED7CA"/>
                </a:solidFill>
                <a:effectLst/>
                <a:uLnTx/>
                <a:uFillTx/>
                <a:latin typeface="Jost"/>
                <a:ea typeface="+mn-ea"/>
                <a:cs typeface="+mn-cs"/>
              </a:rPr>
              <a:t> /HX</a:t>
            </a:r>
          </a:p>
        </p:txBody>
      </p:sp>
      <p:sp>
        <p:nvSpPr>
          <p:cNvPr id="11" name="TextBox 10">
            <a:extLst>
              <a:ext uri="{FF2B5EF4-FFF2-40B4-BE49-F238E27FC236}">
                <a16:creationId xmlns:a16="http://schemas.microsoft.com/office/drawing/2014/main" id="{2DE2342D-9A07-1C30-B8FF-826644DA34E4}"/>
              </a:ext>
            </a:extLst>
          </p:cNvPr>
          <p:cNvSpPr txBox="1"/>
          <p:nvPr/>
        </p:nvSpPr>
        <p:spPr>
          <a:xfrm>
            <a:off x="10284799" y="6472125"/>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r>
              <a:rPr kumimoji="0" lang="en-US" sz="1200" b="0" i="0" u="none" strike="noStrike" kern="1200" cap="none" spc="0" normalizeH="0" baseline="0" noProof="0" dirty="0">
                <a:ln>
                  <a:noFill/>
                </a:ln>
                <a:solidFill>
                  <a:srgbClr val="DED7CA"/>
                </a:solidFill>
                <a:effectLst/>
                <a:uLnTx/>
                <a:uFillTx/>
                <a:latin typeface="Jost"/>
                <a:ea typeface="+mn-ea"/>
                <a:cs typeface="+mn-cs"/>
              </a:rPr>
              <a:t>/HX</a:t>
            </a:r>
          </a:p>
        </p:txBody>
      </p:sp>
      <p:pic>
        <p:nvPicPr>
          <p:cNvPr id="13" name="Picture Placeholder 12" descr="A person looking through binoculars&#10;&#10;AI-generated content may be incorrect.">
            <a:extLst>
              <a:ext uri="{FF2B5EF4-FFF2-40B4-BE49-F238E27FC236}">
                <a16:creationId xmlns:a16="http://schemas.microsoft.com/office/drawing/2014/main" id="{A8695CCB-CED1-3741-D56E-F786414A1EB7}"/>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rot="5400000">
            <a:off x="4913313" y="-420688"/>
            <a:ext cx="6423025" cy="8134351"/>
          </a:xfrm>
        </p:spPr>
      </p:pic>
      <p:pic>
        <p:nvPicPr>
          <p:cNvPr id="15" name="Picture 14" descr="A qr code with black squares&#10;&#10;AI-generated content may be incorrect.">
            <a:extLst>
              <a:ext uri="{FF2B5EF4-FFF2-40B4-BE49-F238E27FC236}">
                <a16:creationId xmlns:a16="http://schemas.microsoft.com/office/drawing/2014/main" id="{A2E7C23A-D85F-0460-B0BA-790D4B5104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00423" y="5630129"/>
            <a:ext cx="1136383" cy="1141158"/>
          </a:xfrm>
          <a:prstGeom prst="rect">
            <a:avLst/>
          </a:prstGeom>
        </p:spPr>
      </p:pic>
      <p:pic>
        <p:nvPicPr>
          <p:cNvPr id="18" name="Picture 17">
            <a:extLst>
              <a:ext uri="{FF2B5EF4-FFF2-40B4-BE49-F238E27FC236}">
                <a16:creationId xmlns:a16="http://schemas.microsoft.com/office/drawing/2014/main" id="{C5C8396A-0F94-9A2B-CA23-8049DB88C4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11118" y="108876"/>
            <a:ext cx="946655" cy="946655"/>
          </a:xfrm>
          <a:prstGeom prst="rect">
            <a:avLst/>
          </a:prstGeom>
        </p:spPr>
      </p:pic>
      <p:sp>
        <p:nvSpPr>
          <p:cNvPr id="2" name="TextBox 1">
            <a:extLst>
              <a:ext uri="{FF2B5EF4-FFF2-40B4-BE49-F238E27FC236}">
                <a16:creationId xmlns:a16="http://schemas.microsoft.com/office/drawing/2014/main" id="{85D2E0FB-C2AE-CD5C-778E-EDD6D068B96F}"/>
              </a:ext>
            </a:extLst>
          </p:cNvPr>
          <p:cNvSpPr txBox="1"/>
          <p:nvPr/>
        </p:nvSpPr>
        <p:spPr>
          <a:xfrm>
            <a:off x="9940053" y="6494288"/>
            <a:ext cx="228432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374D67"/>
                </a:solidFill>
                <a:effectLst/>
                <a:uLnTx/>
                <a:uFillTx/>
                <a:latin typeface="Jost"/>
                <a:ea typeface="+mn-ea"/>
                <a:cs typeface="+mn-cs"/>
              </a:rPr>
              <a:t>Credit: </a:t>
            </a:r>
            <a:r>
              <a:rPr kumimoji="0" lang="en-US" sz="1200" b="0" i="0" u="none" strike="noStrike" kern="1200" cap="none" spc="0" normalizeH="0" baseline="0" noProof="0" dirty="0">
                <a:ln>
                  <a:noFill/>
                </a:ln>
                <a:solidFill>
                  <a:srgbClr val="374D67"/>
                </a:solidFill>
                <a:effectLst/>
                <a:uLnTx/>
                <a:uFillTx/>
                <a:latin typeface="Jost"/>
                <a:ea typeface="+mn-ea"/>
                <a:cs typeface="+mn-cs"/>
              </a:rPr>
              <a:t>Lauren McWhinnie/HX</a:t>
            </a:r>
          </a:p>
        </p:txBody>
      </p:sp>
    </p:spTree>
    <p:extLst>
      <p:ext uri="{BB962C8B-B14F-4D97-AF65-F5344CB8AC3E}">
        <p14:creationId xmlns:p14="http://schemas.microsoft.com/office/powerpoint/2010/main" val="319077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18D65C-7EAE-FA0A-DEAD-62DD44240EA5}"/>
              </a:ext>
            </a:extLst>
          </p:cNvPr>
          <p:cNvSpPr>
            <a:spLocks noGrp="1"/>
          </p:cNvSpPr>
          <p:nvPr>
            <p:ph type="title"/>
          </p:nvPr>
        </p:nvSpPr>
        <p:spPr>
          <a:xfrm>
            <a:off x="8355779" y="435600"/>
            <a:ext cx="3519835" cy="1253377"/>
          </a:xfrm>
        </p:spPr>
        <p:txBody>
          <a:bodyPr/>
          <a:lstStyle/>
          <a:p>
            <a:r>
              <a:rPr lang="en-US" sz="2800" dirty="0"/>
              <a:t>Science &amp; Education Program</a:t>
            </a:r>
          </a:p>
        </p:txBody>
      </p:sp>
      <p:sp>
        <p:nvSpPr>
          <p:cNvPr id="4" name="Text Placeholder 3">
            <a:extLst>
              <a:ext uri="{FF2B5EF4-FFF2-40B4-BE49-F238E27FC236}">
                <a16:creationId xmlns:a16="http://schemas.microsoft.com/office/drawing/2014/main" id="{F993E81A-8FDF-0CE3-AAE0-935A73BA2759}"/>
              </a:ext>
            </a:extLst>
          </p:cNvPr>
          <p:cNvSpPr>
            <a:spLocks noGrp="1"/>
          </p:cNvSpPr>
          <p:nvPr>
            <p:ph type="body" sz="quarter" idx="10"/>
          </p:nvPr>
        </p:nvSpPr>
        <p:spPr>
          <a:xfrm>
            <a:off x="8396461" y="1834882"/>
            <a:ext cx="3438469" cy="4607500"/>
          </a:xfrm>
        </p:spPr>
        <p:txBody>
          <a:bodyPr/>
          <a:lstStyle/>
          <a:p>
            <a:pPr algn="just"/>
            <a:r>
              <a:rPr lang="en-US" dirty="0"/>
              <a:t>During this voyage, we helped by collecting data for </a:t>
            </a:r>
            <a:r>
              <a:rPr lang="en-US" b="1" dirty="0"/>
              <a:t>3 citizen science projects</a:t>
            </a:r>
            <a:r>
              <a:rPr lang="en-US" dirty="0"/>
              <a:t> in total: eBird, iNaturalist &amp; Secchi Disk project. You were able to enrich your mind with </a:t>
            </a:r>
            <a:r>
              <a:rPr lang="en-US" b="1" dirty="0"/>
              <a:t>8 lectures </a:t>
            </a:r>
            <a:r>
              <a:rPr lang="en-US" dirty="0"/>
              <a:t>on different topics from birds to rocks. You also took part in the </a:t>
            </a:r>
            <a:r>
              <a:rPr lang="en-US" b="1" dirty="0"/>
              <a:t>3 discovery sessions </a:t>
            </a:r>
            <a:r>
              <a:rPr lang="en-US" dirty="0"/>
              <a:t>we put on.</a:t>
            </a:r>
          </a:p>
          <a:p>
            <a:pPr algn="just"/>
            <a:endParaRPr lang="en-US" dirty="0"/>
          </a:p>
          <a:p>
            <a:pPr algn="just"/>
            <a:r>
              <a:rPr lang="nb-NO" dirty="0"/>
              <a:t>We </a:t>
            </a:r>
            <a:r>
              <a:rPr lang="nb-NO" dirty="0" err="1"/>
              <a:t>had</a:t>
            </a:r>
            <a:r>
              <a:rPr lang="nb-NO" dirty="0"/>
              <a:t> </a:t>
            </a:r>
            <a:r>
              <a:rPr lang="nb-NO" dirty="0" err="1"/>
              <a:t>guest</a:t>
            </a:r>
            <a:r>
              <a:rPr lang="nb-NO" dirty="0"/>
              <a:t> scientist </a:t>
            </a:r>
            <a:r>
              <a:rPr lang="nb-NO" dirty="0" err="1"/>
              <a:t>on</a:t>
            </a:r>
            <a:r>
              <a:rPr lang="nb-NO" dirty="0"/>
              <a:t> from </a:t>
            </a:r>
            <a:r>
              <a:rPr lang="nb-NO" dirty="0" err="1"/>
              <a:t>two</a:t>
            </a:r>
            <a:r>
              <a:rPr lang="nb-NO" dirty="0"/>
              <a:t> different </a:t>
            </a:r>
            <a:r>
              <a:rPr lang="nb-NO" dirty="0" err="1"/>
              <a:t>projects</a:t>
            </a:r>
            <a:r>
              <a:rPr lang="nb-NO" dirty="0"/>
              <a:t> </a:t>
            </a:r>
            <a:r>
              <a:rPr lang="nb-NO" dirty="0" err="1"/>
              <a:t>that</a:t>
            </a:r>
            <a:r>
              <a:rPr lang="nb-NO" dirty="0"/>
              <a:t> </a:t>
            </a:r>
            <a:r>
              <a:rPr lang="nb-NO" dirty="0" err="1"/>
              <a:t>were</a:t>
            </a:r>
            <a:r>
              <a:rPr lang="nb-NO" dirty="0"/>
              <a:t> </a:t>
            </a:r>
            <a:r>
              <a:rPr lang="nb-NO" dirty="0" err="1"/>
              <a:t>collecting</a:t>
            </a:r>
            <a:r>
              <a:rPr lang="nb-NO" dirty="0"/>
              <a:t> data </a:t>
            </a:r>
            <a:r>
              <a:rPr lang="nb-NO" dirty="0" err="1"/>
              <a:t>whilst</a:t>
            </a:r>
            <a:r>
              <a:rPr lang="nb-NO" dirty="0"/>
              <a:t> </a:t>
            </a:r>
            <a:r>
              <a:rPr lang="nb-NO" dirty="0" err="1"/>
              <a:t>you</a:t>
            </a:r>
            <a:r>
              <a:rPr lang="nb-NO" dirty="0"/>
              <a:t> </a:t>
            </a:r>
            <a:r>
              <a:rPr lang="nb-NO" dirty="0" err="1"/>
              <a:t>were</a:t>
            </a:r>
            <a:r>
              <a:rPr lang="nb-NO" dirty="0"/>
              <a:t> onboard. The </a:t>
            </a:r>
            <a:r>
              <a:rPr lang="nb-NO" dirty="0" err="1"/>
              <a:t>wave</a:t>
            </a:r>
            <a:r>
              <a:rPr lang="nb-NO" dirty="0"/>
              <a:t> </a:t>
            </a:r>
            <a:r>
              <a:rPr lang="nb-NO" dirty="0" err="1"/>
              <a:t>project</a:t>
            </a:r>
            <a:r>
              <a:rPr lang="nb-NO" dirty="0"/>
              <a:t> </a:t>
            </a:r>
            <a:r>
              <a:rPr lang="nb-NO" dirty="0" err="1"/>
              <a:t>was</a:t>
            </a:r>
            <a:r>
              <a:rPr lang="nb-NO" dirty="0"/>
              <a:t> </a:t>
            </a:r>
            <a:r>
              <a:rPr lang="en-US" dirty="0"/>
              <a:t>tracking Arctic whale distribution and abundance, their research aims to minimize vessel impacts on marine life.</a:t>
            </a:r>
            <a:r>
              <a:rPr lang="nb-NO" dirty="0"/>
              <a:t>  And FRAM-PLANKTO </a:t>
            </a:r>
            <a:r>
              <a:rPr lang="nb-NO" dirty="0" err="1"/>
              <a:t>project</a:t>
            </a:r>
            <a:r>
              <a:rPr lang="nb-NO" dirty="0"/>
              <a:t> </a:t>
            </a:r>
            <a:r>
              <a:rPr lang="nb-NO" dirty="0" err="1"/>
              <a:t>was</a:t>
            </a:r>
            <a:r>
              <a:rPr lang="nb-NO" dirty="0"/>
              <a:t> </a:t>
            </a:r>
            <a:r>
              <a:rPr lang="nb-NO" dirty="0" err="1"/>
              <a:t>studiying</a:t>
            </a:r>
            <a:r>
              <a:rPr lang="nb-NO" dirty="0"/>
              <a:t> plankton </a:t>
            </a:r>
            <a:r>
              <a:rPr lang="nb-NO" dirty="0" err="1"/>
              <a:t>comunities</a:t>
            </a:r>
            <a:r>
              <a:rPr lang="nb-NO" dirty="0"/>
              <a:t> in </a:t>
            </a:r>
            <a:r>
              <a:rPr lang="nb-NO" dirty="0" err="1"/>
              <a:t>the</a:t>
            </a:r>
            <a:r>
              <a:rPr lang="nb-NO" dirty="0"/>
              <a:t> different fjords. </a:t>
            </a:r>
          </a:p>
          <a:p>
            <a:pPr algn="just"/>
            <a:endParaRPr lang="en-US" dirty="0"/>
          </a:p>
          <a:p>
            <a:pPr algn="just"/>
            <a:r>
              <a:rPr lang="en-US" dirty="0"/>
              <a:t>A lot of you were very interested in the scientific aspect of our voyage and we thank you all for your enthusiasm. Here we provide a resume of our science activities.</a:t>
            </a:r>
          </a:p>
        </p:txBody>
      </p:sp>
      <p:pic>
        <p:nvPicPr>
          <p:cNvPr id="2" name="Picture Placeholder 1">
            <a:extLst>
              <a:ext uri="{FF2B5EF4-FFF2-40B4-BE49-F238E27FC236}">
                <a16:creationId xmlns:a16="http://schemas.microsoft.com/office/drawing/2014/main" id="{78DAC78E-E814-656A-1B2A-1609D721C529}"/>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Box 4">
            <a:extLst>
              <a:ext uri="{FF2B5EF4-FFF2-40B4-BE49-F238E27FC236}">
                <a16:creationId xmlns:a16="http://schemas.microsoft.com/office/drawing/2014/main" id="{E1A9711B-08EE-31EF-59A2-BF7D3B984DD0}"/>
              </a:ext>
            </a:extLst>
          </p:cNvPr>
          <p:cNvSpPr txBox="1"/>
          <p:nvPr/>
        </p:nvSpPr>
        <p:spPr>
          <a:xfrm>
            <a:off x="10399099" y="6472125"/>
            <a:ext cx="197196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kumimoji="0" lang="en-US" sz="1200" b="0" i="0" u="none" strike="noStrike" kern="1200" cap="none" spc="0" normalizeH="0" baseline="0" noProof="0" dirty="0">
                <a:ln>
                  <a:noFill/>
                </a:ln>
                <a:solidFill>
                  <a:schemeClr val="bg2"/>
                </a:solidFill>
                <a:effectLst/>
                <a:uLnTx/>
                <a:uFillTx/>
                <a:latin typeface="Jost"/>
                <a:ea typeface="+mn-ea"/>
                <a:cs typeface="+mn-cs"/>
              </a:rPr>
              <a:t>Rosie Barrett</a:t>
            </a:r>
            <a:r>
              <a:rPr lang="en-US" sz="1200" dirty="0">
                <a:solidFill>
                  <a:schemeClr val="bg2"/>
                </a:solidFill>
              </a:rPr>
              <a:t>/HX</a:t>
            </a:r>
          </a:p>
        </p:txBody>
      </p:sp>
    </p:spTree>
    <p:extLst>
      <p:ext uri="{BB962C8B-B14F-4D97-AF65-F5344CB8AC3E}">
        <p14:creationId xmlns:p14="http://schemas.microsoft.com/office/powerpoint/2010/main" val="3719560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256481" y="28127"/>
            <a:ext cx="3655119" cy="1902272"/>
          </a:xfrm>
        </p:spPr>
        <p:txBody>
          <a:bodyPr/>
          <a:lstStyle/>
          <a:p>
            <a:r>
              <a:rPr lang="en-US" dirty="0"/>
              <a:t>Guest Scientists </a:t>
            </a:r>
            <a:br>
              <a:rPr lang="en-US" dirty="0"/>
            </a:br>
            <a:r>
              <a:rPr lang="en-US" dirty="0"/>
              <a:t>WAVE Project</a:t>
            </a:r>
          </a:p>
        </p:txBody>
      </p:sp>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256481" y="2033159"/>
            <a:ext cx="3501292" cy="2145287"/>
          </a:xfrm>
        </p:spPr>
        <p:txBody>
          <a:bodyPr/>
          <a:lstStyle/>
          <a:p>
            <a:pPr marL="0" indent="0">
              <a:buNone/>
            </a:pPr>
            <a:r>
              <a:rPr lang="en-GB" dirty="0"/>
              <a:t>Keep up to date with the project and stay involved:  </a:t>
            </a:r>
            <a:r>
              <a:rPr lang="en-GB" dirty="0">
                <a:solidFill>
                  <a:srgbClr val="00B0F0"/>
                </a:solidFill>
                <a:hlinkClick r:id="rId3">
                  <a:extLst>
                    <a:ext uri="{A12FA001-AC4F-418D-AE19-62706E023703}">
                      <ahyp:hlinkClr xmlns:ahyp="http://schemas.microsoft.com/office/drawing/2018/hyperlinkcolor" val="tx"/>
                    </a:ext>
                  </a:extLst>
                </a:hlinkClick>
              </a:rPr>
              <a:t>www.wave-arcticwhales.com</a:t>
            </a:r>
            <a:r>
              <a:rPr lang="en-GB" dirty="0">
                <a:solidFill>
                  <a:srgbClr val="00B0F0"/>
                </a:solidFill>
              </a:rPr>
              <a:t>  </a:t>
            </a:r>
            <a:br>
              <a:rPr lang="en-GB" dirty="0">
                <a:solidFill>
                  <a:srgbClr val="00B0F0"/>
                </a:solidFill>
              </a:rPr>
            </a:br>
            <a:br>
              <a:rPr lang="en-GB" dirty="0">
                <a:solidFill>
                  <a:srgbClr val="00B0F0"/>
                </a:solidFill>
              </a:rPr>
            </a:br>
            <a:r>
              <a:rPr lang="en-GB" dirty="0"/>
              <a:t>DID YOU SEE SOMETHING ON YOUR EXPEDITION? Let us know! Send your photos to:</a:t>
            </a:r>
          </a:p>
          <a:p>
            <a:pPr marL="0" indent="0">
              <a:buNone/>
            </a:pPr>
            <a:r>
              <a:rPr lang="en-GB" dirty="0">
                <a:solidFill>
                  <a:srgbClr val="00B0F0"/>
                </a:solidFill>
                <a:hlinkClick r:id="rId4">
                  <a:extLst>
                    <a:ext uri="{A12FA001-AC4F-418D-AE19-62706E023703}">
                      <ahyp:hlinkClr xmlns:ahyp="http://schemas.microsoft.com/office/drawing/2018/hyperlinkcolor" val="tx"/>
                    </a:ext>
                  </a:extLst>
                </a:hlinkClick>
              </a:rPr>
              <a:t>l.mcwhinnie@hw.ac.uk</a:t>
            </a:r>
            <a:r>
              <a:rPr lang="en-GB" dirty="0">
                <a:solidFill>
                  <a:srgbClr val="00B0F0"/>
                </a:solidFill>
              </a:rPr>
              <a:t> </a:t>
            </a:r>
          </a:p>
          <a:p>
            <a:pPr algn="just"/>
            <a:r>
              <a:rPr lang="en-GB" dirty="0">
                <a:solidFill>
                  <a:srgbClr val="00B0F0"/>
                </a:solidFill>
              </a:rPr>
              <a:t> </a:t>
            </a:r>
          </a:p>
          <a:p>
            <a:pPr algn="just"/>
            <a:endParaRPr lang="en-US" dirty="0"/>
          </a:p>
          <a:p>
            <a:pPr algn="just"/>
            <a:endParaRPr lang="en-US" dirty="0"/>
          </a:p>
        </p:txBody>
      </p:sp>
      <p:sp>
        <p:nvSpPr>
          <p:cNvPr id="9" name="TextBox 8">
            <a:extLst>
              <a:ext uri="{FF2B5EF4-FFF2-40B4-BE49-F238E27FC236}">
                <a16:creationId xmlns:a16="http://schemas.microsoft.com/office/drawing/2014/main" id="{12EE8B01-7C10-B9D3-A9EF-88FC5E7E6ED5}"/>
              </a:ext>
            </a:extLst>
          </p:cNvPr>
          <p:cNvSpPr txBox="1"/>
          <p:nvPr/>
        </p:nvSpPr>
        <p:spPr>
          <a:xfrm>
            <a:off x="10290105" y="6422400"/>
            <a:ext cx="2311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Jan </a:t>
            </a:r>
            <a:r>
              <a:rPr kumimoji="0" lang="en-US" sz="1200" b="0" i="0" u="none" strike="noStrike" kern="1200" cap="none" spc="0" normalizeH="0" baseline="0" noProof="0" dirty="0" err="1">
                <a:ln>
                  <a:noFill/>
                </a:ln>
                <a:solidFill>
                  <a:srgbClr val="DED7CA"/>
                </a:solidFill>
                <a:effectLst/>
                <a:uLnTx/>
                <a:uFillTx/>
                <a:latin typeface="Jost"/>
                <a:ea typeface="+mn-ea"/>
                <a:cs typeface="+mn-cs"/>
              </a:rPr>
              <a:t>Hvizdal</a:t>
            </a:r>
            <a:r>
              <a:rPr kumimoji="0" lang="en-US" sz="1200" b="0" i="0" u="none" strike="noStrike" kern="1200" cap="none" spc="0" normalizeH="0" baseline="0" noProof="0" dirty="0">
                <a:ln>
                  <a:noFill/>
                </a:ln>
                <a:solidFill>
                  <a:srgbClr val="DED7CA"/>
                </a:solidFill>
                <a:effectLst/>
                <a:uLnTx/>
                <a:uFillTx/>
                <a:latin typeface="Jost"/>
                <a:ea typeface="+mn-ea"/>
                <a:cs typeface="+mn-cs"/>
              </a:rPr>
              <a:t> /HX</a:t>
            </a:r>
          </a:p>
        </p:txBody>
      </p:sp>
      <p:sp>
        <p:nvSpPr>
          <p:cNvPr id="11" name="TextBox 10">
            <a:extLst>
              <a:ext uri="{FF2B5EF4-FFF2-40B4-BE49-F238E27FC236}">
                <a16:creationId xmlns:a16="http://schemas.microsoft.com/office/drawing/2014/main" id="{2DE2342D-9A07-1C30-B8FF-826644DA34E4}"/>
              </a:ext>
            </a:extLst>
          </p:cNvPr>
          <p:cNvSpPr txBox="1"/>
          <p:nvPr/>
        </p:nvSpPr>
        <p:spPr>
          <a:xfrm>
            <a:off x="10284799" y="6472125"/>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r>
              <a:rPr kumimoji="0" lang="en-US" sz="1200" b="0" i="0" u="none" strike="noStrike" kern="1200" cap="none" spc="0" normalizeH="0" baseline="0" noProof="0" dirty="0">
                <a:ln>
                  <a:noFill/>
                </a:ln>
                <a:solidFill>
                  <a:srgbClr val="DED7CA"/>
                </a:solidFill>
                <a:effectLst/>
                <a:uLnTx/>
                <a:uFillTx/>
                <a:latin typeface="Jost"/>
                <a:ea typeface="+mn-ea"/>
                <a:cs typeface="+mn-cs"/>
              </a:rPr>
              <a:t>/HX</a:t>
            </a:r>
          </a:p>
        </p:txBody>
      </p:sp>
      <p:pic>
        <p:nvPicPr>
          <p:cNvPr id="15" name="Picture 14" descr="A qr code with black squares&#10;&#10;AI-generated content may be incorrect.">
            <a:extLst>
              <a:ext uri="{FF2B5EF4-FFF2-40B4-BE49-F238E27FC236}">
                <a16:creationId xmlns:a16="http://schemas.microsoft.com/office/drawing/2014/main" id="{A2E7C23A-D85F-0460-B0BA-790D4B5104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8935" y="5614737"/>
            <a:ext cx="1136383" cy="1141158"/>
          </a:xfrm>
          <a:prstGeom prst="rect">
            <a:avLst/>
          </a:prstGeom>
        </p:spPr>
      </p:pic>
      <p:pic>
        <p:nvPicPr>
          <p:cNvPr id="18" name="Picture 17">
            <a:extLst>
              <a:ext uri="{FF2B5EF4-FFF2-40B4-BE49-F238E27FC236}">
                <a16:creationId xmlns:a16="http://schemas.microsoft.com/office/drawing/2014/main" id="{C5C8396A-0F94-9A2B-CA23-8049DB88C4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11118" y="108876"/>
            <a:ext cx="946655" cy="946655"/>
          </a:xfrm>
          <a:prstGeom prst="rect">
            <a:avLst/>
          </a:prstGeom>
        </p:spPr>
      </p:pic>
      <p:pic>
        <p:nvPicPr>
          <p:cNvPr id="10" name="Picture Placeholder 9">
            <a:extLst>
              <a:ext uri="{FF2B5EF4-FFF2-40B4-BE49-F238E27FC236}">
                <a16:creationId xmlns:a16="http://schemas.microsoft.com/office/drawing/2014/main" id="{60B2489E-017E-02F8-AF93-899B4E194F02}"/>
              </a:ext>
            </a:extLst>
          </p:cNvPr>
          <p:cNvPicPr>
            <a:picLocks noGrp="1" noChangeAspect="1"/>
          </p:cNvPicPr>
          <p:nvPr>
            <p:ph type="pic" sz="quarter" idx="11"/>
          </p:nvPr>
        </p:nvPicPr>
        <p:blipFill>
          <a:blip r:embed="rId7" cstate="screen">
            <a:extLst>
              <a:ext uri="{28A0092B-C50C-407E-A947-70E740481C1C}">
                <a14:useLocalDpi xmlns:a14="http://schemas.microsoft.com/office/drawing/2010/main"/>
              </a:ext>
            </a:extLst>
          </a:blip>
          <a:srcRect/>
          <a:stretch>
            <a:fillRect/>
          </a:stretch>
        </p:blipFill>
        <p:spPr>
          <a:xfrm>
            <a:off x="4056063" y="434975"/>
            <a:ext cx="8135937" cy="6423025"/>
          </a:xfrm>
          <a:prstGeom prst="rect">
            <a:avLst/>
          </a:prstGeom>
          <a:noFill/>
        </p:spPr>
      </p:pic>
      <p:sp>
        <p:nvSpPr>
          <p:cNvPr id="12" name="TextBox 11">
            <a:extLst>
              <a:ext uri="{FF2B5EF4-FFF2-40B4-BE49-F238E27FC236}">
                <a16:creationId xmlns:a16="http://schemas.microsoft.com/office/drawing/2014/main" id="{0503C8FC-81D8-43F4-1C1E-E5E11596E5D1}"/>
              </a:ext>
            </a:extLst>
          </p:cNvPr>
          <p:cNvSpPr txBox="1"/>
          <p:nvPr/>
        </p:nvSpPr>
        <p:spPr>
          <a:xfrm>
            <a:off x="9940053" y="6494288"/>
            <a:ext cx="228432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374D67"/>
                </a:solidFill>
                <a:effectLst/>
                <a:uLnTx/>
                <a:uFillTx/>
                <a:latin typeface="Jost"/>
                <a:ea typeface="+mn-ea"/>
                <a:cs typeface="+mn-cs"/>
              </a:rPr>
              <a:t>Credit: </a:t>
            </a:r>
            <a:r>
              <a:rPr kumimoji="0" lang="en-US" sz="1200" b="0" i="0" u="none" strike="noStrike" kern="1200" cap="none" spc="0" normalizeH="0" baseline="0" noProof="0" dirty="0">
                <a:ln>
                  <a:noFill/>
                </a:ln>
                <a:solidFill>
                  <a:srgbClr val="374D67"/>
                </a:solidFill>
                <a:effectLst/>
                <a:uLnTx/>
                <a:uFillTx/>
                <a:latin typeface="Jost"/>
                <a:ea typeface="+mn-ea"/>
                <a:cs typeface="+mn-cs"/>
              </a:rPr>
              <a:t>Lauren McWhinnie/HX</a:t>
            </a:r>
          </a:p>
        </p:txBody>
      </p:sp>
    </p:spTree>
    <p:extLst>
      <p:ext uri="{BB962C8B-B14F-4D97-AF65-F5344CB8AC3E}">
        <p14:creationId xmlns:p14="http://schemas.microsoft.com/office/powerpoint/2010/main" val="450878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256481" y="58904"/>
            <a:ext cx="3655119" cy="1871495"/>
          </a:xfrm>
        </p:spPr>
        <p:txBody>
          <a:bodyPr/>
          <a:lstStyle/>
          <a:p>
            <a:r>
              <a:rPr lang="en-US" sz="3200" dirty="0"/>
              <a:t>Guest</a:t>
            </a:r>
            <a:br>
              <a:rPr lang="en-US" sz="3200" dirty="0"/>
            </a:br>
            <a:r>
              <a:rPr lang="en-US" sz="3200" dirty="0"/>
              <a:t>Scientists Project</a:t>
            </a:r>
            <a:br>
              <a:rPr lang="en-US" sz="3200" dirty="0"/>
            </a:br>
            <a:r>
              <a:rPr lang="en-US" sz="3200" dirty="0"/>
              <a:t>FRAM-PLANKTO</a:t>
            </a:r>
          </a:p>
        </p:txBody>
      </p:sp>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256481" y="2033159"/>
            <a:ext cx="3501292" cy="4197131"/>
          </a:xfrm>
        </p:spPr>
        <p:txBody>
          <a:bodyPr/>
          <a:lstStyle/>
          <a:p>
            <a:pPr marL="0" indent="0">
              <a:buNone/>
            </a:pPr>
            <a:r>
              <a:rPr lang="en-GB" dirty="0"/>
              <a:t>The samples we collected across the fjords of Svalbard varied widely in microalgae biomass, depending on the amount of zooplankton in the water — zooplankton feed on microalgae, so low microalgae biomass correlated with high zooplankton abundance.</a:t>
            </a:r>
          </a:p>
          <a:p>
            <a:pPr marL="0" indent="0">
              <a:buNone/>
            </a:pPr>
            <a:endParaRPr lang="en-GB" dirty="0"/>
          </a:p>
          <a:p>
            <a:pPr marL="0" indent="0">
              <a:buNone/>
            </a:pPr>
            <a:r>
              <a:rPr lang="en-GB" dirty="0"/>
              <a:t>This variability reflects the diversity of environmental conditions between the fjords, each of which shapes microalgae growth in its own way. Understanding that variability is a cornerstone for understanding the biodiversity and geographic distribution of species in the Arctic. It also provides a baseline for assessing how Arctic ecosystems respond to global change, and for sustainable ocean management.</a:t>
            </a:r>
            <a:endParaRPr lang="en-US" dirty="0"/>
          </a:p>
          <a:p>
            <a:pPr algn="just"/>
            <a:endParaRPr lang="en-US" dirty="0"/>
          </a:p>
        </p:txBody>
      </p:sp>
      <p:pic>
        <p:nvPicPr>
          <p:cNvPr id="6" name="Grafik 1">
            <a:extLst>
              <a:ext uri="{FF2B5EF4-FFF2-40B4-BE49-F238E27FC236}">
                <a16:creationId xmlns:a16="http://schemas.microsoft.com/office/drawing/2014/main" id="{46E3A6A7-AC70-988D-CDAB-39062D29C8A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5638801" y="313763"/>
            <a:ext cx="6553200" cy="6564215"/>
          </a:xfrm>
          <a:prstGeom prst="rect">
            <a:avLst/>
          </a:prstGeom>
        </p:spPr>
      </p:pic>
      <p:sp>
        <p:nvSpPr>
          <p:cNvPr id="7" name="Textfeld 15">
            <a:extLst>
              <a:ext uri="{FF2B5EF4-FFF2-40B4-BE49-F238E27FC236}">
                <a16:creationId xmlns:a16="http://schemas.microsoft.com/office/drawing/2014/main" id="{BBA86695-33A9-9368-4247-B882263300D2}"/>
              </a:ext>
            </a:extLst>
          </p:cNvPr>
          <p:cNvSpPr txBox="1"/>
          <p:nvPr/>
        </p:nvSpPr>
        <p:spPr>
          <a:xfrm>
            <a:off x="10607912" y="6570201"/>
            <a:ext cx="1584088" cy="307777"/>
          </a:xfrm>
          <a:prstGeom prst="rect">
            <a:avLst/>
          </a:prstGeom>
          <a:noFill/>
        </p:spPr>
        <p:txBody>
          <a:bodyPr wrap="none" rtlCol="0">
            <a:spAutoFit/>
          </a:bodyPr>
          <a:lstStyle/>
          <a:p>
            <a:r>
              <a:rPr lang="de-DE" sz="1400" dirty="0">
                <a:solidFill>
                  <a:schemeClr val="tx2"/>
                </a:solidFill>
                <a:latin typeface="Jost" pitchFamily="2" charset="0"/>
                <a:ea typeface="Jost" pitchFamily="2" charset="0"/>
              </a:rPr>
              <a:t>Foto: Katja Metfies</a:t>
            </a:r>
          </a:p>
        </p:txBody>
      </p:sp>
      <p:sp>
        <p:nvSpPr>
          <p:cNvPr id="8" name="Textfeld 3">
            <a:extLst>
              <a:ext uri="{FF2B5EF4-FFF2-40B4-BE49-F238E27FC236}">
                <a16:creationId xmlns:a16="http://schemas.microsoft.com/office/drawing/2014/main" id="{0559EABA-B3A3-63D0-0CCD-A541DBBF2B9A}"/>
              </a:ext>
            </a:extLst>
          </p:cNvPr>
          <p:cNvSpPr txBox="1"/>
          <p:nvPr/>
        </p:nvSpPr>
        <p:spPr>
          <a:xfrm>
            <a:off x="256481" y="5937902"/>
            <a:ext cx="2331472" cy="584775"/>
          </a:xfrm>
          <a:prstGeom prst="rect">
            <a:avLst/>
          </a:prstGeom>
          <a:noFill/>
        </p:spPr>
        <p:txBody>
          <a:bodyPr wrap="none" rtlCol="0">
            <a:spAutoFit/>
          </a:bodyPr>
          <a:lstStyle/>
          <a:p>
            <a:r>
              <a:rPr lang="de-DE" sz="3200" dirty="0">
                <a:solidFill>
                  <a:schemeClr val="accent1">
                    <a:lumMod val="40000"/>
                    <a:lumOff val="60000"/>
                  </a:schemeClr>
                </a:solidFill>
              </a:rPr>
              <a:t>www.awi.de</a:t>
            </a:r>
          </a:p>
        </p:txBody>
      </p:sp>
    </p:spTree>
    <p:extLst>
      <p:ext uri="{BB962C8B-B14F-4D97-AF65-F5344CB8AC3E}">
        <p14:creationId xmlns:p14="http://schemas.microsoft.com/office/powerpoint/2010/main" val="4230877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5">
            <a:extLst>
              <a:ext uri="{FF2B5EF4-FFF2-40B4-BE49-F238E27FC236}">
                <a16:creationId xmlns:a16="http://schemas.microsoft.com/office/drawing/2014/main" id="{31280F42-53AF-EA64-A99A-E62F913DE9D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rot="5400000">
            <a:off x="4913313" y="-420688"/>
            <a:ext cx="6423025" cy="8134351"/>
          </a:xfrm>
          <a:prstGeom prst="rect">
            <a:avLst/>
          </a:prstGeom>
        </p:spPr>
      </p:pic>
      <p:sp>
        <p:nvSpPr>
          <p:cNvPr id="3" name="Title 2">
            <a:extLst>
              <a:ext uri="{FF2B5EF4-FFF2-40B4-BE49-F238E27FC236}">
                <a16:creationId xmlns:a16="http://schemas.microsoft.com/office/drawing/2014/main" id="{71211A91-2F74-84AF-E117-C43B717D7385}"/>
              </a:ext>
            </a:extLst>
          </p:cNvPr>
          <p:cNvSpPr>
            <a:spLocks noGrp="1"/>
          </p:cNvSpPr>
          <p:nvPr>
            <p:ph type="title"/>
          </p:nvPr>
        </p:nvSpPr>
        <p:spPr>
          <a:xfrm>
            <a:off x="256481" y="58904"/>
            <a:ext cx="3655119" cy="1871495"/>
          </a:xfrm>
        </p:spPr>
        <p:txBody>
          <a:bodyPr/>
          <a:lstStyle/>
          <a:p>
            <a:r>
              <a:rPr lang="en-US" sz="3200" dirty="0"/>
              <a:t>Guest</a:t>
            </a:r>
            <a:br>
              <a:rPr lang="en-US" sz="3200" dirty="0"/>
            </a:br>
            <a:r>
              <a:rPr lang="en-US" sz="3200" dirty="0"/>
              <a:t>Scientists Project</a:t>
            </a:r>
            <a:br>
              <a:rPr lang="en-US" sz="3200" dirty="0"/>
            </a:br>
            <a:r>
              <a:rPr lang="en-US" sz="3200" dirty="0"/>
              <a:t>FRAM-PLANKTO</a:t>
            </a:r>
          </a:p>
        </p:txBody>
      </p:sp>
      <p:sp>
        <p:nvSpPr>
          <p:cNvPr id="4" name="Text Placeholder 3">
            <a:extLst>
              <a:ext uri="{FF2B5EF4-FFF2-40B4-BE49-F238E27FC236}">
                <a16:creationId xmlns:a16="http://schemas.microsoft.com/office/drawing/2014/main" id="{9157DA40-C780-E2A5-C097-FB76F1B36E9C}"/>
              </a:ext>
            </a:extLst>
          </p:cNvPr>
          <p:cNvSpPr>
            <a:spLocks noGrp="1"/>
          </p:cNvSpPr>
          <p:nvPr>
            <p:ph type="body" sz="quarter" idx="10"/>
          </p:nvPr>
        </p:nvSpPr>
        <p:spPr>
          <a:xfrm>
            <a:off x="256481" y="2005727"/>
            <a:ext cx="3501292" cy="3376394"/>
          </a:xfrm>
        </p:spPr>
        <p:txBody>
          <a:bodyPr/>
          <a:lstStyle/>
          <a:p>
            <a:pPr marL="0" indent="0">
              <a:buNone/>
            </a:pPr>
            <a:r>
              <a:rPr lang="en-GB" dirty="0"/>
              <a:t>The FRAM-PLANKTO project, run by the German Alfred Wegener Institute Helmholtz Centre for Polar Research, collected water samples in each of the fjords MS Fram visited during the voyage. Katja </a:t>
            </a:r>
            <a:r>
              <a:rPr lang="en-GB" dirty="0" err="1"/>
              <a:t>Metfies</a:t>
            </a:r>
            <a:r>
              <a:rPr lang="en-GB" dirty="0"/>
              <a:t>, polar scientist at AWI, aims to capture the plankton composition that fuels the marine food chain from microalgae all the way up to seals and whales.</a:t>
            </a:r>
          </a:p>
          <a:p>
            <a:pPr marL="0" indent="0">
              <a:buNone/>
            </a:pPr>
            <a:endParaRPr lang="en-GB" dirty="0"/>
          </a:p>
          <a:p>
            <a:pPr marL="0" indent="0">
              <a:buNone/>
            </a:pPr>
            <a:r>
              <a:rPr lang="en-GB" dirty="0"/>
              <a:t>These samples, collected in collaboration with HX, complement AWI's long-term observations in the Fram Strait, which track how Arctic marine ecosystems respond to changing environmental conditions.</a:t>
            </a:r>
            <a:endParaRPr lang="en-US" dirty="0"/>
          </a:p>
          <a:p>
            <a:pPr algn="just"/>
            <a:endParaRPr lang="en-US" dirty="0"/>
          </a:p>
        </p:txBody>
      </p:sp>
      <p:pic>
        <p:nvPicPr>
          <p:cNvPr id="6" name="Grafik 4">
            <a:extLst>
              <a:ext uri="{FF2B5EF4-FFF2-40B4-BE49-F238E27FC236}">
                <a16:creationId xmlns:a16="http://schemas.microsoft.com/office/drawing/2014/main" id="{10B4F5B2-E86D-9DAF-980C-87B75C7041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109761" y="158601"/>
            <a:ext cx="857995" cy="422983"/>
          </a:xfrm>
          <a:prstGeom prst="rect">
            <a:avLst/>
          </a:prstGeom>
        </p:spPr>
      </p:pic>
      <p:sp>
        <p:nvSpPr>
          <p:cNvPr id="8" name="Textfeld 15">
            <a:extLst>
              <a:ext uri="{FF2B5EF4-FFF2-40B4-BE49-F238E27FC236}">
                <a16:creationId xmlns:a16="http://schemas.microsoft.com/office/drawing/2014/main" id="{EA85172D-6F25-0EBF-C776-93542BC2118A}"/>
              </a:ext>
            </a:extLst>
          </p:cNvPr>
          <p:cNvSpPr txBox="1"/>
          <p:nvPr/>
        </p:nvSpPr>
        <p:spPr>
          <a:xfrm>
            <a:off x="10502193" y="6417209"/>
            <a:ext cx="1584088" cy="307777"/>
          </a:xfrm>
          <a:prstGeom prst="rect">
            <a:avLst/>
          </a:prstGeom>
          <a:noFill/>
        </p:spPr>
        <p:txBody>
          <a:bodyPr wrap="none" rtlCol="0">
            <a:spAutoFit/>
          </a:bodyPr>
          <a:lstStyle/>
          <a:p>
            <a:r>
              <a:rPr lang="de-DE" sz="1400" dirty="0">
                <a:solidFill>
                  <a:schemeClr val="bg2"/>
                </a:solidFill>
                <a:latin typeface="Jost" pitchFamily="2" charset="0"/>
                <a:ea typeface="Jost" pitchFamily="2" charset="0"/>
              </a:rPr>
              <a:t>Foto: Katja Metfies</a:t>
            </a:r>
          </a:p>
        </p:txBody>
      </p:sp>
      <p:pic>
        <p:nvPicPr>
          <p:cNvPr id="13" name="Grafik 8">
            <a:extLst>
              <a:ext uri="{FF2B5EF4-FFF2-40B4-BE49-F238E27FC236}">
                <a16:creationId xmlns:a16="http://schemas.microsoft.com/office/drawing/2014/main" id="{5F314BD3-FCDC-DF45-29F7-974B3E61C7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09761" y="581584"/>
            <a:ext cx="857995" cy="365741"/>
          </a:xfrm>
          <a:prstGeom prst="rect">
            <a:avLst/>
          </a:prstGeom>
        </p:spPr>
      </p:pic>
      <p:pic>
        <p:nvPicPr>
          <p:cNvPr id="14" name="Grafik 13">
            <a:extLst>
              <a:ext uri="{FF2B5EF4-FFF2-40B4-BE49-F238E27FC236}">
                <a16:creationId xmlns:a16="http://schemas.microsoft.com/office/drawing/2014/main" id="{EF34FE27-2E99-1070-8103-ACB321A7CA5D}"/>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45056" y="5178387"/>
            <a:ext cx="1448249" cy="1289847"/>
          </a:xfrm>
          <a:prstGeom prst="rect">
            <a:avLst/>
          </a:prstGeom>
        </p:spPr>
      </p:pic>
      <p:pic>
        <p:nvPicPr>
          <p:cNvPr id="15" name="Grafik 14">
            <a:extLst>
              <a:ext uri="{FF2B5EF4-FFF2-40B4-BE49-F238E27FC236}">
                <a16:creationId xmlns:a16="http://schemas.microsoft.com/office/drawing/2014/main" id="{64F993FB-D05A-5632-0155-C9D3EB4567FA}"/>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3088256" y="5178387"/>
            <a:ext cx="1448249" cy="1281489"/>
          </a:xfrm>
          <a:prstGeom prst="rect">
            <a:avLst/>
          </a:prstGeom>
        </p:spPr>
      </p:pic>
      <p:sp>
        <p:nvSpPr>
          <p:cNvPr id="16" name="Textfeld 21">
            <a:extLst>
              <a:ext uri="{FF2B5EF4-FFF2-40B4-BE49-F238E27FC236}">
                <a16:creationId xmlns:a16="http://schemas.microsoft.com/office/drawing/2014/main" id="{E672EBAE-9C76-E506-9F10-AAEF254203F5}"/>
              </a:ext>
            </a:extLst>
          </p:cNvPr>
          <p:cNvSpPr txBox="1"/>
          <p:nvPr/>
        </p:nvSpPr>
        <p:spPr>
          <a:xfrm>
            <a:off x="1768188" y="6037347"/>
            <a:ext cx="1032655" cy="430887"/>
          </a:xfrm>
          <a:prstGeom prst="rect">
            <a:avLst/>
          </a:prstGeom>
          <a:noFill/>
        </p:spPr>
        <p:txBody>
          <a:bodyPr wrap="none" rtlCol="0">
            <a:spAutoFit/>
          </a:bodyPr>
          <a:lstStyle/>
          <a:p>
            <a:r>
              <a:rPr lang="de-DE" sz="1100" dirty="0">
                <a:solidFill>
                  <a:schemeClr val="bg1">
                    <a:lumMod val="95000"/>
                  </a:schemeClr>
                </a:solidFill>
              </a:rPr>
              <a:t>Phytoplanton </a:t>
            </a:r>
          </a:p>
          <a:p>
            <a:r>
              <a:rPr lang="de-DE" sz="1100" dirty="0">
                <a:solidFill>
                  <a:schemeClr val="bg1">
                    <a:lumMod val="95000"/>
                  </a:schemeClr>
                </a:solidFill>
              </a:rPr>
              <a:t>(</a:t>
            </a:r>
            <a:r>
              <a:rPr lang="de-DE" sz="1100" dirty="0" err="1">
                <a:solidFill>
                  <a:schemeClr val="bg1">
                    <a:lumMod val="95000"/>
                  </a:schemeClr>
                </a:solidFill>
              </a:rPr>
              <a:t>Microalgae</a:t>
            </a:r>
            <a:r>
              <a:rPr lang="de-DE" sz="1100" dirty="0">
                <a:solidFill>
                  <a:schemeClr val="bg1">
                    <a:lumMod val="95000"/>
                  </a:schemeClr>
                </a:solidFill>
              </a:rPr>
              <a:t>)</a:t>
            </a:r>
          </a:p>
        </p:txBody>
      </p:sp>
      <p:sp>
        <p:nvSpPr>
          <p:cNvPr id="17" name="Textfeld 22">
            <a:extLst>
              <a:ext uri="{FF2B5EF4-FFF2-40B4-BE49-F238E27FC236}">
                <a16:creationId xmlns:a16="http://schemas.microsoft.com/office/drawing/2014/main" id="{1D8A2BD8-2264-3FFE-7519-B348EC4AD84A}"/>
              </a:ext>
            </a:extLst>
          </p:cNvPr>
          <p:cNvSpPr txBox="1"/>
          <p:nvPr/>
        </p:nvSpPr>
        <p:spPr>
          <a:xfrm>
            <a:off x="4521006" y="6206624"/>
            <a:ext cx="954107" cy="261610"/>
          </a:xfrm>
          <a:prstGeom prst="rect">
            <a:avLst/>
          </a:prstGeom>
          <a:noFill/>
        </p:spPr>
        <p:txBody>
          <a:bodyPr wrap="none" rtlCol="0">
            <a:spAutoFit/>
          </a:bodyPr>
          <a:lstStyle/>
          <a:p>
            <a:r>
              <a:rPr lang="de-DE" sz="1100" dirty="0">
                <a:solidFill>
                  <a:schemeClr val="bg1">
                    <a:lumMod val="95000"/>
                  </a:schemeClr>
                </a:solidFill>
              </a:rPr>
              <a:t>Zooplankton</a:t>
            </a:r>
          </a:p>
        </p:txBody>
      </p:sp>
    </p:spTree>
    <p:extLst>
      <p:ext uri="{BB962C8B-B14F-4D97-AF65-F5344CB8AC3E}">
        <p14:creationId xmlns:p14="http://schemas.microsoft.com/office/powerpoint/2010/main" val="4164258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ird flying over water&#10;&#10;AI-generated content may be incorrect.">
            <a:extLst>
              <a:ext uri="{FF2B5EF4-FFF2-40B4-BE49-F238E27FC236}">
                <a16:creationId xmlns:a16="http://schemas.microsoft.com/office/drawing/2014/main" id="{CE5AAE9E-B02D-0878-B3F0-90CC3F508C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12552"/>
            <a:ext cx="10393180" cy="5844432"/>
          </a:xfrm>
          <a:prstGeom prst="rect">
            <a:avLst/>
          </a:prstGeom>
        </p:spPr>
      </p:pic>
      <p:pic>
        <p:nvPicPr>
          <p:cNvPr id="2" name="Picture 1" descr="A bird flying in the sky&#10;&#10;AI-generated content may be incorrect.">
            <a:extLst>
              <a:ext uri="{FF2B5EF4-FFF2-40B4-BE49-F238E27FC236}">
                <a16:creationId xmlns:a16="http://schemas.microsoft.com/office/drawing/2014/main" id="{7A30D532-EA61-2D79-AB1D-FF2907E8509B}"/>
              </a:ext>
            </a:extLst>
          </p:cNvPr>
          <p:cNvPicPr>
            <a:picLocks noChangeAspect="1"/>
          </p:cNvPicPr>
          <p:nvPr/>
        </p:nvPicPr>
        <p:blipFill>
          <a:blip r:embed="rId4" cstate="screen">
            <a:extLst>
              <a:ext uri="{28A0092B-C50C-407E-A947-70E740481C1C}">
                <a14:useLocalDpi xmlns:a14="http://schemas.microsoft.com/office/drawing/2010/main"/>
              </a:ext>
            </a:extLst>
          </a:blip>
          <a:srcRect b="1398"/>
          <a:stretch>
            <a:fillRect/>
          </a:stretch>
        </p:blipFill>
        <p:spPr>
          <a:xfrm>
            <a:off x="-1" y="1012552"/>
            <a:ext cx="10393181" cy="5845448"/>
          </a:xfrm>
          <a:prstGeom prst="rect">
            <a:avLst/>
          </a:prstGeom>
        </p:spPr>
      </p:pic>
      <p:sp>
        <p:nvSpPr>
          <p:cNvPr id="5" name="Tittel 2">
            <a:extLst>
              <a:ext uri="{FF2B5EF4-FFF2-40B4-BE49-F238E27FC236}">
                <a16:creationId xmlns:a16="http://schemas.microsoft.com/office/drawing/2014/main" id="{595B3F75-751D-757D-F6F7-090822CDE927}"/>
              </a:ext>
            </a:extLst>
          </p:cNvPr>
          <p:cNvSpPr txBox="1">
            <a:spLocks/>
          </p:cNvSpPr>
          <p:nvPr/>
        </p:nvSpPr>
        <p:spPr>
          <a:xfrm>
            <a:off x="886695" y="564027"/>
            <a:ext cx="6108715" cy="3034204"/>
          </a:xfrm>
          <a:prstGeom prst="rect">
            <a:avLst/>
          </a:prstGeom>
        </p:spPr>
        <p:txBody>
          <a:bodyPr vert="horz"/>
          <a:lstStyle>
            <a:defPPr>
              <a:defRPr lang="en-US"/>
            </a:defPPr>
            <a:lvl1pPr defTabSz="609585">
              <a:lnSpc>
                <a:spcPts val="9000"/>
              </a:lnSpc>
              <a:spcBef>
                <a:spcPct val="0"/>
              </a:spcBef>
              <a:buNone/>
              <a:defRPr sz="9000" b="1" i="0">
                <a:solidFill>
                  <a:schemeClr val="bg1"/>
                </a:solidFill>
                <a:latin typeface="+mj-lt"/>
                <a:ea typeface="+mj-ea"/>
                <a:cs typeface="Arial"/>
              </a:defRPr>
            </a:lvl1pPr>
          </a:lstStyle>
          <a:p>
            <a:pPr marL="0" marR="0" lvl="0" indent="0" algn="l" defTabSz="609585" rtl="0" eaLnBrk="1" fontAlgn="auto" latinLnBrk="0" hangingPunct="1">
              <a:lnSpc>
                <a:spcPts val="9000"/>
              </a:lnSpc>
              <a:spcBef>
                <a:spcPct val="0"/>
              </a:spcBef>
              <a:spcAft>
                <a:spcPts val="0"/>
              </a:spcAft>
              <a:buClrTx/>
              <a:buSzTx/>
              <a:buFontTx/>
              <a:buNone/>
              <a:tabLst/>
              <a:defRPr/>
            </a:pPr>
            <a:r>
              <a:rPr kumimoji="0" lang="pl-PL" sz="7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Jost SemiBold"/>
                <a:ea typeface="+mj-ea"/>
                <a:cs typeface="Arial"/>
              </a:rPr>
              <a:t>Wildlife List — Birds</a:t>
            </a:r>
            <a:endParaRPr kumimoji="0" lang="en-GB" sz="7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Jost SemiBold"/>
              <a:ea typeface="+mj-ea"/>
              <a:cs typeface="Arial"/>
            </a:endParaRPr>
          </a:p>
        </p:txBody>
      </p:sp>
      <p:sp>
        <p:nvSpPr>
          <p:cNvPr id="6" name="TextBox 5">
            <a:extLst>
              <a:ext uri="{FF2B5EF4-FFF2-40B4-BE49-F238E27FC236}">
                <a16:creationId xmlns:a16="http://schemas.microsoft.com/office/drawing/2014/main" id="{6E7AFA2F-12A4-B20A-7EBD-57CD3AE362FB}"/>
              </a:ext>
            </a:extLst>
          </p:cNvPr>
          <p:cNvSpPr txBox="1"/>
          <p:nvPr/>
        </p:nvSpPr>
        <p:spPr>
          <a:xfrm>
            <a:off x="10399099" y="6472125"/>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Rosie Barrett/HX</a:t>
            </a:r>
          </a:p>
        </p:txBody>
      </p:sp>
    </p:spTree>
    <p:extLst>
      <p:ext uri="{BB962C8B-B14F-4D97-AF65-F5344CB8AC3E}">
        <p14:creationId xmlns:p14="http://schemas.microsoft.com/office/powerpoint/2010/main" val="4221040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2940375779"/>
              </p:ext>
            </p:extLst>
          </p:nvPr>
        </p:nvGraphicFramePr>
        <p:xfrm>
          <a:off x="559625" y="1457066"/>
          <a:ext cx="10705983" cy="4367804"/>
        </p:xfrm>
        <a:graphic>
          <a:graphicData uri="http://schemas.openxmlformats.org/drawingml/2006/table">
            <a:tbl>
              <a:tblPr firstRow="1">
                <a:tableStyleId>{775DCB02-9BB8-47FD-8907-85C794F793BA}</a:tableStyleId>
              </a:tblPr>
              <a:tblGrid>
                <a:gridCol w="3568661">
                  <a:extLst>
                    <a:ext uri="{9D8B030D-6E8A-4147-A177-3AD203B41FA5}">
                      <a16:colId xmlns:a16="http://schemas.microsoft.com/office/drawing/2014/main" val="3088101616"/>
                    </a:ext>
                  </a:extLst>
                </a:gridCol>
                <a:gridCol w="3568661">
                  <a:extLst>
                    <a:ext uri="{9D8B030D-6E8A-4147-A177-3AD203B41FA5}">
                      <a16:colId xmlns:a16="http://schemas.microsoft.com/office/drawing/2014/main" val="2578081934"/>
                    </a:ext>
                  </a:extLst>
                </a:gridCol>
                <a:gridCol w="3568661">
                  <a:extLst>
                    <a:ext uri="{9D8B030D-6E8A-4147-A177-3AD203B41FA5}">
                      <a16:colId xmlns:a16="http://schemas.microsoft.com/office/drawing/2014/main" val="3905369065"/>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a:buNone/>
                      </a:pPr>
                      <a:r>
                        <a:rPr lang="en-GB" sz="1200" i="1">
                          <a:effectLst/>
                          <a:latin typeface="Poppins" panose="00000500000000000000" pitchFamily="2" charset="0"/>
                        </a:rPr>
                        <a:t>Alle alle</a:t>
                      </a:r>
                    </a:p>
                  </a:txBody>
                  <a:tcPr anchor="ctr"/>
                </a:tc>
                <a:tc>
                  <a:txBody>
                    <a:bodyPr/>
                    <a:lstStyle/>
                    <a:p>
                      <a:pPr algn="l">
                        <a:buNone/>
                      </a:pPr>
                      <a:r>
                        <a:rPr lang="en-GB" sz="1200" i="1">
                          <a:effectLst/>
                          <a:latin typeface="Poppins" panose="00000500000000000000" pitchFamily="2" charset="0"/>
                        </a:rPr>
                        <a:t>little auk / dovekie</a:t>
                      </a:r>
                    </a:p>
                  </a:txBody>
                  <a:tcPr anchor="ctr"/>
                </a:tc>
                <a:tc>
                  <a:txBody>
                    <a:bodyPr/>
                    <a:lstStyle/>
                    <a:p>
                      <a:pPr algn="l">
                        <a:buNone/>
                      </a:pPr>
                      <a:r>
                        <a:rPr lang="en-GB" sz="1200" i="1">
                          <a:effectLst/>
                          <a:latin typeface="Poppins" panose="00000500000000000000" pitchFamily="2" charset="0"/>
                        </a:rPr>
                        <a:t>Krabbentaucher</a:t>
                      </a:r>
                    </a:p>
                  </a:txBody>
                  <a:tcPr anchor="ctr"/>
                </a:tc>
                <a:extLst>
                  <a:ext uri="{0D108BD9-81ED-4DB2-BD59-A6C34878D82A}">
                    <a16:rowId xmlns:a16="http://schemas.microsoft.com/office/drawing/2014/main" val="3333023288"/>
                  </a:ext>
                </a:extLst>
              </a:tr>
              <a:tr h="311986">
                <a:tc>
                  <a:txBody>
                    <a:bodyPr/>
                    <a:lstStyle/>
                    <a:p>
                      <a:pPr algn="l">
                        <a:buNone/>
                      </a:pPr>
                      <a:r>
                        <a:rPr lang="en-GB" sz="1200" i="1">
                          <a:effectLst/>
                          <a:latin typeface="Poppins" panose="00000500000000000000" pitchFamily="2" charset="0"/>
                        </a:rPr>
                        <a:t>Cepphus grylle</a:t>
                      </a:r>
                    </a:p>
                  </a:txBody>
                  <a:tcPr anchor="ctr"/>
                </a:tc>
                <a:tc>
                  <a:txBody>
                    <a:bodyPr/>
                    <a:lstStyle/>
                    <a:p>
                      <a:pPr algn="l">
                        <a:buNone/>
                      </a:pPr>
                      <a:r>
                        <a:rPr lang="en-GB" sz="1200" i="1">
                          <a:effectLst/>
                          <a:latin typeface="Poppins" panose="00000500000000000000" pitchFamily="2" charset="0"/>
                        </a:rPr>
                        <a:t>black guillemot</a:t>
                      </a:r>
                    </a:p>
                  </a:txBody>
                  <a:tcPr anchor="ctr"/>
                </a:tc>
                <a:tc>
                  <a:txBody>
                    <a:bodyPr/>
                    <a:lstStyle/>
                    <a:p>
                      <a:pPr algn="l">
                        <a:buNone/>
                      </a:pPr>
                      <a:r>
                        <a:rPr lang="en-GB" sz="1200" i="1">
                          <a:effectLst/>
                          <a:latin typeface="Poppins" panose="00000500000000000000" pitchFamily="2" charset="0"/>
                        </a:rPr>
                        <a:t>Gryllteiste</a:t>
                      </a:r>
                    </a:p>
                  </a:txBody>
                  <a:tcPr anchor="ctr"/>
                </a:tc>
                <a:extLst>
                  <a:ext uri="{0D108BD9-81ED-4DB2-BD59-A6C34878D82A}">
                    <a16:rowId xmlns:a16="http://schemas.microsoft.com/office/drawing/2014/main" val="1588600599"/>
                  </a:ext>
                </a:extLst>
              </a:tr>
              <a:tr h="311986">
                <a:tc>
                  <a:txBody>
                    <a:bodyPr/>
                    <a:lstStyle/>
                    <a:p>
                      <a:pPr algn="l">
                        <a:buNone/>
                      </a:pPr>
                      <a:r>
                        <a:rPr lang="en-GB" sz="1200" i="1">
                          <a:effectLst/>
                          <a:latin typeface="Poppins" panose="00000500000000000000" pitchFamily="2" charset="0"/>
                        </a:rPr>
                        <a:t>Fratercula arctica</a:t>
                      </a:r>
                    </a:p>
                  </a:txBody>
                  <a:tcPr anchor="ctr"/>
                </a:tc>
                <a:tc>
                  <a:txBody>
                    <a:bodyPr/>
                    <a:lstStyle/>
                    <a:p>
                      <a:pPr algn="l">
                        <a:buNone/>
                      </a:pPr>
                      <a:r>
                        <a:rPr lang="en-GB" sz="1200" i="1">
                          <a:effectLst/>
                          <a:latin typeface="Poppins" panose="00000500000000000000" pitchFamily="2" charset="0"/>
                        </a:rPr>
                        <a:t>Atlantic puffin</a:t>
                      </a:r>
                    </a:p>
                  </a:txBody>
                  <a:tcPr anchor="ctr"/>
                </a:tc>
                <a:tc>
                  <a:txBody>
                    <a:bodyPr/>
                    <a:lstStyle/>
                    <a:p>
                      <a:pPr algn="l">
                        <a:buNone/>
                      </a:pPr>
                      <a:r>
                        <a:rPr lang="en-GB" sz="1200" i="1">
                          <a:effectLst/>
                          <a:latin typeface="Poppins" panose="00000500000000000000" pitchFamily="2" charset="0"/>
                        </a:rPr>
                        <a:t>Papageitaucher</a:t>
                      </a:r>
                    </a:p>
                  </a:txBody>
                  <a:tcPr anchor="ctr"/>
                </a:tc>
                <a:extLst>
                  <a:ext uri="{0D108BD9-81ED-4DB2-BD59-A6C34878D82A}">
                    <a16:rowId xmlns:a16="http://schemas.microsoft.com/office/drawing/2014/main" val="613595096"/>
                  </a:ext>
                </a:extLst>
              </a:tr>
              <a:tr h="311986">
                <a:tc>
                  <a:txBody>
                    <a:bodyPr/>
                    <a:lstStyle/>
                    <a:p>
                      <a:pPr algn="l">
                        <a:buNone/>
                      </a:pPr>
                      <a:r>
                        <a:rPr lang="en-GB" sz="1200" i="1">
                          <a:effectLst/>
                          <a:latin typeface="Poppins" panose="00000500000000000000" pitchFamily="2" charset="0"/>
                        </a:rPr>
                        <a:t>Fulmarus glacialis</a:t>
                      </a:r>
                    </a:p>
                  </a:txBody>
                  <a:tcPr anchor="ctr"/>
                </a:tc>
                <a:tc>
                  <a:txBody>
                    <a:bodyPr/>
                    <a:lstStyle/>
                    <a:p>
                      <a:pPr algn="l">
                        <a:buNone/>
                      </a:pPr>
                      <a:r>
                        <a:rPr lang="en-GB" sz="1200" i="1">
                          <a:effectLst/>
                          <a:latin typeface="Poppins" panose="00000500000000000000" pitchFamily="2" charset="0"/>
                        </a:rPr>
                        <a:t>northern fulmar</a:t>
                      </a:r>
                    </a:p>
                  </a:txBody>
                  <a:tcPr anchor="ctr"/>
                </a:tc>
                <a:tc>
                  <a:txBody>
                    <a:bodyPr/>
                    <a:lstStyle/>
                    <a:p>
                      <a:pPr algn="l">
                        <a:buNone/>
                      </a:pPr>
                      <a:r>
                        <a:rPr lang="en-GB" sz="1200" i="1">
                          <a:effectLst/>
                          <a:latin typeface="Poppins" panose="00000500000000000000" pitchFamily="2" charset="0"/>
                        </a:rPr>
                        <a:t>Eissturmvogel</a:t>
                      </a:r>
                    </a:p>
                  </a:txBody>
                  <a:tcPr anchor="ctr"/>
                </a:tc>
                <a:extLst>
                  <a:ext uri="{0D108BD9-81ED-4DB2-BD59-A6C34878D82A}">
                    <a16:rowId xmlns:a16="http://schemas.microsoft.com/office/drawing/2014/main" val="2371242860"/>
                  </a:ext>
                </a:extLst>
              </a:tr>
              <a:tr h="311986">
                <a:tc>
                  <a:txBody>
                    <a:bodyPr/>
                    <a:lstStyle/>
                    <a:p>
                      <a:pPr algn="l">
                        <a:buNone/>
                      </a:pPr>
                      <a:r>
                        <a:rPr lang="en-GB" sz="1200" i="1">
                          <a:effectLst/>
                          <a:latin typeface="Poppins" panose="00000500000000000000" pitchFamily="2" charset="0"/>
                        </a:rPr>
                        <a:t>Larus canus</a:t>
                      </a:r>
                    </a:p>
                  </a:txBody>
                  <a:tcPr anchor="ctr"/>
                </a:tc>
                <a:tc>
                  <a:txBody>
                    <a:bodyPr/>
                    <a:lstStyle/>
                    <a:p>
                      <a:pPr algn="l">
                        <a:buNone/>
                      </a:pPr>
                      <a:r>
                        <a:rPr lang="en-GB" sz="1200" i="1">
                          <a:effectLst/>
                          <a:latin typeface="Poppins" panose="00000500000000000000" pitchFamily="2" charset="0"/>
                        </a:rPr>
                        <a:t>common gull / mew gull</a:t>
                      </a:r>
                    </a:p>
                  </a:txBody>
                  <a:tcPr anchor="ctr"/>
                </a:tc>
                <a:tc>
                  <a:txBody>
                    <a:bodyPr/>
                    <a:lstStyle/>
                    <a:p>
                      <a:pPr algn="l">
                        <a:buNone/>
                      </a:pPr>
                      <a:r>
                        <a:rPr lang="en-GB" sz="1200" i="1">
                          <a:effectLst/>
                          <a:latin typeface="Poppins" panose="00000500000000000000" pitchFamily="2" charset="0"/>
                        </a:rPr>
                        <a:t>Sturmmöwe</a:t>
                      </a:r>
                    </a:p>
                  </a:txBody>
                  <a:tcPr anchor="ctr"/>
                </a:tc>
                <a:extLst>
                  <a:ext uri="{0D108BD9-81ED-4DB2-BD59-A6C34878D82A}">
                    <a16:rowId xmlns:a16="http://schemas.microsoft.com/office/drawing/2014/main" val="3443596418"/>
                  </a:ext>
                </a:extLst>
              </a:tr>
              <a:tr h="311986">
                <a:tc>
                  <a:txBody>
                    <a:bodyPr/>
                    <a:lstStyle/>
                    <a:p>
                      <a:pPr algn="l">
                        <a:buNone/>
                      </a:pPr>
                      <a:r>
                        <a:rPr lang="en-GB" sz="1200" i="1">
                          <a:effectLst/>
                          <a:latin typeface="Poppins" panose="00000500000000000000" pitchFamily="2" charset="0"/>
                        </a:rPr>
                        <a:t>Larus hyperboreus</a:t>
                      </a:r>
                    </a:p>
                  </a:txBody>
                  <a:tcPr anchor="ctr"/>
                </a:tc>
                <a:tc>
                  <a:txBody>
                    <a:bodyPr/>
                    <a:lstStyle/>
                    <a:p>
                      <a:pPr algn="l">
                        <a:buNone/>
                      </a:pPr>
                      <a:r>
                        <a:rPr lang="en-GB" sz="1200" i="1">
                          <a:effectLst/>
                          <a:latin typeface="Poppins" panose="00000500000000000000" pitchFamily="2" charset="0"/>
                        </a:rPr>
                        <a:t>glaucous gull</a:t>
                      </a:r>
                    </a:p>
                  </a:txBody>
                  <a:tcPr anchor="ctr"/>
                </a:tc>
                <a:tc>
                  <a:txBody>
                    <a:bodyPr/>
                    <a:lstStyle/>
                    <a:p>
                      <a:pPr algn="l">
                        <a:buNone/>
                      </a:pPr>
                      <a:r>
                        <a:rPr lang="en-GB" sz="1200" i="1">
                          <a:effectLst/>
                          <a:latin typeface="Poppins" panose="00000500000000000000" pitchFamily="2" charset="0"/>
                        </a:rPr>
                        <a:t>Eismöwe</a:t>
                      </a:r>
                    </a:p>
                  </a:txBody>
                  <a:tcPr anchor="ctr"/>
                </a:tc>
                <a:extLst>
                  <a:ext uri="{0D108BD9-81ED-4DB2-BD59-A6C34878D82A}">
                    <a16:rowId xmlns:a16="http://schemas.microsoft.com/office/drawing/2014/main" val="3017039098"/>
                  </a:ext>
                </a:extLst>
              </a:tr>
              <a:tr h="311986">
                <a:tc>
                  <a:txBody>
                    <a:bodyPr/>
                    <a:lstStyle/>
                    <a:p>
                      <a:pPr algn="l">
                        <a:buNone/>
                      </a:pPr>
                      <a:r>
                        <a:rPr lang="en-GB" sz="1200" i="1">
                          <a:effectLst/>
                          <a:latin typeface="Poppins" panose="00000500000000000000" pitchFamily="2" charset="0"/>
                        </a:rPr>
                        <a:t>Pagophila eburnea</a:t>
                      </a:r>
                    </a:p>
                  </a:txBody>
                  <a:tcPr anchor="ctr"/>
                </a:tc>
                <a:tc>
                  <a:txBody>
                    <a:bodyPr/>
                    <a:lstStyle/>
                    <a:p>
                      <a:pPr algn="l">
                        <a:buNone/>
                      </a:pPr>
                      <a:r>
                        <a:rPr lang="en-GB" sz="1200" i="1">
                          <a:effectLst/>
                          <a:latin typeface="Poppins" panose="00000500000000000000" pitchFamily="2" charset="0"/>
                        </a:rPr>
                        <a:t>ivory gull</a:t>
                      </a:r>
                    </a:p>
                  </a:txBody>
                  <a:tcPr anchor="ctr"/>
                </a:tc>
                <a:tc>
                  <a:txBody>
                    <a:bodyPr/>
                    <a:lstStyle/>
                    <a:p>
                      <a:pPr algn="l">
                        <a:buNone/>
                      </a:pPr>
                      <a:r>
                        <a:rPr lang="en-GB" sz="1200" i="1">
                          <a:effectLst/>
                          <a:latin typeface="Poppins" panose="00000500000000000000" pitchFamily="2" charset="0"/>
                        </a:rPr>
                        <a:t>Elfenbeinmöwe</a:t>
                      </a:r>
                    </a:p>
                  </a:txBody>
                  <a:tcPr anchor="ctr"/>
                </a:tc>
                <a:extLst>
                  <a:ext uri="{0D108BD9-81ED-4DB2-BD59-A6C34878D82A}">
                    <a16:rowId xmlns:a16="http://schemas.microsoft.com/office/drawing/2014/main" val="151659094"/>
                  </a:ext>
                </a:extLst>
              </a:tr>
              <a:tr h="311986">
                <a:tc>
                  <a:txBody>
                    <a:bodyPr/>
                    <a:lstStyle/>
                    <a:p>
                      <a:pPr algn="l">
                        <a:buNone/>
                      </a:pPr>
                      <a:r>
                        <a:rPr lang="en-GB" sz="1200" i="1">
                          <a:effectLst/>
                          <a:latin typeface="Poppins" panose="00000500000000000000" pitchFamily="2" charset="0"/>
                        </a:rPr>
                        <a:t>Rissa tridactyla</a:t>
                      </a:r>
                    </a:p>
                  </a:txBody>
                  <a:tcPr anchor="ctr"/>
                </a:tc>
                <a:tc>
                  <a:txBody>
                    <a:bodyPr/>
                    <a:lstStyle/>
                    <a:p>
                      <a:pPr algn="l">
                        <a:buNone/>
                      </a:pPr>
                      <a:r>
                        <a:rPr lang="en-GB" sz="1200" i="1">
                          <a:effectLst/>
                          <a:latin typeface="Poppins" panose="00000500000000000000" pitchFamily="2" charset="0"/>
                        </a:rPr>
                        <a:t>black-legged kittiwake</a:t>
                      </a:r>
                    </a:p>
                  </a:txBody>
                  <a:tcPr anchor="ctr"/>
                </a:tc>
                <a:tc>
                  <a:txBody>
                    <a:bodyPr/>
                    <a:lstStyle/>
                    <a:p>
                      <a:pPr algn="l">
                        <a:buNone/>
                      </a:pPr>
                      <a:r>
                        <a:rPr lang="en-GB" sz="1200" i="1">
                          <a:effectLst/>
                          <a:latin typeface="Poppins" panose="00000500000000000000" pitchFamily="2" charset="0"/>
                        </a:rPr>
                        <a:t>Dreizehenmöwe</a:t>
                      </a:r>
                    </a:p>
                  </a:txBody>
                  <a:tcPr anchor="ctr"/>
                </a:tc>
                <a:extLst>
                  <a:ext uri="{0D108BD9-81ED-4DB2-BD59-A6C34878D82A}">
                    <a16:rowId xmlns:a16="http://schemas.microsoft.com/office/drawing/2014/main" val="2006845716"/>
                  </a:ext>
                </a:extLst>
              </a:tr>
              <a:tr h="311986">
                <a:tc>
                  <a:txBody>
                    <a:bodyPr/>
                    <a:lstStyle/>
                    <a:p>
                      <a:pPr algn="l">
                        <a:buNone/>
                      </a:pPr>
                      <a:r>
                        <a:rPr lang="en-GB" sz="1200" i="1">
                          <a:effectLst/>
                          <a:latin typeface="Poppins" panose="00000500000000000000" pitchFamily="2" charset="0"/>
                        </a:rPr>
                        <a:t>Somateria mollissima</a:t>
                      </a:r>
                    </a:p>
                  </a:txBody>
                  <a:tcPr anchor="ctr"/>
                </a:tc>
                <a:tc>
                  <a:txBody>
                    <a:bodyPr/>
                    <a:lstStyle/>
                    <a:p>
                      <a:pPr algn="l">
                        <a:buNone/>
                      </a:pPr>
                      <a:r>
                        <a:rPr lang="en-GB" sz="1200" i="1">
                          <a:effectLst/>
                          <a:latin typeface="Poppins" panose="00000500000000000000" pitchFamily="2" charset="0"/>
                        </a:rPr>
                        <a:t>common eider</a:t>
                      </a:r>
                    </a:p>
                  </a:txBody>
                  <a:tcPr anchor="ctr"/>
                </a:tc>
                <a:tc>
                  <a:txBody>
                    <a:bodyPr/>
                    <a:lstStyle/>
                    <a:p>
                      <a:pPr algn="l">
                        <a:buNone/>
                      </a:pPr>
                      <a:r>
                        <a:rPr lang="en-GB" sz="1200" i="1">
                          <a:effectLst/>
                          <a:latin typeface="Poppins" panose="00000500000000000000" pitchFamily="2" charset="0"/>
                        </a:rPr>
                        <a:t>Eiderente</a:t>
                      </a:r>
                    </a:p>
                  </a:txBody>
                  <a:tcPr anchor="ctr"/>
                </a:tc>
                <a:extLst>
                  <a:ext uri="{0D108BD9-81ED-4DB2-BD59-A6C34878D82A}">
                    <a16:rowId xmlns:a16="http://schemas.microsoft.com/office/drawing/2014/main" val="4090572252"/>
                  </a:ext>
                </a:extLst>
              </a:tr>
              <a:tr h="311986">
                <a:tc>
                  <a:txBody>
                    <a:bodyPr/>
                    <a:lstStyle/>
                    <a:p>
                      <a:pPr algn="l">
                        <a:buNone/>
                      </a:pPr>
                      <a:r>
                        <a:rPr lang="en-GB" sz="1200" i="1">
                          <a:effectLst/>
                          <a:latin typeface="Poppins" panose="00000500000000000000" pitchFamily="2" charset="0"/>
                        </a:rPr>
                        <a:t>Stercorarius parasiticus</a:t>
                      </a:r>
                    </a:p>
                  </a:txBody>
                  <a:tcPr anchor="ctr"/>
                </a:tc>
                <a:tc>
                  <a:txBody>
                    <a:bodyPr/>
                    <a:lstStyle/>
                    <a:p>
                      <a:pPr algn="l">
                        <a:buNone/>
                      </a:pPr>
                      <a:r>
                        <a:rPr lang="en-GB" sz="1200" i="1">
                          <a:effectLst/>
                          <a:latin typeface="Poppins" panose="00000500000000000000" pitchFamily="2" charset="0"/>
                        </a:rPr>
                        <a:t>Arctic skua / parasitic jaeger</a:t>
                      </a:r>
                    </a:p>
                  </a:txBody>
                  <a:tcPr anchor="ctr"/>
                </a:tc>
                <a:tc>
                  <a:txBody>
                    <a:bodyPr/>
                    <a:lstStyle/>
                    <a:p>
                      <a:pPr algn="l">
                        <a:buNone/>
                      </a:pPr>
                      <a:r>
                        <a:rPr lang="en-GB" sz="1200" i="1">
                          <a:effectLst/>
                          <a:latin typeface="Poppins" panose="00000500000000000000" pitchFamily="2" charset="0"/>
                        </a:rPr>
                        <a:t>Schmarotzerraubmöwe</a:t>
                      </a:r>
                    </a:p>
                  </a:txBody>
                  <a:tcPr anchor="ctr"/>
                </a:tc>
                <a:extLst>
                  <a:ext uri="{0D108BD9-81ED-4DB2-BD59-A6C34878D82A}">
                    <a16:rowId xmlns:a16="http://schemas.microsoft.com/office/drawing/2014/main" val="3846459010"/>
                  </a:ext>
                </a:extLst>
              </a:tr>
              <a:tr h="311986">
                <a:tc>
                  <a:txBody>
                    <a:bodyPr/>
                    <a:lstStyle/>
                    <a:p>
                      <a:pPr algn="l">
                        <a:buNone/>
                      </a:pPr>
                      <a:r>
                        <a:rPr lang="en-GB" sz="1200" i="1">
                          <a:effectLst/>
                          <a:latin typeface="Poppins" panose="00000500000000000000" pitchFamily="2" charset="0"/>
                        </a:rPr>
                        <a:t>Stercorarius skua</a:t>
                      </a:r>
                    </a:p>
                  </a:txBody>
                  <a:tcPr anchor="ctr"/>
                </a:tc>
                <a:tc>
                  <a:txBody>
                    <a:bodyPr/>
                    <a:lstStyle/>
                    <a:p>
                      <a:pPr algn="l">
                        <a:buNone/>
                      </a:pPr>
                      <a:r>
                        <a:rPr lang="en-GB" sz="1200" i="1">
                          <a:effectLst/>
                          <a:latin typeface="Poppins" panose="00000500000000000000" pitchFamily="2" charset="0"/>
                        </a:rPr>
                        <a:t>great skua</a:t>
                      </a:r>
                    </a:p>
                  </a:txBody>
                  <a:tcPr anchor="ctr"/>
                </a:tc>
                <a:tc>
                  <a:txBody>
                    <a:bodyPr/>
                    <a:lstStyle/>
                    <a:p>
                      <a:pPr algn="l">
                        <a:buNone/>
                      </a:pPr>
                      <a:r>
                        <a:rPr lang="en-GB" sz="1200" i="1">
                          <a:effectLst/>
                          <a:latin typeface="Poppins" panose="00000500000000000000" pitchFamily="2" charset="0"/>
                        </a:rPr>
                        <a:t>Skua</a:t>
                      </a:r>
                    </a:p>
                  </a:txBody>
                  <a:tcPr anchor="ctr"/>
                </a:tc>
                <a:extLst>
                  <a:ext uri="{0D108BD9-81ED-4DB2-BD59-A6C34878D82A}">
                    <a16:rowId xmlns:a16="http://schemas.microsoft.com/office/drawing/2014/main" val="3975566596"/>
                  </a:ext>
                </a:extLst>
              </a:tr>
              <a:tr h="311986">
                <a:tc>
                  <a:txBody>
                    <a:bodyPr/>
                    <a:lstStyle/>
                    <a:p>
                      <a:pPr algn="l">
                        <a:buNone/>
                      </a:pPr>
                      <a:r>
                        <a:rPr lang="en-GB" sz="1200" i="1">
                          <a:effectLst/>
                          <a:latin typeface="Poppins" panose="00000500000000000000" pitchFamily="2" charset="0"/>
                        </a:rPr>
                        <a:t>Uria lomvia</a:t>
                      </a:r>
                    </a:p>
                  </a:txBody>
                  <a:tcPr anchor="ctr"/>
                </a:tc>
                <a:tc>
                  <a:txBody>
                    <a:bodyPr/>
                    <a:lstStyle/>
                    <a:p>
                      <a:pPr algn="l">
                        <a:buNone/>
                      </a:pPr>
                      <a:r>
                        <a:rPr lang="en-GB" sz="1200" i="1">
                          <a:effectLst/>
                          <a:latin typeface="Poppins" panose="00000500000000000000" pitchFamily="2" charset="0"/>
                        </a:rPr>
                        <a:t>Brünnich's guillemot / thick-billed murre</a:t>
                      </a:r>
                    </a:p>
                  </a:txBody>
                  <a:tcPr anchor="ctr"/>
                </a:tc>
                <a:tc>
                  <a:txBody>
                    <a:bodyPr/>
                    <a:lstStyle/>
                    <a:p>
                      <a:pPr algn="l">
                        <a:buNone/>
                      </a:pPr>
                      <a:r>
                        <a:rPr lang="en-GB" sz="1200" i="1">
                          <a:effectLst/>
                          <a:latin typeface="Poppins" panose="00000500000000000000" pitchFamily="2" charset="0"/>
                        </a:rPr>
                        <a:t>Dickschnabellumme</a:t>
                      </a:r>
                    </a:p>
                  </a:txBody>
                  <a:tcPr anchor="ctr"/>
                </a:tc>
                <a:extLst>
                  <a:ext uri="{0D108BD9-81ED-4DB2-BD59-A6C34878D82A}">
                    <a16:rowId xmlns:a16="http://schemas.microsoft.com/office/drawing/2014/main" val="3930759700"/>
                  </a:ext>
                </a:extLst>
              </a:tr>
              <a:tr h="311986">
                <a:tc>
                  <a:txBody>
                    <a:bodyPr/>
                    <a:lstStyle/>
                    <a:p>
                      <a:pPr algn="l">
                        <a:buNone/>
                      </a:pPr>
                      <a:r>
                        <a:rPr lang="en-GB" sz="1200" i="1">
                          <a:effectLst/>
                          <a:latin typeface="Poppins" panose="00000500000000000000" pitchFamily="2" charset="0"/>
                        </a:rPr>
                        <a:t>Alle alle</a:t>
                      </a:r>
                    </a:p>
                  </a:txBody>
                  <a:tcPr anchor="ctr"/>
                </a:tc>
                <a:tc>
                  <a:txBody>
                    <a:bodyPr/>
                    <a:lstStyle/>
                    <a:p>
                      <a:pPr algn="l">
                        <a:buNone/>
                      </a:pPr>
                      <a:r>
                        <a:rPr lang="en-GB" sz="1200" i="1">
                          <a:effectLst/>
                          <a:latin typeface="Poppins" panose="00000500000000000000" pitchFamily="2" charset="0"/>
                        </a:rPr>
                        <a:t>little auk / dovekie</a:t>
                      </a:r>
                    </a:p>
                  </a:txBody>
                  <a:tcPr anchor="ctr"/>
                </a:tc>
                <a:tc>
                  <a:txBody>
                    <a:bodyPr/>
                    <a:lstStyle/>
                    <a:p>
                      <a:pPr algn="l">
                        <a:buNone/>
                      </a:pPr>
                      <a:r>
                        <a:rPr lang="en-GB" sz="1200" i="1" dirty="0" err="1">
                          <a:effectLst/>
                          <a:latin typeface="Poppins" panose="00000500000000000000" pitchFamily="2" charset="0"/>
                        </a:rPr>
                        <a:t>Krabbentaucher</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2302601102"/>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500" y="263492"/>
            <a:ext cx="6727448"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pPr marL="0" marR="0" lvl="0" indent="0" algn="l" defTabSz="609585" rtl="0" eaLnBrk="1" fontAlgn="auto" latinLnBrk="0" hangingPunct="1">
              <a:lnSpc>
                <a:spcPts val="3467"/>
              </a:lnSpc>
              <a:spcBef>
                <a:spcPct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Jost SemiBold"/>
                <a:ea typeface="+mj-ea"/>
                <a:cs typeface="Arial"/>
              </a:rPr>
              <a:t>Wildlife List – Seabirds</a:t>
            </a:r>
          </a:p>
        </p:txBody>
      </p:sp>
      <p:pic>
        <p:nvPicPr>
          <p:cNvPr id="4" name="Picture 3" descr="A white bird in the sky&#10;&#10;Description automatically generated with low confidence">
            <a:extLst>
              <a:ext uri="{FF2B5EF4-FFF2-40B4-BE49-F238E27FC236}">
                <a16:creationId xmlns:a16="http://schemas.microsoft.com/office/drawing/2014/main" id="{4B757DFB-1F59-9413-0D69-EE47B7DCBEF1}"/>
              </a:ext>
            </a:extLst>
          </p:cNvPr>
          <p:cNvPicPr>
            <a:picLocks noChangeAspect="1"/>
          </p:cNvPicPr>
          <p:nvPr/>
        </p:nvPicPr>
        <p:blipFill>
          <a:blip r:embed="rId3" cstate="screen">
            <a:alphaModFix amt="10000"/>
            <a:extLst>
              <a:ext uri="{28A0092B-C50C-407E-A947-70E740481C1C}">
                <a14:useLocalDpi xmlns:a14="http://schemas.microsoft.com/office/drawing/2010/main"/>
              </a:ext>
            </a:extLst>
          </a:blip>
          <a:stretch>
            <a:fillRect/>
          </a:stretch>
        </p:blipFill>
        <p:spPr>
          <a:xfrm>
            <a:off x="6222175" y="415779"/>
            <a:ext cx="5410200" cy="889000"/>
          </a:xfrm>
          <a:prstGeom prst="rect">
            <a:avLst/>
          </a:prstGeom>
        </p:spPr>
      </p:pic>
    </p:spTree>
    <p:extLst>
      <p:ext uri="{BB962C8B-B14F-4D97-AF65-F5344CB8AC3E}">
        <p14:creationId xmlns:p14="http://schemas.microsoft.com/office/powerpoint/2010/main" val="12533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2040379680"/>
              </p:ext>
            </p:extLst>
          </p:nvPr>
        </p:nvGraphicFramePr>
        <p:xfrm>
          <a:off x="559625" y="1858119"/>
          <a:ext cx="10705983" cy="2807874"/>
        </p:xfrm>
        <a:graphic>
          <a:graphicData uri="http://schemas.openxmlformats.org/drawingml/2006/table">
            <a:tbl>
              <a:tblPr firstRow="1">
                <a:tableStyleId>{775DCB02-9BB8-47FD-8907-85C794F793BA}</a:tableStyleId>
              </a:tblPr>
              <a:tblGrid>
                <a:gridCol w="3568661">
                  <a:extLst>
                    <a:ext uri="{9D8B030D-6E8A-4147-A177-3AD203B41FA5}">
                      <a16:colId xmlns:a16="http://schemas.microsoft.com/office/drawing/2014/main" val="3088101616"/>
                    </a:ext>
                  </a:extLst>
                </a:gridCol>
                <a:gridCol w="3568661">
                  <a:extLst>
                    <a:ext uri="{9D8B030D-6E8A-4147-A177-3AD203B41FA5}">
                      <a16:colId xmlns:a16="http://schemas.microsoft.com/office/drawing/2014/main" val="2578081934"/>
                    </a:ext>
                  </a:extLst>
                </a:gridCol>
                <a:gridCol w="3568661">
                  <a:extLst>
                    <a:ext uri="{9D8B030D-6E8A-4147-A177-3AD203B41FA5}">
                      <a16:colId xmlns:a16="http://schemas.microsoft.com/office/drawing/2014/main" val="3905369065"/>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a:buNone/>
                      </a:pPr>
                      <a:r>
                        <a:rPr lang="en-GB" sz="1200" i="1">
                          <a:effectLst/>
                          <a:latin typeface="Poppins" panose="00000500000000000000" pitchFamily="2" charset="0"/>
                        </a:rPr>
                        <a:t>Anser brachyrhynchus</a:t>
                      </a:r>
                    </a:p>
                  </a:txBody>
                  <a:tcPr anchor="ctr"/>
                </a:tc>
                <a:tc>
                  <a:txBody>
                    <a:bodyPr/>
                    <a:lstStyle/>
                    <a:p>
                      <a:pPr algn="l">
                        <a:buNone/>
                      </a:pPr>
                      <a:r>
                        <a:rPr lang="en-GB" sz="1200" i="1">
                          <a:effectLst/>
                          <a:latin typeface="Poppins" panose="00000500000000000000" pitchFamily="2" charset="0"/>
                        </a:rPr>
                        <a:t>pink-footed goose</a:t>
                      </a:r>
                    </a:p>
                  </a:txBody>
                  <a:tcPr anchor="ctr"/>
                </a:tc>
                <a:tc>
                  <a:txBody>
                    <a:bodyPr/>
                    <a:lstStyle/>
                    <a:p>
                      <a:pPr algn="l">
                        <a:buNone/>
                      </a:pPr>
                      <a:r>
                        <a:rPr lang="en-GB" sz="1200" i="1">
                          <a:effectLst/>
                          <a:latin typeface="Poppins" panose="00000500000000000000" pitchFamily="2" charset="0"/>
                        </a:rPr>
                        <a:t>Kurzschnabelgans</a:t>
                      </a:r>
                    </a:p>
                  </a:txBody>
                  <a:tcPr anchor="ctr"/>
                </a:tc>
                <a:extLst>
                  <a:ext uri="{0D108BD9-81ED-4DB2-BD59-A6C34878D82A}">
                    <a16:rowId xmlns:a16="http://schemas.microsoft.com/office/drawing/2014/main" val="653692247"/>
                  </a:ext>
                </a:extLst>
              </a:tr>
              <a:tr h="311986">
                <a:tc>
                  <a:txBody>
                    <a:bodyPr/>
                    <a:lstStyle/>
                    <a:p>
                      <a:pPr algn="l">
                        <a:buNone/>
                      </a:pPr>
                      <a:r>
                        <a:rPr lang="en-GB" sz="1200" i="1">
                          <a:effectLst/>
                          <a:latin typeface="Poppins" panose="00000500000000000000" pitchFamily="2" charset="0"/>
                        </a:rPr>
                        <a:t>Branta bernicla</a:t>
                      </a:r>
                    </a:p>
                  </a:txBody>
                  <a:tcPr anchor="ctr"/>
                </a:tc>
                <a:tc>
                  <a:txBody>
                    <a:bodyPr/>
                    <a:lstStyle/>
                    <a:p>
                      <a:pPr algn="l">
                        <a:buNone/>
                      </a:pPr>
                      <a:r>
                        <a:rPr lang="en-GB" sz="1200" i="1">
                          <a:effectLst/>
                          <a:latin typeface="Poppins" panose="00000500000000000000" pitchFamily="2" charset="0"/>
                        </a:rPr>
                        <a:t>brant goose</a:t>
                      </a:r>
                    </a:p>
                  </a:txBody>
                  <a:tcPr anchor="ctr"/>
                </a:tc>
                <a:tc>
                  <a:txBody>
                    <a:bodyPr/>
                    <a:lstStyle/>
                    <a:p>
                      <a:pPr algn="l">
                        <a:buNone/>
                      </a:pPr>
                      <a:r>
                        <a:rPr lang="en-GB" sz="1200" i="1">
                          <a:effectLst/>
                          <a:latin typeface="Poppins" panose="00000500000000000000" pitchFamily="2" charset="0"/>
                        </a:rPr>
                        <a:t>Ringelgans</a:t>
                      </a:r>
                    </a:p>
                  </a:txBody>
                  <a:tcPr anchor="ctr"/>
                </a:tc>
                <a:extLst>
                  <a:ext uri="{0D108BD9-81ED-4DB2-BD59-A6C34878D82A}">
                    <a16:rowId xmlns:a16="http://schemas.microsoft.com/office/drawing/2014/main" val="3058502989"/>
                  </a:ext>
                </a:extLst>
              </a:tr>
              <a:tr h="311986">
                <a:tc>
                  <a:txBody>
                    <a:bodyPr/>
                    <a:lstStyle/>
                    <a:p>
                      <a:pPr algn="l">
                        <a:buNone/>
                      </a:pPr>
                      <a:r>
                        <a:rPr lang="en-GB" sz="1200" i="1">
                          <a:effectLst/>
                          <a:latin typeface="Poppins" panose="00000500000000000000" pitchFamily="2" charset="0"/>
                        </a:rPr>
                        <a:t>Branta leucopsis</a:t>
                      </a:r>
                    </a:p>
                  </a:txBody>
                  <a:tcPr anchor="ctr"/>
                </a:tc>
                <a:tc>
                  <a:txBody>
                    <a:bodyPr/>
                    <a:lstStyle/>
                    <a:p>
                      <a:pPr algn="l">
                        <a:buNone/>
                      </a:pPr>
                      <a:r>
                        <a:rPr lang="en-GB" sz="1200" i="1">
                          <a:effectLst/>
                          <a:latin typeface="Poppins" panose="00000500000000000000" pitchFamily="2" charset="0"/>
                        </a:rPr>
                        <a:t>barnacle goose</a:t>
                      </a:r>
                    </a:p>
                  </a:txBody>
                  <a:tcPr anchor="ctr"/>
                </a:tc>
                <a:tc>
                  <a:txBody>
                    <a:bodyPr/>
                    <a:lstStyle/>
                    <a:p>
                      <a:pPr algn="l">
                        <a:buNone/>
                      </a:pPr>
                      <a:r>
                        <a:rPr lang="en-GB" sz="1200" i="1">
                          <a:effectLst/>
                          <a:latin typeface="Poppins" panose="00000500000000000000" pitchFamily="2" charset="0"/>
                        </a:rPr>
                        <a:t>Weißwangengans</a:t>
                      </a:r>
                    </a:p>
                  </a:txBody>
                  <a:tcPr anchor="ctr"/>
                </a:tc>
                <a:extLst>
                  <a:ext uri="{0D108BD9-81ED-4DB2-BD59-A6C34878D82A}">
                    <a16:rowId xmlns:a16="http://schemas.microsoft.com/office/drawing/2014/main" val="3101269414"/>
                  </a:ext>
                </a:extLst>
              </a:tr>
              <a:tr h="311986">
                <a:tc>
                  <a:txBody>
                    <a:bodyPr/>
                    <a:lstStyle/>
                    <a:p>
                      <a:pPr algn="l">
                        <a:buNone/>
                      </a:pPr>
                      <a:r>
                        <a:rPr lang="en-GB" sz="1200" i="1">
                          <a:effectLst/>
                          <a:latin typeface="Poppins" panose="00000500000000000000" pitchFamily="2" charset="0"/>
                        </a:rPr>
                        <a:t>Calidris maritima</a:t>
                      </a:r>
                    </a:p>
                  </a:txBody>
                  <a:tcPr anchor="ctr"/>
                </a:tc>
                <a:tc>
                  <a:txBody>
                    <a:bodyPr/>
                    <a:lstStyle/>
                    <a:p>
                      <a:pPr algn="l">
                        <a:buNone/>
                      </a:pPr>
                      <a:r>
                        <a:rPr lang="en-GB" sz="1200" i="1">
                          <a:effectLst/>
                          <a:latin typeface="Poppins" panose="00000500000000000000" pitchFamily="2" charset="0"/>
                        </a:rPr>
                        <a:t>purple sandpiper</a:t>
                      </a:r>
                    </a:p>
                  </a:txBody>
                  <a:tcPr anchor="ctr"/>
                </a:tc>
                <a:tc>
                  <a:txBody>
                    <a:bodyPr/>
                    <a:lstStyle/>
                    <a:p>
                      <a:pPr algn="l">
                        <a:buNone/>
                      </a:pPr>
                      <a:r>
                        <a:rPr lang="en-GB" sz="1200" i="1">
                          <a:effectLst/>
                          <a:latin typeface="Poppins" panose="00000500000000000000" pitchFamily="2" charset="0"/>
                        </a:rPr>
                        <a:t>Meerstrandläufer</a:t>
                      </a:r>
                    </a:p>
                  </a:txBody>
                  <a:tcPr anchor="ctr"/>
                </a:tc>
                <a:extLst>
                  <a:ext uri="{0D108BD9-81ED-4DB2-BD59-A6C34878D82A}">
                    <a16:rowId xmlns:a16="http://schemas.microsoft.com/office/drawing/2014/main" val="3954616967"/>
                  </a:ext>
                </a:extLst>
              </a:tr>
              <a:tr h="311986">
                <a:tc>
                  <a:txBody>
                    <a:bodyPr/>
                    <a:lstStyle/>
                    <a:p>
                      <a:pPr algn="l">
                        <a:buNone/>
                      </a:pPr>
                      <a:r>
                        <a:rPr lang="en-GB" sz="1200" i="1">
                          <a:effectLst/>
                          <a:latin typeface="Poppins" panose="00000500000000000000" pitchFamily="2" charset="0"/>
                        </a:rPr>
                        <a:t>Phalaropus fulicarius</a:t>
                      </a:r>
                    </a:p>
                  </a:txBody>
                  <a:tcPr anchor="ctr"/>
                </a:tc>
                <a:tc>
                  <a:txBody>
                    <a:bodyPr/>
                    <a:lstStyle/>
                    <a:p>
                      <a:pPr algn="l">
                        <a:buNone/>
                      </a:pPr>
                      <a:r>
                        <a:rPr lang="en-GB" sz="1200" i="1">
                          <a:effectLst/>
                          <a:latin typeface="Poppins" panose="00000500000000000000" pitchFamily="2" charset="0"/>
                        </a:rPr>
                        <a:t>red (grey) phalarope</a:t>
                      </a:r>
                    </a:p>
                  </a:txBody>
                  <a:tcPr anchor="ctr"/>
                </a:tc>
                <a:tc>
                  <a:txBody>
                    <a:bodyPr/>
                    <a:lstStyle/>
                    <a:p>
                      <a:pPr algn="l">
                        <a:buNone/>
                      </a:pPr>
                      <a:r>
                        <a:rPr lang="en-GB" sz="1200" i="1">
                          <a:effectLst/>
                          <a:latin typeface="Poppins" panose="00000500000000000000" pitchFamily="2" charset="0"/>
                        </a:rPr>
                        <a:t>Thorshühnchen</a:t>
                      </a:r>
                    </a:p>
                  </a:txBody>
                  <a:tcPr anchor="ctr"/>
                </a:tc>
                <a:extLst>
                  <a:ext uri="{0D108BD9-81ED-4DB2-BD59-A6C34878D82A}">
                    <a16:rowId xmlns:a16="http://schemas.microsoft.com/office/drawing/2014/main" val="1171799641"/>
                  </a:ext>
                </a:extLst>
              </a:tr>
              <a:tr h="311986">
                <a:tc>
                  <a:txBody>
                    <a:bodyPr/>
                    <a:lstStyle/>
                    <a:p>
                      <a:pPr algn="l">
                        <a:buNone/>
                      </a:pPr>
                      <a:r>
                        <a:rPr lang="en-GB" sz="1200" i="1">
                          <a:effectLst/>
                          <a:latin typeface="Poppins" panose="00000500000000000000" pitchFamily="2" charset="0"/>
                        </a:rPr>
                        <a:t>Gavia stellata</a:t>
                      </a:r>
                    </a:p>
                  </a:txBody>
                  <a:tcPr anchor="ctr"/>
                </a:tc>
                <a:tc>
                  <a:txBody>
                    <a:bodyPr/>
                    <a:lstStyle/>
                    <a:p>
                      <a:pPr algn="l">
                        <a:buNone/>
                      </a:pPr>
                      <a:r>
                        <a:rPr lang="en-GB" sz="1200" i="1">
                          <a:effectLst/>
                          <a:latin typeface="Poppins" panose="00000500000000000000" pitchFamily="2" charset="0"/>
                        </a:rPr>
                        <a:t>red-throated diver / loon</a:t>
                      </a:r>
                    </a:p>
                  </a:txBody>
                  <a:tcPr anchor="ctr"/>
                </a:tc>
                <a:tc>
                  <a:txBody>
                    <a:bodyPr/>
                    <a:lstStyle/>
                    <a:p>
                      <a:pPr algn="l">
                        <a:buNone/>
                      </a:pPr>
                      <a:r>
                        <a:rPr lang="en-GB" sz="1200" i="1">
                          <a:effectLst/>
                          <a:latin typeface="Poppins" panose="00000500000000000000" pitchFamily="2" charset="0"/>
                        </a:rPr>
                        <a:t>Sterntaucher</a:t>
                      </a:r>
                    </a:p>
                  </a:txBody>
                  <a:tcPr anchor="ctr"/>
                </a:tc>
                <a:extLst>
                  <a:ext uri="{0D108BD9-81ED-4DB2-BD59-A6C34878D82A}">
                    <a16:rowId xmlns:a16="http://schemas.microsoft.com/office/drawing/2014/main" val="1796514223"/>
                  </a:ext>
                </a:extLst>
              </a:tr>
              <a:tr h="311986">
                <a:tc>
                  <a:txBody>
                    <a:bodyPr/>
                    <a:lstStyle/>
                    <a:p>
                      <a:pPr algn="l">
                        <a:buNone/>
                      </a:pPr>
                      <a:r>
                        <a:rPr lang="en-GB" sz="1200" i="1">
                          <a:effectLst/>
                          <a:latin typeface="Poppins" panose="00000500000000000000" pitchFamily="2" charset="0"/>
                        </a:rPr>
                        <a:t>Somateria mollissima</a:t>
                      </a:r>
                    </a:p>
                  </a:txBody>
                  <a:tcPr anchor="ctr"/>
                </a:tc>
                <a:tc>
                  <a:txBody>
                    <a:bodyPr/>
                    <a:lstStyle/>
                    <a:p>
                      <a:pPr algn="l">
                        <a:buNone/>
                      </a:pPr>
                      <a:r>
                        <a:rPr lang="en-GB" sz="1200" i="1">
                          <a:effectLst/>
                          <a:latin typeface="Poppins" panose="00000500000000000000" pitchFamily="2" charset="0"/>
                        </a:rPr>
                        <a:t>common eider</a:t>
                      </a:r>
                    </a:p>
                  </a:txBody>
                  <a:tcPr anchor="ctr"/>
                </a:tc>
                <a:tc>
                  <a:txBody>
                    <a:bodyPr/>
                    <a:lstStyle/>
                    <a:p>
                      <a:pPr algn="l">
                        <a:buNone/>
                      </a:pPr>
                      <a:r>
                        <a:rPr lang="en-GB" sz="1200" i="1">
                          <a:effectLst/>
                          <a:latin typeface="Poppins" panose="00000500000000000000" pitchFamily="2" charset="0"/>
                        </a:rPr>
                        <a:t>Eiderente</a:t>
                      </a:r>
                    </a:p>
                  </a:txBody>
                  <a:tcPr anchor="ctr"/>
                </a:tc>
                <a:extLst>
                  <a:ext uri="{0D108BD9-81ED-4DB2-BD59-A6C34878D82A}">
                    <a16:rowId xmlns:a16="http://schemas.microsoft.com/office/drawing/2014/main" val="1196759952"/>
                  </a:ext>
                </a:extLst>
              </a:tr>
              <a:tr h="311986">
                <a:tc>
                  <a:txBody>
                    <a:bodyPr/>
                    <a:lstStyle/>
                    <a:p>
                      <a:pPr algn="l">
                        <a:buNone/>
                      </a:pPr>
                      <a:r>
                        <a:rPr lang="en-GB" sz="1200" i="1">
                          <a:effectLst/>
                          <a:latin typeface="Poppins" panose="00000500000000000000" pitchFamily="2" charset="0"/>
                        </a:rPr>
                        <a:t>Clangula hyemalis</a:t>
                      </a:r>
                    </a:p>
                  </a:txBody>
                  <a:tcPr anchor="ctr"/>
                </a:tc>
                <a:tc>
                  <a:txBody>
                    <a:bodyPr/>
                    <a:lstStyle/>
                    <a:p>
                      <a:pPr algn="l">
                        <a:buNone/>
                      </a:pPr>
                      <a:r>
                        <a:rPr lang="en-GB" sz="1200" i="1">
                          <a:effectLst/>
                          <a:latin typeface="Poppins" panose="00000500000000000000" pitchFamily="2" charset="0"/>
                        </a:rPr>
                        <a:t>long-tailed duck</a:t>
                      </a:r>
                    </a:p>
                  </a:txBody>
                  <a:tcPr anchor="ctr"/>
                </a:tc>
                <a:tc>
                  <a:txBody>
                    <a:bodyPr/>
                    <a:lstStyle/>
                    <a:p>
                      <a:pPr algn="l">
                        <a:buNone/>
                      </a:pPr>
                      <a:r>
                        <a:rPr lang="en-GB" sz="1200" i="1" dirty="0" err="1">
                          <a:effectLst/>
                          <a:latin typeface="Poppins" panose="00000500000000000000" pitchFamily="2" charset="0"/>
                        </a:rPr>
                        <a:t>Eisente</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3017039098"/>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44499" y="263492"/>
            <a:ext cx="7036801"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pPr marL="0" marR="0" lvl="0" indent="0" algn="l" defTabSz="609585" rtl="0" eaLnBrk="1" fontAlgn="auto" latinLnBrk="0" hangingPunct="1">
              <a:lnSpc>
                <a:spcPts val="3467"/>
              </a:lnSpc>
              <a:spcBef>
                <a:spcPct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Jost SemiBold"/>
                <a:ea typeface="+mj-ea"/>
                <a:cs typeface="Arial"/>
              </a:rPr>
              <a:t>Wildlife List – Waterbirds</a:t>
            </a:r>
          </a:p>
        </p:txBody>
      </p:sp>
      <p:pic>
        <p:nvPicPr>
          <p:cNvPr id="4" name="Picture 3" descr="A white bird in the sky&#10;&#10;Description automatically generated with low confidence">
            <a:extLst>
              <a:ext uri="{FF2B5EF4-FFF2-40B4-BE49-F238E27FC236}">
                <a16:creationId xmlns:a16="http://schemas.microsoft.com/office/drawing/2014/main" id="{4B757DFB-1F59-9413-0D69-EE47B7DCBEF1}"/>
              </a:ext>
            </a:extLst>
          </p:cNvPr>
          <p:cNvPicPr>
            <a:picLocks noChangeAspect="1"/>
          </p:cNvPicPr>
          <p:nvPr/>
        </p:nvPicPr>
        <p:blipFill>
          <a:blip r:embed="rId3" cstate="screen">
            <a:alphaModFix amt="10000"/>
            <a:extLst>
              <a:ext uri="{28A0092B-C50C-407E-A947-70E740481C1C}">
                <a14:useLocalDpi xmlns:a14="http://schemas.microsoft.com/office/drawing/2010/main"/>
              </a:ext>
            </a:extLst>
          </a:blip>
          <a:stretch>
            <a:fillRect/>
          </a:stretch>
        </p:blipFill>
        <p:spPr>
          <a:xfrm>
            <a:off x="6222175" y="415779"/>
            <a:ext cx="5410200" cy="889000"/>
          </a:xfrm>
          <a:prstGeom prst="rect">
            <a:avLst/>
          </a:prstGeom>
        </p:spPr>
      </p:pic>
    </p:spTree>
    <p:extLst>
      <p:ext uri="{BB962C8B-B14F-4D97-AF65-F5344CB8AC3E}">
        <p14:creationId xmlns:p14="http://schemas.microsoft.com/office/powerpoint/2010/main" val="3432743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A4E4FBD-273B-F7B3-6BDE-11781493EF95}"/>
              </a:ext>
            </a:extLst>
          </p:cNvPr>
          <p:cNvGraphicFramePr>
            <a:graphicFrameLocks noGrp="1"/>
          </p:cNvGraphicFramePr>
          <p:nvPr>
            <p:extLst>
              <p:ext uri="{D42A27DB-BD31-4B8C-83A1-F6EECF244321}">
                <p14:modId xmlns:p14="http://schemas.microsoft.com/office/powerpoint/2010/main" val="3258823563"/>
              </p:ext>
            </p:extLst>
          </p:nvPr>
        </p:nvGraphicFramePr>
        <p:xfrm>
          <a:off x="447972" y="1215317"/>
          <a:ext cx="10697358" cy="935958"/>
        </p:xfrm>
        <a:graphic>
          <a:graphicData uri="http://schemas.openxmlformats.org/drawingml/2006/table">
            <a:tbl>
              <a:tblPr firstRow="1">
                <a:tableStyleId>{775DCB02-9BB8-47FD-8907-85C794F793BA}</a:tableStyleId>
              </a:tblPr>
              <a:tblGrid>
                <a:gridCol w="3565786">
                  <a:extLst>
                    <a:ext uri="{9D8B030D-6E8A-4147-A177-3AD203B41FA5}">
                      <a16:colId xmlns:a16="http://schemas.microsoft.com/office/drawing/2014/main" val="3088101616"/>
                    </a:ext>
                  </a:extLst>
                </a:gridCol>
                <a:gridCol w="3565786">
                  <a:extLst>
                    <a:ext uri="{9D8B030D-6E8A-4147-A177-3AD203B41FA5}">
                      <a16:colId xmlns:a16="http://schemas.microsoft.com/office/drawing/2014/main" val="2578081934"/>
                    </a:ext>
                  </a:extLst>
                </a:gridCol>
                <a:gridCol w="3565786">
                  <a:extLst>
                    <a:ext uri="{9D8B030D-6E8A-4147-A177-3AD203B41FA5}">
                      <a16:colId xmlns:a16="http://schemas.microsoft.com/office/drawing/2014/main" val="3905369065"/>
                    </a:ext>
                  </a:extLst>
                </a:gridCol>
              </a:tblGrid>
              <a:tr h="311986">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j-lt"/>
                          <a:ea typeface="Jost Medium" pitchFamily="2" charset="0"/>
                        </a:rPr>
                        <a:t>SCIENTIFIC NAME</a:t>
                      </a:r>
                      <a:endParaRPr lang="en-GB" sz="1200" b="0" i="0" dirty="0">
                        <a:solidFill>
                          <a:schemeClr val="tx1"/>
                        </a:solidFill>
                        <a:effectLst/>
                        <a:latin typeface="+mj-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j-lt"/>
                          <a:ea typeface="Jost Medium" pitchFamily="2" charset="0"/>
                        </a:rPr>
                        <a:t>ENGLISH</a:t>
                      </a:r>
                      <a:endParaRPr lang="en-US" sz="1200" b="0" i="0" dirty="0">
                        <a:solidFill>
                          <a:schemeClr val="tx1"/>
                        </a:solidFill>
                        <a:latin typeface="+mj-lt"/>
                        <a:ea typeface="Jost Medium" pitchFamily="2" charset="0"/>
                      </a:endParaRPr>
                    </a:p>
                  </a:txBody>
                  <a:tcPr anchor="ctr"/>
                </a:tc>
                <a:tc>
                  <a:txBody>
                    <a:bodyPr/>
                    <a:lstStyle/>
                    <a:p>
                      <a:pPr algn="ctr"/>
                      <a:r>
                        <a:rPr lang="en-US" sz="1200" b="0" dirty="0">
                          <a:solidFill>
                            <a:schemeClr val="tx1"/>
                          </a:solidFill>
                          <a:latin typeface="+mj-lt"/>
                          <a:ea typeface="Jost Medium" pitchFamily="2" charset="0"/>
                        </a:rPr>
                        <a:t>DEUTSCH</a:t>
                      </a:r>
                      <a:endParaRPr lang="en-US" sz="1200" b="0" i="0" dirty="0">
                        <a:solidFill>
                          <a:schemeClr val="tx1"/>
                        </a:solidFill>
                        <a:latin typeface="+mj-lt"/>
                        <a:ea typeface="Jost Medium" pitchFamily="2" charset="0"/>
                      </a:endParaRPr>
                    </a:p>
                  </a:txBody>
                  <a:tcPr anchor="ctr"/>
                </a:tc>
                <a:extLst>
                  <a:ext uri="{0D108BD9-81ED-4DB2-BD59-A6C34878D82A}">
                    <a16:rowId xmlns:a16="http://schemas.microsoft.com/office/drawing/2014/main" val="2960362614"/>
                  </a:ext>
                </a:extLst>
              </a:tr>
              <a:tr h="311986">
                <a:tc>
                  <a:txBody>
                    <a:bodyPr/>
                    <a:lstStyle/>
                    <a:p>
                      <a:pPr algn="l">
                        <a:buNone/>
                      </a:pPr>
                      <a:r>
                        <a:rPr lang="en-GB" sz="1200" i="1">
                          <a:effectLst/>
                          <a:latin typeface="Poppins" panose="00000500000000000000" pitchFamily="2" charset="0"/>
                        </a:rPr>
                        <a:t>Lagopus muta</a:t>
                      </a:r>
                    </a:p>
                  </a:txBody>
                  <a:tcPr anchor="ctr"/>
                </a:tc>
                <a:tc>
                  <a:txBody>
                    <a:bodyPr/>
                    <a:lstStyle/>
                    <a:p>
                      <a:pPr algn="l">
                        <a:buNone/>
                      </a:pPr>
                      <a:r>
                        <a:rPr lang="en-GB" sz="1200" i="1">
                          <a:effectLst/>
                          <a:latin typeface="Poppins" panose="00000500000000000000" pitchFamily="2" charset="0"/>
                        </a:rPr>
                        <a:t>rock ptarmigan</a:t>
                      </a:r>
                    </a:p>
                  </a:txBody>
                  <a:tcPr anchor="ctr"/>
                </a:tc>
                <a:tc>
                  <a:txBody>
                    <a:bodyPr/>
                    <a:lstStyle/>
                    <a:p>
                      <a:pPr algn="l">
                        <a:buNone/>
                      </a:pPr>
                      <a:r>
                        <a:rPr lang="en-GB" sz="1200" i="1">
                          <a:effectLst/>
                          <a:latin typeface="Poppins" panose="00000500000000000000" pitchFamily="2" charset="0"/>
                        </a:rPr>
                        <a:t>Alpenschneehuhn</a:t>
                      </a:r>
                    </a:p>
                  </a:txBody>
                  <a:tcPr anchor="ctr"/>
                </a:tc>
                <a:extLst>
                  <a:ext uri="{0D108BD9-81ED-4DB2-BD59-A6C34878D82A}">
                    <a16:rowId xmlns:a16="http://schemas.microsoft.com/office/drawing/2014/main" val="3975566596"/>
                  </a:ext>
                </a:extLst>
              </a:tr>
              <a:tr h="311986">
                <a:tc>
                  <a:txBody>
                    <a:bodyPr/>
                    <a:lstStyle/>
                    <a:p>
                      <a:pPr algn="l">
                        <a:buNone/>
                      </a:pPr>
                      <a:r>
                        <a:rPr lang="en-GB" sz="1200" i="1">
                          <a:effectLst/>
                          <a:latin typeface="Poppins" panose="00000500000000000000" pitchFamily="2" charset="0"/>
                        </a:rPr>
                        <a:t>Plectrophenax nivalis</a:t>
                      </a:r>
                    </a:p>
                  </a:txBody>
                  <a:tcPr anchor="ctr"/>
                </a:tc>
                <a:tc>
                  <a:txBody>
                    <a:bodyPr/>
                    <a:lstStyle/>
                    <a:p>
                      <a:pPr algn="l">
                        <a:buNone/>
                      </a:pPr>
                      <a:r>
                        <a:rPr lang="en-GB" sz="1200" i="1">
                          <a:effectLst/>
                          <a:latin typeface="Poppins" panose="00000500000000000000" pitchFamily="2" charset="0"/>
                        </a:rPr>
                        <a:t>snow bunting</a:t>
                      </a:r>
                    </a:p>
                  </a:txBody>
                  <a:tcPr anchor="ctr"/>
                </a:tc>
                <a:tc>
                  <a:txBody>
                    <a:bodyPr/>
                    <a:lstStyle/>
                    <a:p>
                      <a:pPr algn="l">
                        <a:buNone/>
                      </a:pPr>
                      <a:r>
                        <a:rPr lang="en-GB" sz="1200" i="1" dirty="0" err="1">
                          <a:effectLst/>
                          <a:latin typeface="Poppins" panose="00000500000000000000" pitchFamily="2" charset="0"/>
                        </a:rPr>
                        <a:t>Schneeammer</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2848237877"/>
                  </a:ext>
                </a:extLst>
              </a:tr>
            </a:tbl>
          </a:graphicData>
        </a:graphic>
      </p:graphicFrame>
      <p:sp>
        <p:nvSpPr>
          <p:cNvPr id="3" name="Tittel 1">
            <a:extLst>
              <a:ext uri="{FF2B5EF4-FFF2-40B4-BE49-F238E27FC236}">
                <a16:creationId xmlns:a16="http://schemas.microsoft.com/office/drawing/2014/main" id="{93EC7E8D-1136-0D5B-1DBD-68C96D645B36}"/>
              </a:ext>
            </a:extLst>
          </p:cNvPr>
          <p:cNvSpPr txBox="1">
            <a:spLocks/>
          </p:cNvSpPr>
          <p:nvPr/>
        </p:nvSpPr>
        <p:spPr>
          <a:xfrm>
            <a:off x="365765" y="285927"/>
            <a:ext cx="10320164"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pPr marL="0" marR="0" lvl="0" indent="0" algn="l" defTabSz="609585" rtl="0" eaLnBrk="1" fontAlgn="auto" latinLnBrk="0" hangingPunct="1">
              <a:lnSpc>
                <a:spcPts val="3467"/>
              </a:lnSpc>
              <a:spcBef>
                <a:spcPct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Jost SemiBold"/>
                <a:ea typeface="+mj-ea"/>
                <a:cs typeface="Arial"/>
              </a:rPr>
              <a:t>Wildlife List – Landbirds</a:t>
            </a:r>
          </a:p>
        </p:txBody>
      </p:sp>
      <p:pic>
        <p:nvPicPr>
          <p:cNvPr id="4" name="Picture 3" descr="A white bird in the sky&#10;&#10;Description automatically generated with low confidence">
            <a:extLst>
              <a:ext uri="{FF2B5EF4-FFF2-40B4-BE49-F238E27FC236}">
                <a16:creationId xmlns:a16="http://schemas.microsoft.com/office/drawing/2014/main" id="{4B757DFB-1F59-9413-0D69-EE47B7DCBEF1}"/>
              </a:ext>
            </a:extLst>
          </p:cNvPr>
          <p:cNvPicPr>
            <a:picLocks noChangeAspect="1"/>
          </p:cNvPicPr>
          <p:nvPr/>
        </p:nvPicPr>
        <p:blipFill>
          <a:blip r:embed="rId3" cstate="screen">
            <a:alphaModFix amt="10000"/>
            <a:extLst>
              <a:ext uri="{28A0092B-C50C-407E-A947-70E740481C1C}">
                <a14:useLocalDpi xmlns:a14="http://schemas.microsoft.com/office/drawing/2010/main"/>
              </a:ext>
            </a:extLst>
          </a:blip>
          <a:stretch>
            <a:fillRect/>
          </a:stretch>
        </p:blipFill>
        <p:spPr>
          <a:xfrm>
            <a:off x="6222175" y="438214"/>
            <a:ext cx="5410200" cy="889000"/>
          </a:xfrm>
          <a:prstGeom prst="rect">
            <a:avLst/>
          </a:prstGeom>
        </p:spPr>
      </p:pic>
    </p:spTree>
    <p:extLst>
      <p:ext uri="{BB962C8B-B14F-4D97-AF65-F5344CB8AC3E}">
        <p14:creationId xmlns:p14="http://schemas.microsoft.com/office/powerpoint/2010/main" val="951449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olar bear swimming in the water&#10;&#10;AI-generated content may be incorrect.">
            <a:extLst>
              <a:ext uri="{FF2B5EF4-FFF2-40B4-BE49-F238E27FC236}">
                <a16:creationId xmlns:a16="http://schemas.microsoft.com/office/drawing/2014/main" id="{895CF658-D9F6-EC9B-F19B-50DEEA39B2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5" y="1142322"/>
            <a:ext cx="10158195" cy="5715678"/>
          </a:xfrm>
          <a:prstGeom prst="rect">
            <a:avLst/>
          </a:prstGeom>
        </p:spPr>
      </p:pic>
      <p:pic>
        <p:nvPicPr>
          <p:cNvPr id="6" name="Picture 5" descr="A polar bear on a beach&#10;&#10;AI-generated content may be incorrect.">
            <a:extLst>
              <a:ext uri="{FF2B5EF4-FFF2-40B4-BE49-F238E27FC236}">
                <a16:creationId xmlns:a16="http://schemas.microsoft.com/office/drawing/2014/main" id="{712FA346-F1C5-8091-4F17-6EE94CB5A36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1142321"/>
            <a:ext cx="10160000" cy="5715679"/>
          </a:xfrm>
          <a:prstGeom prst="rect">
            <a:avLst/>
          </a:prstGeom>
        </p:spPr>
      </p:pic>
      <p:sp>
        <p:nvSpPr>
          <p:cNvPr id="4" name="Tittel 2">
            <a:extLst>
              <a:ext uri="{FF2B5EF4-FFF2-40B4-BE49-F238E27FC236}">
                <a16:creationId xmlns:a16="http://schemas.microsoft.com/office/drawing/2014/main" id="{87932F2C-36A9-7C2B-53BA-D7D21585C2C2}"/>
              </a:ext>
            </a:extLst>
          </p:cNvPr>
          <p:cNvSpPr txBox="1">
            <a:spLocks/>
          </p:cNvSpPr>
          <p:nvPr/>
        </p:nvSpPr>
        <p:spPr>
          <a:xfrm>
            <a:off x="934281" y="4197879"/>
            <a:ext cx="10042875" cy="3034204"/>
          </a:xfrm>
          <a:prstGeom prst="rect">
            <a:avLst/>
          </a:prstGeom>
        </p:spPr>
        <p:txBody>
          <a:bodyPr vert="horz"/>
          <a:lstStyle>
            <a:lvl1pPr algn="l" defTabSz="609585" rtl="0" eaLnBrk="1" latinLnBrk="0" hangingPunct="1">
              <a:spcBef>
                <a:spcPct val="0"/>
              </a:spcBef>
              <a:buNone/>
              <a:defRPr sz="3733" b="0" i="0" kern="1200">
                <a:solidFill>
                  <a:srgbClr val="000000"/>
                </a:solidFill>
                <a:latin typeface="+mj-lt"/>
                <a:ea typeface="+mj-ea"/>
                <a:cs typeface="Arial"/>
              </a:defRPr>
            </a:lvl1pPr>
          </a:lstStyle>
          <a:p>
            <a:pPr marL="0" marR="0" lvl="0" indent="0" algn="l" defTabSz="609585" rtl="0" eaLnBrk="1" fontAlgn="auto" latinLnBrk="0" hangingPunct="1">
              <a:lnSpc>
                <a:spcPts val="9000"/>
              </a:lnSpc>
              <a:spcBef>
                <a:spcPct val="0"/>
              </a:spcBef>
              <a:spcAft>
                <a:spcPts val="0"/>
              </a:spcAft>
              <a:buClrTx/>
              <a:buSzTx/>
              <a:buFontTx/>
              <a:buNone/>
              <a:tabLst/>
              <a:defRPr/>
            </a:pPr>
            <a:r>
              <a:rPr kumimoji="0" lang="pl-PL" sz="7200" b="1" i="0" u="none" strike="noStrike" kern="1200" cap="none" spc="0" normalizeH="0" baseline="0" noProof="0" dirty="0">
                <a:ln>
                  <a:noFill/>
                </a:ln>
                <a:solidFill>
                  <a:prstClr val="white"/>
                </a:solidFill>
                <a:effectLst/>
                <a:uLnTx/>
                <a:uFillTx/>
                <a:latin typeface="Jost SemiBold"/>
                <a:ea typeface="+mj-ea"/>
                <a:cs typeface="Arial"/>
              </a:rPr>
              <a:t>Wildlife List — Marine Mammals</a:t>
            </a:r>
            <a:endParaRPr kumimoji="0" lang="en-GB" sz="7200" b="1" i="0" u="none" strike="noStrike" kern="1200" cap="none" spc="0" normalizeH="0" baseline="0" noProof="0" dirty="0">
              <a:ln>
                <a:noFill/>
              </a:ln>
              <a:solidFill>
                <a:prstClr val="white"/>
              </a:solidFill>
              <a:effectLst/>
              <a:uLnTx/>
              <a:uFillTx/>
              <a:latin typeface="Jost SemiBold"/>
              <a:ea typeface="+mj-ea"/>
              <a:cs typeface="Arial"/>
            </a:endParaRPr>
          </a:p>
        </p:txBody>
      </p:sp>
      <p:sp>
        <p:nvSpPr>
          <p:cNvPr id="3" name="TextBox 2">
            <a:extLst>
              <a:ext uri="{FF2B5EF4-FFF2-40B4-BE49-F238E27FC236}">
                <a16:creationId xmlns:a16="http://schemas.microsoft.com/office/drawing/2014/main" id="{4ECD39CD-51F2-2B05-B18B-8356F0AC5D04}"/>
              </a:ext>
            </a:extLst>
          </p:cNvPr>
          <p:cNvSpPr txBox="1"/>
          <p:nvPr/>
        </p:nvSpPr>
        <p:spPr>
          <a:xfrm>
            <a:off x="10284799" y="6472125"/>
            <a:ext cx="197196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kumimoji="0" lang="en-US" sz="1200" b="0" i="0" u="none" strike="noStrike" kern="1200" cap="none" spc="0" normalizeH="0" baseline="0" noProof="0" dirty="0">
                <a:ln>
                  <a:noFill/>
                </a:ln>
                <a:solidFill>
                  <a:schemeClr val="bg2"/>
                </a:solidFill>
                <a:effectLst/>
                <a:uLnTx/>
                <a:uFillTx/>
                <a:latin typeface="Jost"/>
                <a:ea typeface="+mn-ea"/>
                <a:cs typeface="+mn-cs"/>
              </a:rPr>
              <a:t>Rosie Barrett</a:t>
            </a:r>
            <a:r>
              <a:rPr lang="en-US" sz="1200" dirty="0">
                <a:solidFill>
                  <a:schemeClr val="bg2"/>
                </a:solidFill>
              </a:rPr>
              <a:t>/HX</a:t>
            </a:r>
          </a:p>
        </p:txBody>
      </p:sp>
    </p:spTree>
    <p:extLst>
      <p:ext uri="{BB962C8B-B14F-4D97-AF65-F5344CB8AC3E}">
        <p14:creationId xmlns:p14="http://schemas.microsoft.com/office/powerpoint/2010/main" val="3409424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a:extLst>
              <a:ext uri="{FF2B5EF4-FFF2-40B4-BE49-F238E27FC236}">
                <a16:creationId xmlns:a16="http://schemas.microsoft.com/office/drawing/2014/main" id="{5E9321E3-840E-B4F3-4864-B958BEFBD0AA}"/>
              </a:ext>
            </a:extLst>
          </p:cNvPr>
          <p:cNvSpPr txBox="1">
            <a:spLocks/>
          </p:cNvSpPr>
          <p:nvPr/>
        </p:nvSpPr>
        <p:spPr>
          <a:xfrm>
            <a:off x="376396" y="270912"/>
            <a:ext cx="8501789"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pPr marL="0" marR="0" lvl="0" indent="0" algn="l" defTabSz="609585" rtl="0" eaLnBrk="1" fontAlgn="auto" latinLnBrk="0" hangingPunct="1">
              <a:lnSpc>
                <a:spcPts val="3467"/>
              </a:lnSpc>
              <a:spcBef>
                <a:spcPct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Jost SemiBold"/>
                <a:ea typeface="+mj-ea"/>
                <a:cs typeface="Arial"/>
              </a:rPr>
              <a:t>Wildlife List – Marine </a:t>
            </a:r>
            <a:r>
              <a:rPr lang="en-GB" sz="4400" dirty="0">
                <a:solidFill>
                  <a:prstClr val="white"/>
                </a:solidFill>
                <a:latin typeface="Jost SemiBold"/>
              </a:rPr>
              <a:t>M</a:t>
            </a:r>
            <a:r>
              <a:rPr kumimoji="0" lang="en-GB" sz="4400" b="1" i="0" u="none" strike="noStrike" kern="1200" cap="none" spc="0" normalizeH="0" baseline="0" noProof="0" dirty="0" err="1">
                <a:ln>
                  <a:noFill/>
                </a:ln>
                <a:solidFill>
                  <a:prstClr val="white"/>
                </a:solidFill>
                <a:effectLst/>
                <a:uLnTx/>
                <a:uFillTx/>
                <a:latin typeface="Jost SemiBold"/>
                <a:ea typeface="+mj-ea"/>
                <a:cs typeface="Arial"/>
              </a:rPr>
              <a:t>ammals</a:t>
            </a:r>
            <a:endParaRPr kumimoji="0" lang="en-GB" sz="4400" b="1" i="0" u="none" strike="noStrike" kern="1200" cap="none" spc="0" normalizeH="0" baseline="0" noProof="0" dirty="0">
              <a:ln>
                <a:noFill/>
              </a:ln>
              <a:solidFill>
                <a:prstClr val="white"/>
              </a:solidFill>
              <a:effectLst/>
              <a:uLnTx/>
              <a:uFillTx/>
              <a:latin typeface="Jost SemiBold"/>
              <a:ea typeface="+mj-ea"/>
              <a:cs typeface="Arial"/>
            </a:endParaRPr>
          </a:p>
        </p:txBody>
      </p:sp>
      <p:graphicFrame>
        <p:nvGraphicFramePr>
          <p:cNvPr id="4" name="Table 3">
            <a:extLst>
              <a:ext uri="{FF2B5EF4-FFF2-40B4-BE49-F238E27FC236}">
                <a16:creationId xmlns:a16="http://schemas.microsoft.com/office/drawing/2014/main" id="{3C4DEDD3-637C-0B94-0590-FF21E32EF364}"/>
              </a:ext>
            </a:extLst>
          </p:cNvPr>
          <p:cNvGraphicFramePr>
            <a:graphicFrameLocks noGrp="1"/>
          </p:cNvGraphicFramePr>
          <p:nvPr>
            <p:extLst>
              <p:ext uri="{D42A27DB-BD31-4B8C-83A1-F6EECF244321}">
                <p14:modId xmlns:p14="http://schemas.microsoft.com/office/powerpoint/2010/main" val="2224109482"/>
              </p:ext>
            </p:extLst>
          </p:nvPr>
        </p:nvGraphicFramePr>
        <p:xfrm>
          <a:off x="552479" y="867699"/>
          <a:ext cx="10846110" cy="2296233"/>
        </p:xfrm>
        <a:graphic>
          <a:graphicData uri="http://schemas.openxmlformats.org/drawingml/2006/table">
            <a:tbl>
              <a:tblPr firstRow="1">
                <a:tableStyleId>{775DCB02-9BB8-47FD-8907-85C794F793BA}</a:tableStyleId>
              </a:tblPr>
              <a:tblGrid>
                <a:gridCol w="3615370">
                  <a:extLst>
                    <a:ext uri="{9D8B030D-6E8A-4147-A177-3AD203B41FA5}">
                      <a16:colId xmlns:a16="http://schemas.microsoft.com/office/drawing/2014/main" val="3088101616"/>
                    </a:ext>
                  </a:extLst>
                </a:gridCol>
                <a:gridCol w="3615370">
                  <a:extLst>
                    <a:ext uri="{9D8B030D-6E8A-4147-A177-3AD203B41FA5}">
                      <a16:colId xmlns:a16="http://schemas.microsoft.com/office/drawing/2014/main" val="2578081934"/>
                    </a:ext>
                  </a:extLst>
                </a:gridCol>
                <a:gridCol w="3615370">
                  <a:extLst>
                    <a:ext uri="{9D8B030D-6E8A-4147-A177-3AD203B41FA5}">
                      <a16:colId xmlns:a16="http://schemas.microsoft.com/office/drawing/2014/main" val="3905369065"/>
                    </a:ext>
                  </a:extLst>
                </a:gridCol>
              </a:tblGrid>
              <a:tr h="4170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n-lt"/>
                          <a:ea typeface="Jost Medium" pitchFamily="2" charset="0"/>
                        </a:rPr>
                        <a:t>SCIENTIFIC NAME</a:t>
                      </a:r>
                      <a:endParaRPr lang="en-GB" sz="1200" b="0" i="0" dirty="0">
                        <a:solidFill>
                          <a:schemeClr val="tx1"/>
                        </a:solidFill>
                        <a:effectLst/>
                        <a:latin typeface="+mn-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n-lt"/>
                          <a:ea typeface="Jost Medium" pitchFamily="2" charset="0"/>
                        </a:rPr>
                        <a:t>ENGLISH</a:t>
                      </a:r>
                      <a:endParaRPr lang="en-US" sz="1200" b="0" i="0" dirty="0">
                        <a:solidFill>
                          <a:schemeClr val="tx1"/>
                        </a:solidFill>
                        <a:latin typeface="+mn-lt"/>
                        <a:ea typeface="Jost Medium" pitchFamily="2" charset="0"/>
                      </a:endParaRPr>
                    </a:p>
                  </a:txBody>
                  <a:tcPr anchor="ctr"/>
                </a:tc>
                <a:tc>
                  <a:txBody>
                    <a:bodyPr/>
                    <a:lstStyle/>
                    <a:p>
                      <a:pPr algn="ctr"/>
                      <a:r>
                        <a:rPr lang="en-US" sz="1200" b="0" dirty="0">
                          <a:solidFill>
                            <a:schemeClr val="tx1"/>
                          </a:solidFill>
                          <a:latin typeface="+mn-lt"/>
                          <a:ea typeface="Jost Medium" pitchFamily="2" charset="0"/>
                        </a:rPr>
                        <a:t>DEUTSCH</a:t>
                      </a:r>
                      <a:endParaRPr lang="en-US" sz="1200" b="0" i="0" dirty="0">
                        <a:solidFill>
                          <a:schemeClr val="tx1"/>
                        </a:solidFill>
                        <a:latin typeface="+mn-lt"/>
                        <a:ea typeface="Jost Medium" pitchFamily="2" charset="0"/>
                      </a:endParaRPr>
                    </a:p>
                  </a:txBody>
                  <a:tcPr anchor="ctr"/>
                </a:tc>
                <a:extLst>
                  <a:ext uri="{0D108BD9-81ED-4DB2-BD59-A6C34878D82A}">
                    <a16:rowId xmlns:a16="http://schemas.microsoft.com/office/drawing/2014/main" val="2960362614"/>
                  </a:ext>
                </a:extLst>
              </a:tr>
              <a:tr h="313200">
                <a:tc>
                  <a:txBody>
                    <a:bodyPr/>
                    <a:lstStyle/>
                    <a:p>
                      <a:pPr algn="l">
                        <a:buNone/>
                      </a:pPr>
                      <a:r>
                        <a:rPr lang="en-GB" sz="1200" i="1">
                          <a:effectLst/>
                          <a:latin typeface="Poppins" panose="00000500000000000000" pitchFamily="2" charset="0"/>
                        </a:rPr>
                        <a:t>Balaenoptera acutorostrata</a:t>
                      </a:r>
                      <a:endParaRPr lang="en-GB" sz="1200">
                        <a:effectLst/>
                        <a:latin typeface="Poppins" panose="00000500000000000000" pitchFamily="2" charset="0"/>
                      </a:endParaRPr>
                    </a:p>
                  </a:txBody>
                  <a:tcPr anchor="ctr"/>
                </a:tc>
                <a:tc>
                  <a:txBody>
                    <a:bodyPr/>
                    <a:lstStyle/>
                    <a:p>
                      <a:pPr algn="l">
                        <a:buNone/>
                      </a:pPr>
                      <a:r>
                        <a:rPr lang="en-GB" sz="1200">
                          <a:effectLst/>
                          <a:latin typeface="Poppins" panose="00000500000000000000" pitchFamily="2" charset="0"/>
                        </a:rPr>
                        <a:t>minke whale</a:t>
                      </a:r>
                    </a:p>
                  </a:txBody>
                  <a:tcPr anchor="ctr"/>
                </a:tc>
                <a:tc>
                  <a:txBody>
                    <a:bodyPr/>
                    <a:lstStyle/>
                    <a:p>
                      <a:pPr algn="l">
                        <a:buNone/>
                      </a:pPr>
                      <a:r>
                        <a:rPr lang="en-GB" sz="1200">
                          <a:effectLst/>
                          <a:latin typeface="Poppins" panose="00000500000000000000" pitchFamily="2" charset="0"/>
                        </a:rPr>
                        <a:t>Zwergwal</a:t>
                      </a:r>
                    </a:p>
                  </a:txBody>
                  <a:tcPr anchor="ctr"/>
                </a:tc>
                <a:extLst>
                  <a:ext uri="{0D108BD9-81ED-4DB2-BD59-A6C34878D82A}">
                    <a16:rowId xmlns:a16="http://schemas.microsoft.com/office/drawing/2014/main" val="3314094890"/>
                  </a:ext>
                </a:extLst>
              </a:tr>
              <a:tr h="313200">
                <a:tc>
                  <a:txBody>
                    <a:bodyPr/>
                    <a:lstStyle/>
                    <a:p>
                      <a:pPr algn="l">
                        <a:buNone/>
                      </a:pPr>
                      <a:r>
                        <a:rPr lang="en-GB" sz="1200" i="1">
                          <a:effectLst/>
                          <a:latin typeface="Poppins" panose="00000500000000000000" pitchFamily="2" charset="0"/>
                        </a:rPr>
                        <a:t>Delphinapterus leucas</a:t>
                      </a:r>
                      <a:endParaRPr lang="en-GB" sz="1200">
                        <a:effectLst/>
                        <a:latin typeface="Poppins" panose="00000500000000000000" pitchFamily="2" charset="0"/>
                      </a:endParaRPr>
                    </a:p>
                  </a:txBody>
                  <a:tcPr anchor="ctr"/>
                </a:tc>
                <a:tc>
                  <a:txBody>
                    <a:bodyPr/>
                    <a:lstStyle/>
                    <a:p>
                      <a:pPr algn="l">
                        <a:buNone/>
                      </a:pPr>
                      <a:r>
                        <a:rPr lang="en-GB" sz="1200">
                          <a:effectLst/>
                          <a:latin typeface="Poppins" panose="00000500000000000000" pitchFamily="2" charset="0"/>
                        </a:rPr>
                        <a:t>beluga whale</a:t>
                      </a:r>
                    </a:p>
                  </a:txBody>
                  <a:tcPr anchor="ctr"/>
                </a:tc>
                <a:tc>
                  <a:txBody>
                    <a:bodyPr/>
                    <a:lstStyle/>
                    <a:p>
                      <a:pPr algn="l">
                        <a:buNone/>
                      </a:pPr>
                      <a:r>
                        <a:rPr lang="en-GB" sz="1200">
                          <a:effectLst/>
                          <a:latin typeface="Poppins" panose="00000500000000000000" pitchFamily="2" charset="0"/>
                        </a:rPr>
                        <a:t>Weißwal</a:t>
                      </a:r>
                    </a:p>
                  </a:txBody>
                  <a:tcPr anchor="ctr"/>
                </a:tc>
                <a:extLst>
                  <a:ext uri="{0D108BD9-81ED-4DB2-BD59-A6C34878D82A}">
                    <a16:rowId xmlns:a16="http://schemas.microsoft.com/office/drawing/2014/main" val="1781304260"/>
                  </a:ext>
                </a:extLst>
              </a:tr>
              <a:tr h="313200">
                <a:tc>
                  <a:txBody>
                    <a:bodyPr/>
                    <a:lstStyle/>
                    <a:p>
                      <a:pPr algn="l">
                        <a:buNone/>
                      </a:pPr>
                      <a:r>
                        <a:rPr lang="en-GB" sz="1200" i="1">
                          <a:effectLst/>
                          <a:latin typeface="Poppins" panose="00000500000000000000" pitchFamily="2" charset="0"/>
                        </a:rPr>
                        <a:t>Ursus maritimus</a:t>
                      </a:r>
                      <a:endParaRPr lang="en-GB" sz="1200">
                        <a:effectLst/>
                        <a:latin typeface="Poppins" panose="00000500000000000000" pitchFamily="2" charset="0"/>
                      </a:endParaRPr>
                    </a:p>
                  </a:txBody>
                  <a:tcPr anchor="ctr"/>
                </a:tc>
                <a:tc>
                  <a:txBody>
                    <a:bodyPr/>
                    <a:lstStyle/>
                    <a:p>
                      <a:pPr algn="l">
                        <a:buNone/>
                      </a:pPr>
                      <a:r>
                        <a:rPr lang="en-GB" sz="1200">
                          <a:effectLst/>
                          <a:latin typeface="Poppins" panose="00000500000000000000" pitchFamily="2" charset="0"/>
                        </a:rPr>
                        <a:t>polar bear</a:t>
                      </a:r>
                    </a:p>
                  </a:txBody>
                  <a:tcPr anchor="ctr"/>
                </a:tc>
                <a:tc>
                  <a:txBody>
                    <a:bodyPr/>
                    <a:lstStyle/>
                    <a:p>
                      <a:pPr algn="l">
                        <a:buNone/>
                      </a:pPr>
                      <a:r>
                        <a:rPr lang="en-GB" sz="1200">
                          <a:effectLst/>
                          <a:latin typeface="Poppins" panose="00000500000000000000" pitchFamily="2" charset="0"/>
                        </a:rPr>
                        <a:t>Eisbär</a:t>
                      </a:r>
                    </a:p>
                  </a:txBody>
                  <a:tcPr anchor="ctr"/>
                </a:tc>
                <a:extLst>
                  <a:ext uri="{0D108BD9-81ED-4DB2-BD59-A6C34878D82A}">
                    <a16:rowId xmlns:a16="http://schemas.microsoft.com/office/drawing/2014/main" val="302392078"/>
                  </a:ext>
                </a:extLst>
              </a:tr>
              <a:tr h="313200">
                <a:tc>
                  <a:txBody>
                    <a:bodyPr/>
                    <a:lstStyle/>
                    <a:p>
                      <a:pPr algn="l">
                        <a:buNone/>
                      </a:pPr>
                      <a:r>
                        <a:rPr lang="en-GB" sz="1200" i="1">
                          <a:effectLst/>
                          <a:latin typeface="Poppins" panose="00000500000000000000" pitchFamily="2" charset="0"/>
                        </a:rPr>
                        <a:t>Phoca vitulina</a:t>
                      </a:r>
                      <a:endParaRPr lang="en-GB" sz="1200">
                        <a:effectLst/>
                        <a:latin typeface="Poppins" panose="00000500000000000000" pitchFamily="2" charset="0"/>
                      </a:endParaRPr>
                    </a:p>
                  </a:txBody>
                  <a:tcPr anchor="ctr"/>
                </a:tc>
                <a:tc>
                  <a:txBody>
                    <a:bodyPr/>
                    <a:lstStyle/>
                    <a:p>
                      <a:pPr algn="l">
                        <a:buNone/>
                      </a:pPr>
                      <a:r>
                        <a:rPr lang="en-GB" sz="1200">
                          <a:effectLst/>
                          <a:latin typeface="Poppins" panose="00000500000000000000" pitchFamily="2" charset="0"/>
                        </a:rPr>
                        <a:t>harbour seal / common seal</a:t>
                      </a:r>
                    </a:p>
                  </a:txBody>
                  <a:tcPr anchor="ctr"/>
                </a:tc>
                <a:tc>
                  <a:txBody>
                    <a:bodyPr/>
                    <a:lstStyle/>
                    <a:p>
                      <a:pPr algn="l">
                        <a:buNone/>
                      </a:pPr>
                      <a:r>
                        <a:rPr lang="en-GB" sz="1200">
                          <a:effectLst/>
                          <a:latin typeface="Poppins" panose="00000500000000000000" pitchFamily="2" charset="0"/>
                        </a:rPr>
                        <a:t>Seehund</a:t>
                      </a:r>
                    </a:p>
                  </a:txBody>
                  <a:tcPr anchor="ctr"/>
                </a:tc>
                <a:extLst>
                  <a:ext uri="{0D108BD9-81ED-4DB2-BD59-A6C34878D82A}">
                    <a16:rowId xmlns:a16="http://schemas.microsoft.com/office/drawing/2014/main" val="1255399832"/>
                  </a:ext>
                </a:extLst>
              </a:tr>
              <a:tr h="313200">
                <a:tc>
                  <a:txBody>
                    <a:bodyPr/>
                    <a:lstStyle/>
                    <a:p>
                      <a:pPr algn="l">
                        <a:buNone/>
                      </a:pPr>
                      <a:r>
                        <a:rPr lang="en-GB" sz="1200" i="1">
                          <a:effectLst/>
                          <a:latin typeface="Poppins" panose="00000500000000000000" pitchFamily="2" charset="0"/>
                        </a:rPr>
                        <a:t>Pusa hispida</a:t>
                      </a:r>
                      <a:endParaRPr lang="en-GB" sz="1200">
                        <a:effectLst/>
                        <a:latin typeface="Poppins" panose="00000500000000000000" pitchFamily="2" charset="0"/>
                      </a:endParaRPr>
                    </a:p>
                  </a:txBody>
                  <a:tcPr anchor="ctr"/>
                </a:tc>
                <a:tc>
                  <a:txBody>
                    <a:bodyPr/>
                    <a:lstStyle/>
                    <a:p>
                      <a:pPr algn="l">
                        <a:buNone/>
                      </a:pPr>
                      <a:r>
                        <a:rPr lang="en-GB" sz="1200">
                          <a:effectLst/>
                          <a:latin typeface="Poppins" panose="00000500000000000000" pitchFamily="2" charset="0"/>
                        </a:rPr>
                        <a:t>ringed seal</a:t>
                      </a:r>
                    </a:p>
                  </a:txBody>
                  <a:tcPr anchor="ctr"/>
                </a:tc>
                <a:tc>
                  <a:txBody>
                    <a:bodyPr/>
                    <a:lstStyle/>
                    <a:p>
                      <a:pPr algn="l">
                        <a:buNone/>
                      </a:pPr>
                      <a:r>
                        <a:rPr lang="en-GB" sz="1200">
                          <a:effectLst/>
                          <a:latin typeface="Poppins" panose="00000500000000000000" pitchFamily="2" charset="0"/>
                        </a:rPr>
                        <a:t>Ringelrobbe</a:t>
                      </a:r>
                    </a:p>
                  </a:txBody>
                  <a:tcPr anchor="ctr"/>
                </a:tc>
                <a:extLst>
                  <a:ext uri="{0D108BD9-81ED-4DB2-BD59-A6C34878D82A}">
                    <a16:rowId xmlns:a16="http://schemas.microsoft.com/office/drawing/2014/main" val="1697727595"/>
                  </a:ext>
                </a:extLst>
              </a:tr>
              <a:tr h="313200">
                <a:tc>
                  <a:txBody>
                    <a:bodyPr/>
                    <a:lstStyle/>
                    <a:p>
                      <a:pPr algn="l">
                        <a:buNone/>
                      </a:pPr>
                      <a:r>
                        <a:rPr lang="en-GB" sz="1200" i="1">
                          <a:effectLst/>
                          <a:latin typeface="Poppins" panose="00000500000000000000" pitchFamily="2" charset="0"/>
                        </a:rPr>
                        <a:t>Odobenus rosmarus</a:t>
                      </a:r>
                      <a:endParaRPr lang="en-GB" sz="1200">
                        <a:effectLst/>
                        <a:latin typeface="Poppins" panose="00000500000000000000" pitchFamily="2" charset="0"/>
                      </a:endParaRPr>
                    </a:p>
                  </a:txBody>
                  <a:tcPr anchor="ctr"/>
                </a:tc>
                <a:tc>
                  <a:txBody>
                    <a:bodyPr/>
                    <a:lstStyle/>
                    <a:p>
                      <a:pPr algn="l">
                        <a:buNone/>
                      </a:pPr>
                      <a:r>
                        <a:rPr lang="en-GB" sz="1200">
                          <a:effectLst/>
                          <a:latin typeface="Poppins" panose="00000500000000000000" pitchFamily="2" charset="0"/>
                        </a:rPr>
                        <a:t>walrus</a:t>
                      </a:r>
                    </a:p>
                  </a:txBody>
                  <a:tcPr anchor="ctr"/>
                </a:tc>
                <a:tc>
                  <a:txBody>
                    <a:bodyPr/>
                    <a:lstStyle/>
                    <a:p>
                      <a:pPr algn="l">
                        <a:buNone/>
                      </a:pPr>
                      <a:r>
                        <a:rPr lang="en-GB" sz="1200" dirty="0" err="1">
                          <a:effectLst/>
                          <a:latin typeface="Poppins" panose="00000500000000000000" pitchFamily="2" charset="0"/>
                        </a:rPr>
                        <a:t>Walross</a:t>
                      </a:r>
                      <a:endParaRPr lang="en-GB" sz="1200" dirty="0">
                        <a:effectLst/>
                        <a:latin typeface="Poppins" panose="00000500000000000000" pitchFamily="2" charset="0"/>
                      </a:endParaRPr>
                    </a:p>
                  </a:txBody>
                  <a:tcPr anchor="ctr"/>
                </a:tc>
                <a:extLst>
                  <a:ext uri="{0D108BD9-81ED-4DB2-BD59-A6C34878D82A}">
                    <a16:rowId xmlns:a16="http://schemas.microsoft.com/office/drawing/2014/main" val="4267265220"/>
                  </a:ext>
                </a:extLst>
              </a:tr>
            </a:tbl>
          </a:graphicData>
        </a:graphic>
      </p:graphicFrame>
      <p:pic>
        <p:nvPicPr>
          <p:cNvPr id="2" name="Picture 1" descr="A white whale tail on a black background&#10;&#10;Description automatically generated with low confidence">
            <a:extLst>
              <a:ext uri="{FF2B5EF4-FFF2-40B4-BE49-F238E27FC236}">
                <a16:creationId xmlns:a16="http://schemas.microsoft.com/office/drawing/2014/main" id="{6D5F45F0-BCBD-5EC6-FFB0-E59995F05614}"/>
              </a:ext>
            </a:extLst>
          </p:cNvPr>
          <p:cNvPicPr>
            <a:picLocks noChangeAspect="1"/>
          </p:cNvPicPr>
          <p:nvPr/>
        </p:nvPicPr>
        <p:blipFill>
          <a:blip r:embed="rId3" cstate="screen">
            <a:alphaModFix amt="10000"/>
            <a:extLst>
              <a:ext uri="{28A0092B-C50C-407E-A947-70E740481C1C}">
                <a14:useLocalDpi xmlns:a14="http://schemas.microsoft.com/office/drawing/2010/main"/>
              </a:ext>
            </a:extLst>
          </a:blip>
          <a:stretch>
            <a:fillRect/>
          </a:stretch>
        </p:blipFill>
        <p:spPr>
          <a:xfrm>
            <a:off x="7358786" y="123562"/>
            <a:ext cx="4521200" cy="744137"/>
          </a:xfrm>
          <a:prstGeom prst="rect">
            <a:avLst/>
          </a:prstGeom>
          <a:effectLst>
            <a:outerShdw blurRad="50800" dist="50800" dir="5400000" algn="ctr" rotWithShape="0">
              <a:srgbClr val="000000"/>
            </a:outerShdw>
          </a:effectLst>
        </p:spPr>
      </p:pic>
      <p:graphicFrame>
        <p:nvGraphicFramePr>
          <p:cNvPr id="5" name="Table 4">
            <a:extLst>
              <a:ext uri="{FF2B5EF4-FFF2-40B4-BE49-F238E27FC236}">
                <a16:creationId xmlns:a16="http://schemas.microsoft.com/office/drawing/2014/main" id="{9AED08A7-9C8F-04EB-45D5-63ED75FDF237}"/>
              </a:ext>
            </a:extLst>
          </p:cNvPr>
          <p:cNvGraphicFramePr>
            <a:graphicFrameLocks noGrp="1"/>
          </p:cNvGraphicFramePr>
          <p:nvPr/>
        </p:nvGraphicFramePr>
        <p:xfrm>
          <a:off x="70715" y="-627557"/>
          <a:ext cx="1589615" cy="200025"/>
        </p:xfrm>
        <a:graphic>
          <a:graphicData uri="http://schemas.openxmlformats.org/drawingml/2006/table">
            <a:tbl>
              <a:tblPr>
                <a:tableStyleId>{5C22544A-7EE6-4342-B048-85BDC9FD1C3A}</a:tableStyleId>
              </a:tblPr>
              <a:tblGrid>
                <a:gridCol w="1589615">
                  <a:extLst>
                    <a:ext uri="{9D8B030D-6E8A-4147-A177-3AD203B41FA5}">
                      <a16:colId xmlns:a16="http://schemas.microsoft.com/office/drawing/2014/main" val="1422749254"/>
                    </a:ext>
                  </a:extLst>
                </a:gridCol>
              </a:tblGrid>
              <a:tr h="200025">
                <a:tc>
                  <a:txBody>
                    <a:bodyPr/>
                    <a:lstStyle/>
                    <a:p>
                      <a:pPr algn="l" fontAlgn="b"/>
                      <a:endParaRPr lang="en-US"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7511633"/>
                  </a:ext>
                </a:extLst>
              </a:tr>
            </a:tbl>
          </a:graphicData>
        </a:graphic>
      </p:graphicFrame>
    </p:spTree>
    <p:extLst>
      <p:ext uri="{BB962C8B-B14F-4D97-AF65-F5344CB8AC3E}">
        <p14:creationId xmlns:p14="http://schemas.microsoft.com/office/powerpoint/2010/main" val="1774331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olar bear swimming in the water&#10;&#10;AI-generated content may be incorrect.">
            <a:extLst>
              <a:ext uri="{FF2B5EF4-FFF2-40B4-BE49-F238E27FC236}">
                <a16:creationId xmlns:a16="http://schemas.microsoft.com/office/drawing/2014/main" id="{895CF658-D9F6-EC9B-F19B-50DEEA39B2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05" y="1142322"/>
            <a:ext cx="10158195" cy="5715678"/>
          </a:xfrm>
          <a:prstGeom prst="rect">
            <a:avLst/>
          </a:prstGeom>
        </p:spPr>
      </p:pic>
      <p:pic>
        <p:nvPicPr>
          <p:cNvPr id="8" name="Picture 7" descr="A deer on a dirt road&#10;&#10;AI-generated content may be incorrect.">
            <a:extLst>
              <a:ext uri="{FF2B5EF4-FFF2-40B4-BE49-F238E27FC236}">
                <a16:creationId xmlns:a16="http://schemas.microsoft.com/office/drawing/2014/main" id="{F46A3A84-03BD-8078-EC10-3BB332DD7D2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142321"/>
            <a:ext cx="10160000" cy="5715679"/>
          </a:xfrm>
          <a:prstGeom prst="rect">
            <a:avLst/>
          </a:prstGeom>
        </p:spPr>
      </p:pic>
      <p:sp>
        <p:nvSpPr>
          <p:cNvPr id="4" name="Tittel 2">
            <a:extLst>
              <a:ext uri="{FF2B5EF4-FFF2-40B4-BE49-F238E27FC236}">
                <a16:creationId xmlns:a16="http://schemas.microsoft.com/office/drawing/2014/main" id="{87932F2C-36A9-7C2B-53BA-D7D21585C2C2}"/>
              </a:ext>
            </a:extLst>
          </p:cNvPr>
          <p:cNvSpPr txBox="1">
            <a:spLocks/>
          </p:cNvSpPr>
          <p:nvPr/>
        </p:nvSpPr>
        <p:spPr>
          <a:xfrm>
            <a:off x="934281" y="4197879"/>
            <a:ext cx="10042875" cy="3034204"/>
          </a:xfrm>
          <a:prstGeom prst="rect">
            <a:avLst/>
          </a:prstGeom>
        </p:spPr>
        <p:txBody>
          <a:bodyPr vert="horz"/>
          <a:lstStyle>
            <a:lvl1pPr algn="l" defTabSz="609585" rtl="0" eaLnBrk="1" latinLnBrk="0" hangingPunct="1">
              <a:spcBef>
                <a:spcPct val="0"/>
              </a:spcBef>
              <a:buNone/>
              <a:defRPr sz="3733" b="0" i="0" kern="1200">
                <a:solidFill>
                  <a:srgbClr val="000000"/>
                </a:solidFill>
                <a:latin typeface="+mj-lt"/>
                <a:ea typeface="+mj-ea"/>
                <a:cs typeface="Arial"/>
              </a:defRPr>
            </a:lvl1pPr>
          </a:lstStyle>
          <a:p>
            <a:pPr marL="0" marR="0" lvl="0" indent="0" algn="l" defTabSz="609585" rtl="0" eaLnBrk="1" fontAlgn="auto" latinLnBrk="0" hangingPunct="1">
              <a:lnSpc>
                <a:spcPts val="9000"/>
              </a:lnSpc>
              <a:spcBef>
                <a:spcPct val="0"/>
              </a:spcBef>
              <a:spcAft>
                <a:spcPts val="0"/>
              </a:spcAft>
              <a:buClrTx/>
              <a:buSzTx/>
              <a:buFontTx/>
              <a:buNone/>
              <a:tabLst/>
              <a:defRPr/>
            </a:pPr>
            <a:r>
              <a:rPr kumimoji="0" lang="pl-PL" sz="7200" b="1" i="0" u="none" strike="noStrike" kern="1200" cap="none" spc="0" normalizeH="0" baseline="0" noProof="0" dirty="0">
                <a:ln>
                  <a:noFill/>
                </a:ln>
                <a:solidFill>
                  <a:prstClr val="white"/>
                </a:solidFill>
                <a:effectLst/>
                <a:uLnTx/>
                <a:uFillTx/>
                <a:latin typeface="Jost SemiBold"/>
                <a:ea typeface="+mj-ea"/>
                <a:cs typeface="Arial"/>
              </a:rPr>
              <a:t>Wildlife List — Land Mammals</a:t>
            </a:r>
            <a:endParaRPr kumimoji="0" lang="en-GB" sz="7200" b="1" i="0" u="none" strike="noStrike" kern="1200" cap="none" spc="0" normalizeH="0" baseline="0" noProof="0" dirty="0">
              <a:ln>
                <a:noFill/>
              </a:ln>
              <a:solidFill>
                <a:prstClr val="white"/>
              </a:solidFill>
              <a:effectLst/>
              <a:uLnTx/>
              <a:uFillTx/>
              <a:latin typeface="Jost SemiBold"/>
              <a:ea typeface="+mj-ea"/>
              <a:cs typeface="Arial"/>
            </a:endParaRPr>
          </a:p>
        </p:txBody>
      </p:sp>
      <p:sp>
        <p:nvSpPr>
          <p:cNvPr id="3" name="TextBox 2">
            <a:extLst>
              <a:ext uri="{FF2B5EF4-FFF2-40B4-BE49-F238E27FC236}">
                <a16:creationId xmlns:a16="http://schemas.microsoft.com/office/drawing/2014/main" id="{4ECD39CD-51F2-2B05-B18B-8356F0AC5D04}"/>
              </a:ext>
            </a:extLst>
          </p:cNvPr>
          <p:cNvSpPr txBox="1"/>
          <p:nvPr/>
        </p:nvSpPr>
        <p:spPr>
          <a:xfrm>
            <a:off x="10284799" y="6472125"/>
            <a:ext cx="197196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kumimoji="0" lang="en-US" sz="1200" b="0" i="0" u="none" strike="noStrike" kern="1200" cap="none" spc="0" normalizeH="0" baseline="0" noProof="0" dirty="0">
                <a:ln>
                  <a:noFill/>
                </a:ln>
                <a:solidFill>
                  <a:schemeClr val="bg2"/>
                </a:solidFill>
                <a:effectLst/>
                <a:uLnTx/>
                <a:uFillTx/>
                <a:latin typeface="Jost"/>
                <a:ea typeface="+mn-ea"/>
                <a:cs typeface="+mn-cs"/>
              </a:rPr>
              <a:t>Rosie Barrett</a:t>
            </a:r>
            <a:r>
              <a:rPr lang="en-US" sz="1200" dirty="0">
                <a:solidFill>
                  <a:schemeClr val="bg2"/>
                </a:solidFill>
              </a:rPr>
              <a:t>/HX</a:t>
            </a:r>
          </a:p>
        </p:txBody>
      </p:sp>
    </p:spTree>
    <p:extLst>
      <p:ext uri="{BB962C8B-B14F-4D97-AF65-F5344CB8AC3E}">
        <p14:creationId xmlns:p14="http://schemas.microsoft.com/office/powerpoint/2010/main" val="221015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37145" y="626668"/>
            <a:ext cx="3438469" cy="2505001"/>
          </a:xfrm>
        </p:spPr>
        <p:txBody>
          <a:bodyPr/>
          <a:lstStyle/>
          <a:p>
            <a:br>
              <a:rPr lang="en-GB" dirty="0"/>
            </a:br>
            <a:r>
              <a:rPr lang="en-GB" b="0" dirty="0"/>
              <a:t>Lectures &amp; Discovery Sessions</a:t>
            </a:r>
            <a:r>
              <a:rPr lang="nb-NO" dirty="0"/>
              <a:t>	</a:t>
            </a:r>
            <a:endParaRPr lang="en-GB" dirty="0"/>
          </a:p>
        </p:txBody>
      </p:sp>
      <p:sp>
        <p:nvSpPr>
          <p:cNvPr id="4" name="Text Placeholder 3"/>
          <p:cNvSpPr>
            <a:spLocks noGrp="1"/>
          </p:cNvSpPr>
          <p:nvPr>
            <p:ph type="body" sz="quarter" idx="10"/>
          </p:nvPr>
        </p:nvSpPr>
        <p:spPr>
          <a:xfrm>
            <a:off x="8437145" y="3280968"/>
            <a:ext cx="3438469" cy="1119366"/>
          </a:xfrm>
        </p:spPr>
        <p:txBody>
          <a:bodyPr/>
          <a:lstStyle/>
          <a:p>
            <a:r>
              <a:rPr lang="nb-NO" b="1" dirty="0"/>
              <a:t>8 </a:t>
            </a:r>
            <a:r>
              <a:rPr lang="nb-NO" dirty="0" err="1"/>
              <a:t>lectures</a:t>
            </a:r>
            <a:endParaRPr lang="nb-NO" dirty="0"/>
          </a:p>
          <a:p>
            <a:r>
              <a:rPr lang="nb-NO" b="1" dirty="0"/>
              <a:t>3 </a:t>
            </a:r>
            <a:r>
              <a:rPr lang="nb-NO" dirty="0" err="1"/>
              <a:t>discovery</a:t>
            </a:r>
            <a:r>
              <a:rPr lang="nb-NO" dirty="0"/>
              <a:t> sessions</a:t>
            </a:r>
          </a:p>
          <a:p>
            <a:r>
              <a:rPr lang="nb-NO" b="1" dirty="0"/>
              <a:t>3 </a:t>
            </a:r>
            <a:r>
              <a:rPr lang="nb-NO" dirty="0"/>
              <a:t>Citizen Science </a:t>
            </a:r>
            <a:r>
              <a:rPr lang="nb-NO" dirty="0" err="1"/>
              <a:t>projects</a:t>
            </a:r>
            <a:endParaRPr lang="nb-NO" dirty="0"/>
          </a:p>
          <a:p>
            <a:r>
              <a:rPr lang="nb-NO" b="1" dirty="0"/>
              <a:t>5 </a:t>
            </a:r>
            <a:r>
              <a:rPr lang="nb-NO" dirty="0"/>
              <a:t>science </a:t>
            </a:r>
            <a:r>
              <a:rPr lang="nb-NO" dirty="0" err="1"/>
              <a:t>boat</a:t>
            </a:r>
            <a:r>
              <a:rPr lang="nb-NO" dirty="0"/>
              <a:t> sessions</a:t>
            </a:r>
          </a:p>
          <a:p>
            <a:r>
              <a:rPr lang="nb-NO" b="1" dirty="0"/>
              <a:t>2 </a:t>
            </a:r>
            <a:r>
              <a:rPr lang="nb-NO" dirty="0"/>
              <a:t>Guest Scientist </a:t>
            </a:r>
            <a:r>
              <a:rPr lang="nb-NO" dirty="0" err="1"/>
              <a:t>projects</a:t>
            </a:r>
            <a:endParaRPr lang="nb-NO" dirty="0"/>
          </a:p>
        </p:txBody>
      </p:sp>
      <p:pic>
        <p:nvPicPr>
          <p:cNvPr id="8" name="Picture Placeholder 7" descr="A window with a circle window and a statue on a table&#10;&#10;AI-generated content may be incorrect.">
            <a:extLst>
              <a:ext uri="{FF2B5EF4-FFF2-40B4-BE49-F238E27FC236}">
                <a16:creationId xmlns:a16="http://schemas.microsoft.com/office/drawing/2014/main" id="{06BA1A33-F009-6AE8-F183-D093804AC82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2">
            <a:extLst>
              <a:ext uri="{FF2B5EF4-FFF2-40B4-BE49-F238E27FC236}">
                <a16:creationId xmlns:a16="http://schemas.microsoft.com/office/drawing/2014/main" id="{AB4D230D-D0EF-F96B-ADB4-F14B1F32C4CA}"/>
              </a:ext>
            </a:extLst>
          </p:cNvPr>
          <p:cNvSpPr txBox="1">
            <a:spLocks/>
          </p:cNvSpPr>
          <p:nvPr/>
        </p:nvSpPr>
        <p:spPr>
          <a:xfrm>
            <a:off x="10488707" y="6647566"/>
            <a:ext cx="1468274" cy="298628"/>
          </a:xfrm>
          <a:prstGeom prst="rect">
            <a:avLst/>
          </a:prstGeom>
        </p:spPr>
        <p:txBody>
          <a:bodyPr vert="horz" wrap="square" lIns="91440" tIns="0" rIns="91440" bIns="90000" rtlCol="0" anchor="t" anchorCtr="0">
            <a:spAutoFit/>
          </a:bodyPr>
          <a:lstStyle>
            <a:lvl1pPr marL="0" indent="0" algn="l" defTabSz="914400" rtl="0" eaLnBrk="1" latinLnBrk="0" hangingPunct="1">
              <a:lnSpc>
                <a:spcPts val="1600"/>
              </a:lnSpc>
              <a:spcBef>
                <a:spcPts val="0"/>
              </a:spcBef>
              <a:buClr>
                <a:schemeClr val="tx1"/>
              </a:buClr>
              <a:buSzPct val="100000"/>
              <a:buFont typeface="Arial" panose="020B0604020202020204" pitchFamily="34" charset="0"/>
              <a:buNone/>
              <a:tabLst/>
              <a:defRPr sz="1400" b="0" i="0" kern="1200">
                <a:solidFill>
                  <a:schemeClr val="bg2"/>
                </a:solidFill>
                <a:latin typeface="Jost" pitchFamily="2" charset="0"/>
                <a:ea typeface="Jost" pitchFamily="2" charset="0"/>
                <a:cs typeface="+mn-cs"/>
              </a:defRPr>
            </a:lvl1pPr>
            <a:lvl2pPr marL="421207" indent="-182029" algn="l" defTabSz="914400" rtl="0" eaLnBrk="1" latinLnBrk="0" hangingPunct="1">
              <a:lnSpc>
                <a:spcPct val="100000"/>
              </a:lnSpc>
              <a:spcBef>
                <a:spcPts val="0"/>
              </a:spcBef>
              <a:buClr>
                <a:schemeClr val="tx1"/>
              </a:buClr>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2pPr>
            <a:lvl3pPr marL="592652" indent="-118530" algn="l" defTabSz="914400" rtl="0" eaLnBrk="1" latinLnBrk="0" hangingPunct="1">
              <a:lnSpc>
                <a:spcPct val="100000"/>
              </a:lnSpc>
              <a:spcBef>
                <a:spcPts val="0"/>
              </a:spcBef>
              <a:buClr>
                <a:schemeClr val="tx1"/>
              </a:buClr>
              <a:buSzPct val="80000"/>
              <a:buFont typeface="Arial" panose="020B0604020202020204" pitchFamily="34" charset="0"/>
              <a:buChar char="•"/>
              <a:tabLst/>
              <a:defRPr sz="1333" b="0" i="0" kern="1200">
                <a:solidFill>
                  <a:schemeClr val="tx1"/>
                </a:solidFill>
                <a:latin typeface="Austin Text Roman" pitchFamily="2" charset="77"/>
                <a:ea typeface="Jost Light" pitchFamily="2" charset="0"/>
                <a:cs typeface="+mn-cs"/>
              </a:defRPr>
            </a:lvl3pPr>
            <a:lvl4pPr marL="713300" indent="-120648" algn="l" defTabSz="914400" rtl="0" eaLnBrk="1" latinLnBrk="0" hangingPunct="1">
              <a:lnSpc>
                <a:spcPct val="100000"/>
              </a:lnSpc>
              <a:spcBef>
                <a:spcPts val="0"/>
              </a:spcBef>
              <a:buClr>
                <a:schemeClr val="tx1"/>
              </a:buClr>
              <a:buFont typeface="Systemfont normal"/>
              <a:buChar char="-"/>
              <a:tabLst/>
              <a:defRPr sz="1333" b="0" i="0" kern="1200">
                <a:solidFill>
                  <a:schemeClr val="tx1"/>
                </a:solidFill>
                <a:latin typeface="Austin Text Roman" pitchFamily="2" charset="77"/>
                <a:ea typeface="Jost Light" pitchFamily="2" charset="0"/>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867" b="0" i="0" kern="1200">
                <a:solidFill>
                  <a:schemeClr val="tx1"/>
                </a:solidFill>
                <a:latin typeface="Austin Text Roman" pitchFamily="2" charset="77"/>
                <a:ea typeface="Jost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1600"/>
              </a:lnSpc>
              <a:spcBef>
                <a:spcPts val="0"/>
              </a:spcBef>
              <a:spcAft>
                <a:spcPts val="0"/>
              </a:spcAft>
              <a:buClr>
                <a:prstClr val="black"/>
              </a:buClr>
              <a:buSzPct val="100000"/>
              <a:buFont typeface="Arial" panose="020B0604020202020204" pitchFamily="34" charset="0"/>
              <a:buNone/>
              <a:tabLst/>
              <a:defRPr/>
            </a:pPr>
            <a:r>
              <a:rPr kumimoji="0" lang="en-US" sz="1400" b="0" i="0" u="none" strike="noStrike" kern="1200" cap="none" spc="0" normalizeH="0" baseline="0" noProof="0" dirty="0">
                <a:ln>
                  <a:noFill/>
                </a:ln>
                <a:solidFill>
                  <a:srgbClr val="DED7CA"/>
                </a:solidFill>
                <a:effectLst/>
                <a:uLnTx/>
                <a:uFillTx/>
                <a:latin typeface="Jost SemiBold"/>
                <a:ea typeface="Jost" pitchFamily="2" charset="0"/>
                <a:cs typeface="Calibri Light" panose="020F0302020204030204" pitchFamily="34" charset="0"/>
              </a:rPr>
              <a:t>©</a:t>
            </a:r>
            <a:r>
              <a:rPr lang="en-US" dirty="0">
                <a:solidFill>
                  <a:srgbClr val="DED7CA"/>
                </a:solidFill>
                <a:latin typeface="Jost SemiBold"/>
                <a:cs typeface="Calibri Light" panose="020F0302020204030204" pitchFamily="34" charset="0"/>
              </a:rPr>
              <a:t>Yuri </a:t>
            </a:r>
            <a:r>
              <a:rPr lang="en-US" dirty="0" err="1">
                <a:solidFill>
                  <a:srgbClr val="DED7CA"/>
                </a:solidFill>
                <a:latin typeface="Jost SemiBold"/>
                <a:cs typeface="Calibri Light" panose="020F0302020204030204" pitchFamily="34" charset="0"/>
              </a:rPr>
              <a:t>Choufour</a:t>
            </a:r>
            <a:endParaRPr kumimoji="0" lang="en-US" sz="1400" b="0" i="0" u="none" strike="noStrike" kern="1200" cap="none" spc="0" normalizeH="0" baseline="0" noProof="0" dirty="0">
              <a:ln>
                <a:noFill/>
              </a:ln>
              <a:solidFill>
                <a:srgbClr val="DED7CA"/>
              </a:solidFill>
              <a:effectLst/>
              <a:uLnTx/>
              <a:uFillTx/>
              <a:latin typeface="Jost SemiBold"/>
              <a:ea typeface="Jost" pitchFamily="2" charset="0"/>
              <a:cs typeface="+mn-cs"/>
            </a:endParaRPr>
          </a:p>
        </p:txBody>
      </p:sp>
    </p:spTree>
    <p:extLst>
      <p:ext uri="{BB962C8B-B14F-4D97-AF65-F5344CB8AC3E}">
        <p14:creationId xmlns:p14="http://schemas.microsoft.com/office/powerpoint/2010/main" val="2778656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a:extLst>
              <a:ext uri="{FF2B5EF4-FFF2-40B4-BE49-F238E27FC236}">
                <a16:creationId xmlns:a16="http://schemas.microsoft.com/office/drawing/2014/main" id="{5E9321E3-840E-B4F3-4864-B958BEFBD0AA}"/>
              </a:ext>
            </a:extLst>
          </p:cNvPr>
          <p:cNvSpPr txBox="1">
            <a:spLocks/>
          </p:cNvSpPr>
          <p:nvPr/>
        </p:nvSpPr>
        <p:spPr>
          <a:xfrm>
            <a:off x="376396" y="270912"/>
            <a:ext cx="8501789" cy="596787"/>
          </a:xfrm>
          <a:prstGeom prst="rect">
            <a:avLst/>
          </a:prstGeom>
        </p:spPr>
        <p:txBody>
          <a:bodyPr vert="horz" wrap="square" lIns="90000" tIns="90000" rIns="91440" bIns="0" rtlCol="0" anchor="b" anchorCtr="0">
            <a:spAutoFit/>
          </a:bodyPr>
          <a:lstStyle>
            <a:lvl1pPr algn="l" defTabSz="609585" rtl="0" eaLnBrk="1" latinLnBrk="0" hangingPunct="1">
              <a:lnSpc>
                <a:spcPts val="3467"/>
              </a:lnSpc>
              <a:spcBef>
                <a:spcPct val="0"/>
              </a:spcBef>
              <a:buNone/>
              <a:defRPr sz="5333" b="1" i="0" kern="1200">
                <a:solidFill>
                  <a:schemeClr val="bg1"/>
                </a:solidFill>
                <a:latin typeface="Hurtigruten Display Condensed" pitchFamily="2" charset="0"/>
                <a:ea typeface="+mj-ea"/>
                <a:cs typeface="Arial"/>
              </a:defRPr>
            </a:lvl1pPr>
          </a:lstStyle>
          <a:p>
            <a:pPr marL="0" marR="0" lvl="0" indent="0" algn="l" defTabSz="609585" rtl="0" eaLnBrk="1" fontAlgn="auto" latinLnBrk="0" hangingPunct="1">
              <a:lnSpc>
                <a:spcPts val="3467"/>
              </a:lnSpc>
              <a:spcBef>
                <a:spcPct val="0"/>
              </a:spcBef>
              <a:spcAft>
                <a:spcPts val="0"/>
              </a:spcAft>
              <a:buClrTx/>
              <a:buSzTx/>
              <a:buFontTx/>
              <a:buNone/>
              <a:tabLst/>
              <a:defRPr/>
            </a:pPr>
            <a:r>
              <a:rPr kumimoji="0" lang="en-GB" sz="4400" b="1" i="0" u="none" strike="noStrike" kern="1200" cap="none" spc="0" normalizeH="0" baseline="0" noProof="0" dirty="0">
                <a:ln>
                  <a:noFill/>
                </a:ln>
                <a:solidFill>
                  <a:prstClr val="white"/>
                </a:solidFill>
                <a:effectLst/>
                <a:uLnTx/>
                <a:uFillTx/>
                <a:latin typeface="Jost SemiBold"/>
                <a:ea typeface="+mj-ea"/>
                <a:cs typeface="Arial"/>
              </a:rPr>
              <a:t>Wildlife List – Land Mammals</a:t>
            </a:r>
          </a:p>
        </p:txBody>
      </p:sp>
      <p:graphicFrame>
        <p:nvGraphicFramePr>
          <p:cNvPr id="4" name="Table 3">
            <a:extLst>
              <a:ext uri="{FF2B5EF4-FFF2-40B4-BE49-F238E27FC236}">
                <a16:creationId xmlns:a16="http://schemas.microsoft.com/office/drawing/2014/main" id="{3C4DEDD3-637C-0B94-0590-FF21E32EF364}"/>
              </a:ext>
            </a:extLst>
          </p:cNvPr>
          <p:cNvGraphicFramePr>
            <a:graphicFrameLocks noGrp="1"/>
          </p:cNvGraphicFramePr>
          <p:nvPr>
            <p:extLst>
              <p:ext uri="{D42A27DB-BD31-4B8C-83A1-F6EECF244321}">
                <p14:modId xmlns:p14="http://schemas.microsoft.com/office/powerpoint/2010/main" val="860607261"/>
              </p:ext>
            </p:extLst>
          </p:nvPr>
        </p:nvGraphicFramePr>
        <p:xfrm>
          <a:off x="452586" y="1666838"/>
          <a:ext cx="10846110" cy="1043433"/>
        </p:xfrm>
        <a:graphic>
          <a:graphicData uri="http://schemas.openxmlformats.org/drawingml/2006/table">
            <a:tbl>
              <a:tblPr firstRow="1">
                <a:tableStyleId>{775DCB02-9BB8-47FD-8907-85C794F793BA}</a:tableStyleId>
              </a:tblPr>
              <a:tblGrid>
                <a:gridCol w="3615370">
                  <a:extLst>
                    <a:ext uri="{9D8B030D-6E8A-4147-A177-3AD203B41FA5}">
                      <a16:colId xmlns:a16="http://schemas.microsoft.com/office/drawing/2014/main" val="3088101616"/>
                    </a:ext>
                  </a:extLst>
                </a:gridCol>
                <a:gridCol w="3615370">
                  <a:extLst>
                    <a:ext uri="{9D8B030D-6E8A-4147-A177-3AD203B41FA5}">
                      <a16:colId xmlns:a16="http://schemas.microsoft.com/office/drawing/2014/main" val="2578081934"/>
                    </a:ext>
                  </a:extLst>
                </a:gridCol>
                <a:gridCol w="3615370">
                  <a:extLst>
                    <a:ext uri="{9D8B030D-6E8A-4147-A177-3AD203B41FA5}">
                      <a16:colId xmlns:a16="http://schemas.microsoft.com/office/drawing/2014/main" val="3905369065"/>
                    </a:ext>
                  </a:extLst>
                </a:gridCol>
              </a:tblGrid>
              <a:tr h="417033">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200" b="0" dirty="0">
                          <a:solidFill>
                            <a:schemeClr val="tx1"/>
                          </a:solidFill>
                          <a:effectLst/>
                          <a:latin typeface="+mn-lt"/>
                          <a:ea typeface="Jost Medium" pitchFamily="2" charset="0"/>
                        </a:rPr>
                        <a:t>SCIENTIFIC NAME</a:t>
                      </a:r>
                      <a:endParaRPr lang="en-GB" sz="1200" b="0" i="0" dirty="0">
                        <a:solidFill>
                          <a:schemeClr val="tx1"/>
                        </a:solidFill>
                        <a:effectLst/>
                        <a:latin typeface="+mn-lt"/>
                        <a:ea typeface="Jost Medium" pitchFamily="2" charset="0"/>
                        <a:cs typeface="Times New Roman" panose="02020603050405020304" pitchFamily="18" charset="0"/>
                      </a:endParaRPr>
                    </a:p>
                  </a:txBody>
                  <a:tcPr anchor="ctr"/>
                </a:tc>
                <a:tc>
                  <a:txBody>
                    <a:bodyPr/>
                    <a:lstStyle/>
                    <a:p>
                      <a:pPr algn="ctr"/>
                      <a:r>
                        <a:rPr lang="en-US" sz="1200" b="0" dirty="0">
                          <a:solidFill>
                            <a:schemeClr val="tx1"/>
                          </a:solidFill>
                          <a:latin typeface="+mn-lt"/>
                          <a:ea typeface="Jost Medium" pitchFamily="2" charset="0"/>
                        </a:rPr>
                        <a:t>ENGLISH</a:t>
                      </a:r>
                      <a:endParaRPr lang="en-US" sz="1200" b="0" i="0" dirty="0">
                        <a:solidFill>
                          <a:schemeClr val="tx1"/>
                        </a:solidFill>
                        <a:latin typeface="+mn-lt"/>
                        <a:ea typeface="Jost Medium" pitchFamily="2" charset="0"/>
                      </a:endParaRPr>
                    </a:p>
                  </a:txBody>
                  <a:tcPr anchor="ctr"/>
                </a:tc>
                <a:tc>
                  <a:txBody>
                    <a:bodyPr/>
                    <a:lstStyle/>
                    <a:p>
                      <a:pPr algn="ctr"/>
                      <a:r>
                        <a:rPr lang="en-US" sz="1200" b="0" dirty="0">
                          <a:solidFill>
                            <a:schemeClr val="tx1"/>
                          </a:solidFill>
                          <a:latin typeface="+mn-lt"/>
                          <a:ea typeface="Jost Medium" pitchFamily="2" charset="0"/>
                        </a:rPr>
                        <a:t>DEUTSCH</a:t>
                      </a:r>
                      <a:endParaRPr lang="en-US" sz="1200" b="0" i="0" dirty="0">
                        <a:solidFill>
                          <a:schemeClr val="tx1"/>
                        </a:solidFill>
                        <a:latin typeface="+mn-lt"/>
                        <a:ea typeface="Jost Medium" pitchFamily="2" charset="0"/>
                      </a:endParaRPr>
                    </a:p>
                  </a:txBody>
                  <a:tcPr anchor="ctr"/>
                </a:tc>
                <a:extLst>
                  <a:ext uri="{0D108BD9-81ED-4DB2-BD59-A6C34878D82A}">
                    <a16:rowId xmlns:a16="http://schemas.microsoft.com/office/drawing/2014/main" val="2960362614"/>
                  </a:ext>
                </a:extLst>
              </a:tr>
              <a:tr h="313200">
                <a:tc>
                  <a:txBody>
                    <a:bodyPr/>
                    <a:lstStyle/>
                    <a:p>
                      <a:pPr algn="l">
                        <a:buNone/>
                      </a:pPr>
                      <a:r>
                        <a:rPr lang="en-GB" sz="1200" i="1">
                          <a:effectLst/>
                          <a:latin typeface="Poppins" panose="00000500000000000000" pitchFamily="2" charset="0"/>
                        </a:rPr>
                        <a:t>Rangifer tarandus</a:t>
                      </a:r>
                    </a:p>
                  </a:txBody>
                  <a:tcPr anchor="ctr"/>
                </a:tc>
                <a:tc>
                  <a:txBody>
                    <a:bodyPr/>
                    <a:lstStyle/>
                    <a:p>
                      <a:pPr algn="l">
                        <a:buNone/>
                      </a:pPr>
                      <a:r>
                        <a:rPr lang="en-GB" sz="1200" i="1">
                          <a:effectLst/>
                          <a:latin typeface="Poppins" panose="00000500000000000000" pitchFamily="2" charset="0"/>
                        </a:rPr>
                        <a:t>reindeer</a:t>
                      </a:r>
                    </a:p>
                  </a:txBody>
                  <a:tcPr anchor="ctr"/>
                </a:tc>
                <a:tc>
                  <a:txBody>
                    <a:bodyPr/>
                    <a:lstStyle/>
                    <a:p>
                      <a:pPr algn="l">
                        <a:buNone/>
                      </a:pPr>
                      <a:r>
                        <a:rPr lang="en-GB" sz="1200" i="1">
                          <a:effectLst/>
                          <a:latin typeface="Poppins" panose="00000500000000000000" pitchFamily="2" charset="0"/>
                        </a:rPr>
                        <a:t>Rentier</a:t>
                      </a:r>
                    </a:p>
                  </a:txBody>
                  <a:tcPr anchor="ctr"/>
                </a:tc>
                <a:extLst>
                  <a:ext uri="{0D108BD9-81ED-4DB2-BD59-A6C34878D82A}">
                    <a16:rowId xmlns:a16="http://schemas.microsoft.com/office/drawing/2014/main" val="2822916533"/>
                  </a:ext>
                </a:extLst>
              </a:tr>
              <a:tr h="313200">
                <a:tc>
                  <a:txBody>
                    <a:bodyPr/>
                    <a:lstStyle/>
                    <a:p>
                      <a:pPr algn="l">
                        <a:buNone/>
                      </a:pPr>
                      <a:r>
                        <a:rPr lang="en-GB" sz="1200" i="1">
                          <a:effectLst/>
                          <a:latin typeface="Poppins" panose="00000500000000000000" pitchFamily="2" charset="0"/>
                        </a:rPr>
                        <a:t>Vulpes lagopus</a:t>
                      </a:r>
                    </a:p>
                  </a:txBody>
                  <a:tcPr anchor="ctr"/>
                </a:tc>
                <a:tc>
                  <a:txBody>
                    <a:bodyPr/>
                    <a:lstStyle/>
                    <a:p>
                      <a:pPr algn="l">
                        <a:buNone/>
                      </a:pPr>
                      <a:r>
                        <a:rPr lang="en-GB" sz="1200" i="1">
                          <a:effectLst/>
                          <a:latin typeface="Poppins" panose="00000500000000000000" pitchFamily="2" charset="0"/>
                        </a:rPr>
                        <a:t>Arctic fox</a:t>
                      </a:r>
                    </a:p>
                  </a:txBody>
                  <a:tcPr anchor="ctr"/>
                </a:tc>
                <a:tc>
                  <a:txBody>
                    <a:bodyPr/>
                    <a:lstStyle/>
                    <a:p>
                      <a:pPr algn="l">
                        <a:buNone/>
                      </a:pPr>
                      <a:r>
                        <a:rPr lang="en-GB" sz="1200" i="1" dirty="0" err="1">
                          <a:effectLst/>
                          <a:latin typeface="Poppins" panose="00000500000000000000" pitchFamily="2" charset="0"/>
                        </a:rPr>
                        <a:t>Polarfuchs</a:t>
                      </a:r>
                      <a:endParaRPr lang="en-GB" sz="1200" i="1" dirty="0">
                        <a:effectLst/>
                        <a:latin typeface="Poppins" panose="00000500000000000000" pitchFamily="2" charset="0"/>
                      </a:endParaRPr>
                    </a:p>
                  </a:txBody>
                  <a:tcPr anchor="ctr"/>
                </a:tc>
                <a:extLst>
                  <a:ext uri="{0D108BD9-81ED-4DB2-BD59-A6C34878D82A}">
                    <a16:rowId xmlns:a16="http://schemas.microsoft.com/office/drawing/2014/main" val="633220060"/>
                  </a:ext>
                </a:extLst>
              </a:tr>
            </a:tbl>
          </a:graphicData>
        </a:graphic>
      </p:graphicFrame>
      <p:pic>
        <p:nvPicPr>
          <p:cNvPr id="2" name="Picture 1" descr="A white whale tail on a black background&#10;&#10;Description automatically generated with low confidence">
            <a:extLst>
              <a:ext uri="{FF2B5EF4-FFF2-40B4-BE49-F238E27FC236}">
                <a16:creationId xmlns:a16="http://schemas.microsoft.com/office/drawing/2014/main" id="{6D5F45F0-BCBD-5EC6-FFB0-E59995F05614}"/>
              </a:ext>
            </a:extLst>
          </p:cNvPr>
          <p:cNvPicPr>
            <a:picLocks noChangeAspect="1"/>
          </p:cNvPicPr>
          <p:nvPr/>
        </p:nvPicPr>
        <p:blipFill>
          <a:blip r:embed="rId3" cstate="screen">
            <a:alphaModFix amt="10000"/>
            <a:extLst>
              <a:ext uri="{28A0092B-C50C-407E-A947-70E740481C1C}">
                <a14:useLocalDpi xmlns:a14="http://schemas.microsoft.com/office/drawing/2010/main"/>
              </a:ext>
            </a:extLst>
          </a:blip>
          <a:stretch>
            <a:fillRect/>
          </a:stretch>
        </p:blipFill>
        <p:spPr>
          <a:xfrm>
            <a:off x="7358786" y="123562"/>
            <a:ext cx="4521200" cy="744137"/>
          </a:xfrm>
          <a:prstGeom prst="rect">
            <a:avLst/>
          </a:prstGeom>
          <a:effectLst>
            <a:outerShdw blurRad="50800" dist="50800" dir="5400000" algn="ctr" rotWithShape="0">
              <a:srgbClr val="000000"/>
            </a:outerShdw>
          </a:effectLst>
        </p:spPr>
      </p:pic>
      <p:graphicFrame>
        <p:nvGraphicFramePr>
          <p:cNvPr id="5" name="Table 4">
            <a:extLst>
              <a:ext uri="{FF2B5EF4-FFF2-40B4-BE49-F238E27FC236}">
                <a16:creationId xmlns:a16="http://schemas.microsoft.com/office/drawing/2014/main" id="{9AED08A7-9C8F-04EB-45D5-63ED75FDF237}"/>
              </a:ext>
            </a:extLst>
          </p:cNvPr>
          <p:cNvGraphicFramePr>
            <a:graphicFrameLocks noGrp="1"/>
          </p:cNvGraphicFramePr>
          <p:nvPr/>
        </p:nvGraphicFramePr>
        <p:xfrm>
          <a:off x="70715" y="-627557"/>
          <a:ext cx="1589615" cy="200025"/>
        </p:xfrm>
        <a:graphic>
          <a:graphicData uri="http://schemas.openxmlformats.org/drawingml/2006/table">
            <a:tbl>
              <a:tblPr>
                <a:tableStyleId>{5C22544A-7EE6-4342-B048-85BDC9FD1C3A}</a:tableStyleId>
              </a:tblPr>
              <a:tblGrid>
                <a:gridCol w="1589615">
                  <a:extLst>
                    <a:ext uri="{9D8B030D-6E8A-4147-A177-3AD203B41FA5}">
                      <a16:colId xmlns:a16="http://schemas.microsoft.com/office/drawing/2014/main" val="1422749254"/>
                    </a:ext>
                  </a:extLst>
                </a:gridCol>
              </a:tblGrid>
              <a:tr h="200025">
                <a:tc>
                  <a:txBody>
                    <a:bodyPr/>
                    <a:lstStyle/>
                    <a:p>
                      <a:pPr algn="l" fontAlgn="b"/>
                      <a:endParaRPr lang="en-US" sz="11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7511633"/>
                  </a:ext>
                </a:extLst>
              </a:tr>
            </a:tbl>
          </a:graphicData>
        </a:graphic>
      </p:graphicFrame>
    </p:spTree>
    <p:extLst>
      <p:ext uri="{BB962C8B-B14F-4D97-AF65-F5344CB8AC3E}">
        <p14:creationId xmlns:p14="http://schemas.microsoft.com/office/powerpoint/2010/main" val="3769891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60B728-121A-45CD-5A89-06F358A11CE1}"/>
              </a:ext>
            </a:extLst>
          </p:cNvPr>
          <p:cNvSpPr>
            <a:spLocks noGrp="1"/>
          </p:cNvSpPr>
          <p:nvPr>
            <p:ph type="title"/>
          </p:nvPr>
        </p:nvSpPr>
        <p:spPr>
          <a:xfrm>
            <a:off x="319303" y="435600"/>
            <a:ext cx="3515278" cy="696814"/>
          </a:xfrm>
        </p:spPr>
        <p:txBody>
          <a:bodyPr/>
          <a:lstStyle/>
          <a:p>
            <a:r>
              <a:rPr lang="en-GB" dirty="0"/>
              <a:t>Thank you!</a:t>
            </a:r>
          </a:p>
        </p:txBody>
      </p:sp>
      <p:sp>
        <p:nvSpPr>
          <p:cNvPr id="6" name="Text Placeholder 5">
            <a:extLst>
              <a:ext uri="{FF2B5EF4-FFF2-40B4-BE49-F238E27FC236}">
                <a16:creationId xmlns:a16="http://schemas.microsoft.com/office/drawing/2014/main" id="{53EDBB82-0AD7-3FAD-2D9A-62D30F290262}"/>
              </a:ext>
            </a:extLst>
          </p:cNvPr>
          <p:cNvSpPr>
            <a:spLocks noGrp="1"/>
          </p:cNvSpPr>
          <p:nvPr>
            <p:ph type="body" sz="quarter" idx="10"/>
          </p:nvPr>
        </p:nvSpPr>
        <p:spPr>
          <a:xfrm>
            <a:off x="319303" y="1272968"/>
            <a:ext cx="3515278" cy="4607500"/>
          </a:xfrm>
        </p:spPr>
        <p:txBody>
          <a:bodyPr/>
          <a:lstStyle/>
          <a:p>
            <a:pPr algn="just"/>
            <a:r>
              <a:rPr lang="en-GB" dirty="0"/>
              <a:t>The MS Fram Science and Education Team thanks you for choosing HX Expeditions to explore the western Svalbard archipelago in springtime. Your participation supports the ongoing work of researchers and enables them to join our voyages, carry out meaningful studies, and access logistical resources that are often difficult to secure.</a:t>
            </a:r>
          </a:p>
          <a:p>
            <a:pPr algn="just"/>
            <a:endParaRPr lang="en-GB" dirty="0"/>
          </a:p>
          <a:p>
            <a:pPr algn="just"/>
            <a:r>
              <a:rPr lang="en-GB" dirty="0"/>
              <a:t>We are grateful for your genuine curiosity and shared enthusiasm for the natural world — from birds and marine mammals to flowers, lichens, mosses, and the microscopic life found in a single drop of water.</a:t>
            </a:r>
          </a:p>
          <a:p>
            <a:pPr algn="just"/>
            <a:endParaRPr lang="en-GB" dirty="0"/>
          </a:p>
          <a:p>
            <a:pPr algn="just"/>
            <a:r>
              <a:rPr lang="en-GB" dirty="0"/>
              <a:t>It was a real pleasure to exchange ideas, reflect on history over coffee, and marvel together at the diverse ecosystems we encountered along the way. We hope this journey stays with you for a long time to come.</a:t>
            </a:r>
          </a:p>
        </p:txBody>
      </p:sp>
      <p:sp>
        <p:nvSpPr>
          <p:cNvPr id="2" name="TextBox 1">
            <a:extLst>
              <a:ext uri="{FF2B5EF4-FFF2-40B4-BE49-F238E27FC236}">
                <a16:creationId xmlns:a16="http://schemas.microsoft.com/office/drawing/2014/main" id="{2D7D65AB-D11A-3A90-2DF4-070E26E4BD08}"/>
              </a:ext>
            </a:extLst>
          </p:cNvPr>
          <p:cNvSpPr txBox="1"/>
          <p:nvPr/>
        </p:nvSpPr>
        <p:spPr>
          <a:xfrm>
            <a:off x="10822405" y="6581001"/>
            <a:ext cx="1648326" cy="276999"/>
          </a:xfrm>
          <a:prstGeom prst="rect">
            <a:avLst/>
          </a:prstGeom>
          <a:noFill/>
        </p:spPr>
        <p:txBody>
          <a:bodyPr wrap="square" rtlCol="0">
            <a:spAutoFit/>
          </a:bodyPr>
          <a:lstStyle/>
          <a:p>
            <a:r>
              <a:rPr lang="en-US" sz="1200" dirty="0">
                <a:solidFill>
                  <a:schemeClr val="bg2"/>
                </a:solidFill>
              </a:rPr>
              <a:t>Yuri </a:t>
            </a:r>
            <a:r>
              <a:rPr lang="en-US" sz="1200" dirty="0" err="1">
                <a:solidFill>
                  <a:schemeClr val="bg2"/>
                </a:solidFill>
              </a:rPr>
              <a:t>Choufour</a:t>
            </a:r>
            <a:endParaRPr lang="en-US" sz="1200" dirty="0">
              <a:solidFill>
                <a:schemeClr val="bg2"/>
              </a:solidFill>
            </a:endParaRPr>
          </a:p>
        </p:txBody>
      </p:sp>
      <p:sp>
        <p:nvSpPr>
          <p:cNvPr id="10" name="TextBox 9">
            <a:extLst>
              <a:ext uri="{FF2B5EF4-FFF2-40B4-BE49-F238E27FC236}">
                <a16:creationId xmlns:a16="http://schemas.microsoft.com/office/drawing/2014/main" id="{8655E4D7-A24C-691D-9797-A90A0BAEED67}"/>
              </a:ext>
            </a:extLst>
          </p:cNvPr>
          <p:cNvSpPr txBox="1"/>
          <p:nvPr/>
        </p:nvSpPr>
        <p:spPr>
          <a:xfrm>
            <a:off x="10376373" y="6544673"/>
            <a:ext cx="231140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lang="en-US" sz="1200" dirty="0">
                <a:solidFill>
                  <a:schemeClr val="bg2"/>
                </a:solidFill>
              </a:rPr>
              <a:t>Jan </a:t>
            </a:r>
            <a:r>
              <a:rPr lang="en-US" sz="1200" dirty="0" err="1">
                <a:solidFill>
                  <a:schemeClr val="bg2"/>
                </a:solidFill>
              </a:rPr>
              <a:t>Hvizdal</a:t>
            </a:r>
            <a:r>
              <a:rPr lang="en-US" sz="1200" dirty="0">
                <a:solidFill>
                  <a:schemeClr val="bg2"/>
                </a:solidFill>
              </a:rPr>
              <a:t> /HX</a:t>
            </a:r>
          </a:p>
        </p:txBody>
      </p:sp>
      <p:sp>
        <p:nvSpPr>
          <p:cNvPr id="3" name="TextBox 2">
            <a:extLst>
              <a:ext uri="{FF2B5EF4-FFF2-40B4-BE49-F238E27FC236}">
                <a16:creationId xmlns:a16="http://schemas.microsoft.com/office/drawing/2014/main" id="{16993510-9C29-E405-35E9-47DF4F5CC0DB}"/>
              </a:ext>
            </a:extLst>
          </p:cNvPr>
          <p:cNvSpPr txBox="1"/>
          <p:nvPr/>
        </p:nvSpPr>
        <p:spPr>
          <a:xfrm>
            <a:off x="4124040" y="6544672"/>
            <a:ext cx="197196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lang="en-US" sz="1200" dirty="0">
                <a:solidFill>
                  <a:schemeClr val="bg2"/>
                </a:solidFill>
              </a:rPr>
              <a:t>Yuri </a:t>
            </a:r>
            <a:r>
              <a:rPr lang="en-US" sz="1200" dirty="0" err="1">
                <a:solidFill>
                  <a:schemeClr val="bg2"/>
                </a:solidFill>
              </a:rPr>
              <a:t>Choufour</a:t>
            </a:r>
            <a:r>
              <a:rPr lang="en-US" sz="1200" dirty="0">
                <a:solidFill>
                  <a:schemeClr val="bg2"/>
                </a:solidFill>
              </a:rPr>
              <a:t>/HX</a:t>
            </a:r>
          </a:p>
        </p:txBody>
      </p:sp>
      <p:sp>
        <p:nvSpPr>
          <p:cNvPr id="9" name="TextBox 8">
            <a:extLst>
              <a:ext uri="{FF2B5EF4-FFF2-40B4-BE49-F238E27FC236}">
                <a16:creationId xmlns:a16="http://schemas.microsoft.com/office/drawing/2014/main" id="{8ECEB52C-2169-63C0-3548-AC9B9D05C2FB}"/>
              </a:ext>
            </a:extLst>
          </p:cNvPr>
          <p:cNvSpPr txBox="1"/>
          <p:nvPr/>
        </p:nvSpPr>
        <p:spPr>
          <a:xfrm>
            <a:off x="2232252" y="6562836"/>
            <a:ext cx="197196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kumimoji="0" lang="en-US" sz="1200" b="0" i="0" u="none" strike="noStrike" kern="1200" cap="none" spc="0" normalizeH="0" baseline="0" noProof="0" dirty="0">
                <a:ln>
                  <a:noFill/>
                </a:ln>
                <a:solidFill>
                  <a:schemeClr val="bg2"/>
                </a:solidFill>
                <a:effectLst/>
                <a:uLnTx/>
                <a:uFillTx/>
                <a:latin typeface="Jost"/>
                <a:ea typeface="+mn-ea"/>
                <a:cs typeface="+mn-cs"/>
              </a:rPr>
              <a:t>Rosie Barrett</a:t>
            </a:r>
            <a:r>
              <a:rPr lang="en-US" sz="1200" dirty="0">
                <a:solidFill>
                  <a:schemeClr val="bg2"/>
                </a:solidFill>
              </a:rPr>
              <a:t>/HX</a:t>
            </a:r>
          </a:p>
        </p:txBody>
      </p:sp>
      <p:pic>
        <p:nvPicPr>
          <p:cNvPr id="4" name="Picture Placeholder 3">
            <a:extLst>
              <a:ext uri="{FF2B5EF4-FFF2-40B4-BE49-F238E27FC236}">
                <a16:creationId xmlns:a16="http://schemas.microsoft.com/office/drawing/2014/main" id="{1AD7F5B3-7B5A-310E-F36D-9E0FF0501103}"/>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96330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269712"/>
            <a:ext cx="9144000" cy="763201"/>
          </a:xfrm>
        </p:spPr>
        <p:txBody>
          <a:bodyPr/>
          <a:lstStyle/>
          <a:p>
            <a:r>
              <a:rPr lang="nb-NO" dirty="0">
                <a:solidFill>
                  <a:schemeClr val="tx2"/>
                </a:solidFill>
              </a:rPr>
              <a:t>Thanks for </a:t>
            </a:r>
            <a:r>
              <a:rPr lang="nb-NO" dirty="0" err="1">
                <a:solidFill>
                  <a:schemeClr val="tx2"/>
                </a:solidFill>
              </a:rPr>
              <a:t>your</a:t>
            </a:r>
            <a:r>
              <a:rPr lang="nb-NO" dirty="0">
                <a:solidFill>
                  <a:schemeClr val="tx2"/>
                </a:solidFill>
              </a:rPr>
              <a:t> </a:t>
            </a:r>
            <a:r>
              <a:rPr lang="nb-NO" dirty="0" err="1">
                <a:solidFill>
                  <a:schemeClr val="tx2"/>
                </a:solidFill>
              </a:rPr>
              <a:t>participation</a:t>
            </a:r>
            <a:r>
              <a:rPr lang="nb-NO" dirty="0">
                <a:solidFill>
                  <a:schemeClr val="tx2"/>
                </a:solidFill>
              </a:rPr>
              <a:t>!</a:t>
            </a:r>
            <a:endParaRPr lang="en-GB" dirty="0">
              <a:solidFill>
                <a:schemeClr val="tx2"/>
              </a:solidFill>
            </a:endParaRPr>
          </a:p>
        </p:txBody>
      </p:sp>
    </p:spTree>
    <p:extLst>
      <p:ext uri="{BB962C8B-B14F-4D97-AF65-F5344CB8AC3E}">
        <p14:creationId xmlns:p14="http://schemas.microsoft.com/office/powerpoint/2010/main" val="2947961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612823" y="1516833"/>
            <a:ext cx="3553294" cy="1296337"/>
          </a:xfrm>
        </p:spPr>
        <p:txBody>
          <a:bodyPr/>
          <a:lstStyle/>
          <a:p>
            <a:r>
              <a:rPr lang="nb-NO" dirty="0"/>
              <a:t>Wildlife Watch	</a:t>
            </a:r>
            <a:endParaRPr lang="en-GB" dirty="0"/>
          </a:p>
        </p:txBody>
      </p:sp>
      <p:sp>
        <p:nvSpPr>
          <p:cNvPr id="4" name="Text Placeholder 3"/>
          <p:cNvSpPr>
            <a:spLocks noGrp="1"/>
          </p:cNvSpPr>
          <p:nvPr>
            <p:ph type="body" sz="quarter" idx="10"/>
          </p:nvPr>
        </p:nvSpPr>
        <p:spPr>
          <a:xfrm>
            <a:off x="8612823" y="3131668"/>
            <a:ext cx="3438469" cy="1383540"/>
          </a:xfrm>
        </p:spPr>
        <p:txBody>
          <a:bodyPr/>
          <a:lstStyle/>
          <a:p>
            <a:pPr>
              <a:lnSpc>
                <a:spcPct val="100000"/>
              </a:lnSpc>
            </a:pPr>
            <a:r>
              <a:rPr lang="nb-NO" sz="2800" b="1" dirty="0"/>
              <a:t>30 species:</a:t>
            </a:r>
          </a:p>
          <a:p>
            <a:pPr>
              <a:lnSpc>
                <a:spcPct val="100000"/>
              </a:lnSpc>
            </a:pPr>
            <a:r>
              <a:rPr lang="nb-NO" sz="2800" b="1" dirty="0"/>
              <a:t>8 </a:t>
            </a:r>
            <a:r>
              <a:rPr lang="nb-NO" sz="2800" b="1" dirty="0" err="1"/>
              <a:t>mammals</a:t>
            </a:r>
            <a:endParaRPr lang="nb-NO" sz="2800" b="1" dirty="0"/>
          </a:p>
          <a:p>
            <a:pPr>
              <a:lnSpc>
                <a:spcPct val="100000"/>
              </a:lnSpc>
            </a:pPr>
            <a:r>
              <a:rPr lang="nb-NO" sz="2800" b="1" dirty="0"/>
              <a:t>22 </a:t>
            </a:r>
            <a:r>
              <a:rPr lang="nb-NO" sz="2800" b="1" dirty="0" err="1"/>
              <a:t>birds</a:t>
            </a:r>
            <a:endParaRPr lang="en-GB" sz="2800" dirty="0"/>
          </a:p>
        </p:txBody>
      </p:sp>
      <p:pic>
        <p:nvPicPr>
          <p:cNvPr id="8" name="Picture Placeholder 7">
            <a:extLst>
              <a:ext uri="{FF2B5EF4-FFF2-40B4-BE49-F238E27FC236}">
                <a16:creationId xmlns:a16="http://schemas.microsoft.com/office/drawing/2014/main" id="{14D8AA14-04E2-282B-5BC9-D6C775654EA5}"/>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60023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BA81-5303-12BB-289C-FC08D1CE0170}"/>
            </a:ext>
          </a:extLst>
        </p:cNvPr>
        <p:cNvGrpSpPr/>
        <p:nvPr/>
      </p:nvGrpSpPr>
      <p:grpSpPr>
        <a:xfrm>
          <a:off x="0" y="0"/>
          <a:ext cx="0" cy="0"/>
          <a:chOff x="0" y="0"/>
          <a:chExt cx="0" cy="0"/>
        </a:xfrm>
      </p:grpSpPr>
      <p:pic>
        <p:nvPicPr>
          <p:cNvPr id="10" name="Picture Placeholder 9" descr="A blue building with a red sign on the side&#10;&#10;AI-generated content may be incorrect.">
            <a:extLst>
              <a:ext uri="{FF2B5EF4-FFF2-40B4-BE49-F238E27FC236}">
                <a16:creationId xmlns:a16="http://schemas.microsoft.com/office/drawing/2014/main" id="{54B36510-E51B-E553-D74C-A2945733FF4E}"/>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5" name="Title 4">
            <a:extLst>
              <a:ext uri="{FF2B5EF4-FFF2-40B4-BE49-F238E27FC236}">
                <a16:creationId xmlns:a16="http://schemas.microsoft.com/office/drawing/2014/main" id="{DA55D0CD-1FD5-D20A-01A3-8E275CAAA5C0}"/>
              </a:ext>
            </a:extLst>
          </p:cNvPr>
          <p:cNvSpPr>
            <a:spLocks noGrp="1"/>
          </p:cNvSpPr>
          <p:nvPr>
            <p:ph type="title"/>
          </p:nvPr>
        </p:nvSpPr>
        <p:spPr>
          <a:xfrm>
            <a:off x="319305" y="1112956"/>
            <a:ext cx="3438469" cy="1296337"/>
          </a:xfrm>
        </p:spPr>
        <p:txBody>
          <a:bodyPr/>
          <a:lstStyle/>
          <a:p>
            <a:r>
              <a:rPr lang="en-GB" dirty="0"/>
              <a:t>History &amp; Culture</a:t>
            </a:r>
          </a:p>
        </p:txBody>
      </p:sp>
      <p:sp>
        <p:nvSpPr>
          <p:cNvPr id="6" name="Text Placeholder 5">
            <a:extLst>
              <a:ext uri="{FF2B5EF4-FFF2-40B4-BE49-F238E27FC236}">
                <a16:creationId xmlns:a16="http://schemas.microsoft.com/office/drawing/2014/main" id="{29DDE9C7-2F59-9339-4DBF-2C7A7D32675E}"/>
              </a:ext>
            </a:extLst>
          </p:cNvPr>
          <p:cNvSpPr>
            <a:spLocks noGrp="1"/>
          </p:cNvSpPr>
          <p:nvPr>
            <p:ph type="body" sz="quarter" idx="10"/>
          </p:nvPr>
        </p:nvSpPr>
        <p:spPr>
          <a:xfrm>
            <a:off x="319304" y="2657919"/>
            <a:ext cx="3438469" cy="3171209"/>
          </a:xfrm>
        </p:spPr>
        <p:txBody>
          <a:bodyPr/>
          <a:lstStyle/>
          <a:p>
            <a:r>
              <a:rPr lang="en-GB" dirty="0"/>
              <a:t>During this voyage, we learned about Fridtjof Nansen, his legendary expedition across the Arctic Ocean aboard the Fram, and the remarkable history of Svalbard.</a:t>
            </a:r>
          </a:p>
          <a:p>
            <a:endParaRPr lang="en-GB" dirty="0"/>
          </a:p>
          <a:p>
            <a:r>
              <a:rPr lang="en-GB" dirty="0"/>
              <a:t>At nearly 79°N, we visited Ny-</a:t>
            </a:r>
            <a:r>
              <a:rPr lang="en-GB" dirty="0" err="1"/>
              <a:t>Ålesund</a:t>
            </a:r>
            <a:r>
              <a:rPr lang="en-GB" dirty="0"/>
              <a:t>, the world's northernmost year-round research station — once a coal-mining outpost, now an international hub for Arctic science. In 1926, Roald Amundsen, Lincoln Ellsworth, and Umberto Nobile took the airship Norge over the North Pole from here. The mooring mast and a bronze bust of Amundsen still honour Svalbard's exploration legacy.</a:t>
            </a:r>
            <a:endParaRPr lang="en-GB" dirty="0">
              <a:solidFill>
                <a:schemeClr val="bg1"/>
              </a:solidFill>
            </a:endParaRPr>
          </a:p>
        </p:txBody>
      </p:sp>
      <p:sp>
        <p:nvSpPr>
          <p:cNvPr id="3" name="TextBox 2">
            <a:extLst>
              <a:ext uri="{FF2B5EF4-FFF2-40B4-BE49-F238E27FC236}">
                <a16:creationId xmlns:a16="http://schemas.microsoft.com/office/drawing/2014/main" id="{26A0F166-62BA-68EF-A530-8E8BE60F3847}"/>
              </a:ext>
            </a:extLst>
          </p:cNvPr>
          <p:cNvSpPr txBox="1"/>
          <p:nvPr/>
        </p:nvSpPr>
        <p:spPr>
          <a:xfrm>
            <a:off x="10220040" y="6494320"/>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r>
              <a:rPr kumimoji="0" lang="en-US" sz="1200" b="0" i="0" u="none" strike="noStrike" kern="1200" cap="none" spc="0" normalizeH="0" baseline="0" noProof="0" dirty="0">
                <a:ln>
                  <a:noFill/>
                </a:ln>
                <a:solidFill>
                  <a:srgbClr val="DED7CA"/>
                </a:solidFill>
                <a:effectLst/>
                <a:uLnTx/>
                <a:uFillTx/>
                <a:latin typeface="Jost"/>
                <a:ea typeface="+mn-ea"/>
                <a:cs typeface="+mn-cs"/>
              </a:rPr>
              <a:t>/HX</a:t>
            </a:r>
          </a:p>
        </p:txBody>
      </p:sp>
    </p:spTree>
    <p:extLst>
      <p:ext uri="{BB962C8B-B14F-4D97-AF65-F5344CB8AC3E}">
        <p14:creationId xmlns:p14="http://schemas.microsoft.com/office/powerpoint/2010/main" val="3711880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D7539-814F-1A35-BAA3-E96FC342067D}"/>
              </a:ext>
            </a:extLst>
          </p:cNvPr>
          <p:cNvSpPr>
            <a:spLocks noGrp="1"/>
          </p:cNvSpPr>
          <p:nvPr>
            <p:ph type="title"/>
          </p:nvPr>
        </p:nvSpPr>
        <p:spPr>
          <a:xfrm>
            <a:off x="8382001" y="435600"/>
            <a:ext cx="3438469" cy="696814"/>
          </a:xfrm>
        </p:spPr>
        <p:txBody>
          <a:bodyPr/>
          <a:lstStyle/>
          <a:p>
            <a:r>
              <a:rPr lang="en-GB" dirty="0" err="1"/>
              <a:t>iNaturalist</a:t>
            </a:r>
            <a:endParaRPr lang="en-GB" dirty="0"/>
          </a:p>
        </p:txBody>
      </p:sp>
      <p:sp>
        <p:nvSpPr>
          <p:cNvPr id="7" name="Text Placeholder 6">
            <a:extLst>
              <a:ext uri="{FF2B5EF4-FFF2-40B4-BE49-F238E27FC236}">
                <a16:creationId xmlns:a16="http://schemas.microsoft.com/office/drawing/2014/main" id="{3F217A73-E518-37EC-A161-0AF78B0A52EF}"/>
              </a:ext>
            </a:extLst>
          </p:cNvPr>
          <p:cNvSpPr>
            <a:spLocks noGrp="1"/>
          </p:cNvSpPr>
          <p:nvPr>
            <p:ph type="body" sz="quarter" idx="10"/>
          </p:nvPr>
        </p:nvSpPr>
        <p:spPr>
          <a:xfrm>
            <a:off x="8382001" y="1152764"/>
            <a:ext cx="3370379" cy="3376394"/>
          </a:xfrm>
        </p:spPr>
        <p:txBody>
          <a:bodyPr/>
          <a:lstStyle/>
          <a:p>
            <a:pPr algn="just"/>
            <a:r>
              <a:rPr lang="en-GB" dirty="0"/>
              <a:t>Thanks to your efforts, we recorded 140 opportunistic observations representing nearly 47 different species.</a:t>
            </a:r>
          </a:p>
          <a:p>
            <a:pPr algn="just"/>
            <a:endParaRPr lang="en-GB" dirty="0"/>
          </a:p>
          <a:p>
            <a:pPr algn="just"/>
            <a:r>
              <a:rPr lang="en-GB" dirty="0"/>
              <a:t>By sharing your data on iNaturalist, you contributed to a global, open-access database that fuels scientific research and conservation monitoring. These records are vital tools for researchers tracking species distribution and assessing ecosystem health.</a:t>
            </a:r>
          </a:p>
          <a:p>
            <a:pPr algn="just"/>
            <a:endParaRPr lang="en-GB" dirty="0"/>
          </a:p>
          <a:p>
            <a:pPr algn="just"/>
            <a:r>
              <a:rPr lang="en-GB" dirty="0"/>
              <a:t>You can view the project — and upload your own observations from the voyage —</a:t>
            </a:r>
            <a:r>
              <a:rPr lang="en-US" dirty="0">
                <a:hlinkClick r:id="rId3">
                  <a:extLst>
                    <a:ext uri="{A12FA001-AC4F-418D-AE19-62706E023703}">
                      <ahyp:hlinkClr xmlns:ahyp="http://schemas.microsoft.com/office/drawing/2018/hyperlinkcolor" val="tx"/>
                    </a:ext>
                  </a:extLst>
                </a:hlinkClick>
              </a:rPr>
              <a:t>by clicking here.</a:t>
            </a:r>
            <a:endParaRPr lang="en-US" dirty="0"/>
          </a:p>
          <a:p>
            <a:pPr algn="just"/>
            <a:endParaRPr lang="et-EE" dirty="0">
              <a:solidFill>
                <a:schemeClr val="accent4"/>
              </a:solidFill>
            </a:endParaRPr>
          </a:p>
        </p:txBody>
      </p:sp>
      <p:sp>
        <p:nvSpPr>
          <p:cNvPr id="11" name="TextBox 10">
            <a:extLst>
              <a:ext uri="{FF2B5EF4-FFF2-40B4-BE49-F238E27FC236}">
                <a16:creationId xmlns:a16="http://schemas.microsoft.com/office/drawing/2014/main" id="{C4C1BD54-9109-A222-8BD5-86EC222DFC18}"/>
              </a:ext>
            </a:extLst>
          </p:cNvPr>
          <p:cNvSpPr txBox="1"/>
          <p:nvPr/>
        </p:nvSpPr>
        <p:spPr>
          <a:xfrm>
            <a:off x="0" y="6557211"/>
            <a:ext cx="164832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endParaRPr kumimoji="0" lang="en-US" sz="1200" b="0" i="0" u="none" strike="noStrike" kern="1200" cap="none" spc="0" normalizeH="0" baseline="0" noProof="0" dirty="0">
              <a:ln>
                <a:noFill/>
              </a:ln>
              <a:solidFill>
                <a:srgbClr val="DED7CA"/>
              </a:solidFill>
              <a:effectLst/>
              <a:uLnTx/>
              <a:uFillTx/>
              <a:latin typeface="Jost"/>
              <a:ea typeface="+mn-ea"/>
              <a:cs typeface="+mn-cs"/>
            </a:endParaRPr>
          </a:p>
        </p:txBody>
      </p:sp>
      <p:sp>
        <p:nvSpPr>
          <p:cNvPr id="15" name="TextBox 14">
            <a:extLst>
              <a:ext uri="{FF2B5EF4-FFF2-40B4-BE49-F238E27FC236}">
                <a16:creationId xmlns:a16="http://schemas.microsoft.com/office/drawing/2014/main" id="{A33C6151-C872-2300-E512-3D03494C8A42}"/>
              </a:ext>
            </a:extLst>
          </p:cNvPr>
          <p:cNvSpPr txBox="1"/>
          <p:nvPr/>
        </p:nvSpPr>
        <p:spPr>
          <a:xfrm>
            <a:off x="0" y="6403323"/>
            <a:ext cx="2724017"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err="1">
                <a:ln>
                  <a:noFill/>
                </a:ln>
                <a:solidFill>
                  <a:srgbClr val="DED7CA"/>
                </a:solidFill>
                <a:effectLst/>
                <a:uLnTx/>
                <a:uFillTx/>
                <a:latin typeface="Jost"/>
                <a:ea typeface="+mn-ea"/>
                <a:cs typeface="+mn-cs"/>
              </a:rPr>
              <a:t>Fernandocrambus</a:t>
            </a:r>
            <a:r>
              <a:rPr kumimoji="0" lang="en-US" sz="1100" b="0" i="1" u="none" strike="noStrike" kern="1200" cap="none" spc="0" normalizeH="0" baseline="0" noProof="0" dirty="0">
                <a:ln>
                  <a:noFill/>
                </a:ln>
                <a:solidFill>
                  <a:srgbClr val="DED7CA"/>
                </a:solidFill>
                <a:effectLst/>
                <a:uLnTx/>
                <a:uFillTx/>
                <a:latin typeface="Jost"/>
                <a:ea typeface="+mn-ea"/>
                <a:cs typeface="+mn-cs"/>
              </a:rPr>
              <a:t> </a:t>
            </a:r>
            <a:r>
              <a:rPr kumimoji="0" lang="en-US" sz="1100" b="0" i="1" u="none" strike="noStrike" kern="1200" cap="none" spc="0" normalizeH="0" baseline="0" noProof="0" dirty="0" err="1">
                <a:ln>
                  <a:noFill/>
                </a:ln>
                <a:solidFill>
                  <a:srgbClr val="DED7CA"/>
                </a:solidFill>
                <a:effectLst/>
                <a:uLnTx/>
                <a:uFillTx/>
                <a:latin typeface="Jost"/>
                <a:ea typeface="+mn-ea"/>
                <a:cs typeface="+mn-cs"/>
              </a:rPr>
              <a:t>falklandicellus</a:t>
            </a:r>
            <a:r>
              <a:rPr kumimoji="0" lang="en-US" sz="1100" b="0" i="1" u="none" strike="noStrike" kern="1200" cap="none" spc="0" normalizeH="0" baseline="0" noProof="0" dirty="0">
                <a:ln>
                  <a:noFill/>
                </a:ln>
                <a:solidFill>
                  <a:srgbClr val="DED7CA"/>
                </a:solidFill>
                <a:effectLst/>
                <a:uLnTx/>
                <a:uFillTx/>
                <a:latin typeface="Jost"/>
                <a:ea typeface="+mn-ea"/>
                <a:cs typeface="+mn-cs"/>
              </a:rPr>
              <a:t> </a:t>
            </a:r>
            <a:r>
              <a:rPr kumimoji="0" lang="en-US" sz="1100" b="0" i="0" u="none" strike="noStrike" kern="1200" cap="none" spc="0" normalizeH="0" baseline="0" noProof="0" dirty="0">
                <a:ln>
                  <a:noFill/>
                </a:ln>
                <a:solidFill>
                  <a:srgbClr val="DED7CA"/>
                </a:solidFill>
                <a:effectLst/>
                <a:uLnTx/>
                <a:uFillTx/>
                <a:latin typeface="Jost"/>
                <a:ea typeface="+mn-ea"/>
                <a:cs typeface="+mn-cs"/>
              </a:rPr>
              <a:t>photographed by Vivi Bolin on New Island</a:t>
            </a:r>
          </a:p>
        </p:txBody>
      </p:sp>
      <p:sp>
        <p:nvSpPr>
          <p:cNvPr id="8" name="TextBox 7">
            <a:extLst>
              <a:ext uri="{FF2B5EF4-FFF2-40B4-BE49-F238E27FC236}">
                <a16:creationId xmlns:a16="http://schemas.microsoft.com/office/drawing/2014/main" id="{6C7EF191-EC22-12E2-220F-20CF391B4C4B}"/>
              </a:ext>
            </a:extLst>
          </p:cNvPr>
          <p:cNvSpPr txBox="1"/>
          <p:nvPr/>
        </p:nvSpPr>
        <p:spPr>
          <a:xfrm>
            <a:off x="0" y="6581001"/>
            <a:ext cx="2311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Vivi Bolin/HX</a:t>
            </a:r>
          </a:p>
        </p:txBody>
      </p:sp>
      <p:sp>
        <p:nvSpPr>
          <p:cNvPr id="6" name="TextBox 5">
            <a:extLst>
              <a:ext uri="{FF2B5EF4-FFF2-40B4-BE49-F238E27FC236}">
                <a16:creationId xmlns:a16="http://schemas.microsoft.com/office/drawing/2014/main" id="{72916208-A80B-6B35-A889-E8EAE876A050}"/>
              </a:ext>
            </a:extLst>
          </p:cNvPr>
          <p:cNvSpPr txBox="1"/>
          <p:nvPr/>
        </p:nvSpPr>
        <p:spPr>
          <a:xfrm>
            <a:off x="123001" y="6533421"/>
            <a:ext cx="2311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Jan </a:t>
            </a:r>
            <a:r>
              <a:rPr kumimoji="0" lang="en-US" sz="1200" b="0" i="0" u="none" strike="noStrike" kern="1200" cap="none" spc="0" normalizeH="0" baseline="0" noProof="0" dirty="0" err="1">
                <a:ln>
                  <a:noFill/>
                </a:ln>
                <a:solidFill>
                  <a:srgbClr val="DED7CA"/>
                </a:solidFill>
                <a:effectLst/>
                <a:uLnTx/>
                <a:uFillTx/>
                <a:latin typeface="Jost"/>
                <a:ea typeface="+mn-ea"/>
                <a:cs typeface="+mn-cs"/>
              </a:rPr>
              <a:t>Hvizdal</a:t>
            </a:r>
            <a:r>
              <a:rPr kumimoji="0" lang="en-US" sz="1200" b="0" i="0" u="none" strike="noStrike" kern="1200" cap="none" spc="0" normalizeH="0" baseline="0" noProof="0" dirty="0">
                <a:ln>
                  <a:noFill/>
                </a:ln>
                <a:solidFill>
                  <a:srgbClr val="DED7CA"/>
                </a:solidFill>
                <a:effectLst/>
                <a:uLnTx/>
                <a:uFillTx/>
                <a:latin typeface="Jost"/>
                <a:ea typeface="+mn-ea"/>
                <a:cs typeface="+mn-cs"/>
              </a:rPr>
              <a:t> /HX</a:t>
            </a:r>
          </a:p>
        </p:txBody>
      </p:sp>
      <p:pic>
        <p:nvPicPr>
          <p:cNvPr id="5" name="Picture Placeholder 4" descr="A group of purple flowers growing on rocks&#10;&#10;AI-generated content may be incorrect.">
            <a:extLst>
              <a:ext uri="{FF2B5EF4-FFF2-40B4-BE49-F238E27FC236}">
                <a16:creationId xmlns:a16="http://schemas.microsoft.com/office/drawing/2014/main" id="{BC5B18E9-9B1A-2431-607F-0566E192478C}"/>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sp>
        <p:nvSpPr>
          <p:cNvPr id="2" name="TextBox 1">
            <a:extLst>
              <a:ext uri="{FF2B5EF4-FFF2-40B4-BE49-F238E27FC236}">
                <a16:creationId xmlns:a16="http://schemas.microsoft.com/office/drawing/2014/main" id="{F646C324-1F0D-0069-7259-130245D541AA}"/>
              </a:ext>
            </a:extLst>
          </p:cNvPr>
          <p:cNvSpPr txBox="1"/>
          <p:nvPr/>
        </p:nvSpPr>
        <p:spPr>
          <a:xfrm>
            <a:off x="104078" y="6521204"/>
            <a:ext cx="19719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DED7CA"/>
                </a:solidFill>
                <a:effectLst/>
                <a:uLnTx/>
                <a:uFillTx/>
                <a:latin typeface="Jost"/>
                <a:ea typeface="+mn-ea"/>
                <a:cs typeface="+mn-cs"/>
              </a:rPr>
              <a:t>Credit: </a:t>
            </a:r>
            <a:r>
              <a:rPr kumimoji="0" lang="en-US" sz="1200" b="0" i="0" u="none" strike="noStrike" kern="1200" cap="none" spc="0" normalizeH="0" baseline="0" noProof="0" dirty="0">
                <a:ln>
                  <a:noFill/>
                </a:ln>
                <a:solidFill>
                  <a:srgbClr val="DED7CA"/>
                </a:solidFill>
                <a:effectLst/>
                <a:uLnTx/>
                <a:uFillTx/>
                <a:latin typeface="Jost"/>
                <a:ea typeface="+mn-ea"/>
                <a:cs typeface="+mn-cs"/>
              </a:rPr>
              <a:t>Yuri </a:t>
            </a:r>
            <a:r>
              <a:rPr kumimoji="0" lang="en-US" sz="1200" b="0" i="0" u="none" strike="noStrike" kern="1200" cap="none" spc="0" normalizeH="0" baseline="0" noProof="0" dirty="0" err="1">
                <a:ln>
                  <a:noFill/>
                </a:ln>
                <a:solidFill>
                  <a:srgbClr val="DED7CA"/>
                </a:solidFill>
                <a:effectLst/>
                <a:uLnTx/>
                <a:uFillTx/>
                <a:latin typeface="Jost"/>
                <a:ea typeface="+mn-ea"/>
                <a:cs typeface="+mn-cs"/>
              </a:rPr>
              <a:t>Choufour</a:t>
            </a:r>
            <a:r>
              <a:rPr kumimoji="0" lang="en-US" sz="1200" b="0" i="0" u="none" strike="noStrike" kern="1200" cap="none" spc="0" normalizeH="0" baseline="0" noProof="0" dirty="0">
                <a:ln>
                  <a:noFill/>
                </a:ln>
                <a:solidFill>
                  <a:srgbClr val="DED7CA"/>
                </a:solidFill>
                <a:effectLst/>
                <a:uLnTx/>
                <a:uFillTx/>
                <a:latin typeface="Jost"/>
                <a:ea typeface="+mn-ea"/>
                <a:cs typeface="+mn-cs"/>
              </a:rPr>
              <a:t>/HX</a:t>
            </a:r>
          </a:p>
        </p:txBody>
      </p:sp>
    </p:spTree>
    <p:extLst>
      <p:ext uri="{BB962C8B-B14F-4D97-AF65-F5344CB8AC3E}">
        <p14:creationId xmlns:p14="http://schemas.microsoft.com/office/powerpoint/2010/main" val="127093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DC7FF-882E-1C06-6B68-283D516EEDAD}"/>
              </a:ext>
            </a:extLst>
          </p:cNvPr>
          <p:cNvSpPr>
            <a:spLocks noGrp="1"/>
          </p:cNvSpPr>
          <p:nvPr>
            <p:ph type="title"/>
          </p:nvPr>
        </p:nvSpPr>
        <p:spPr>
          <a:xfrm>
            <a:off x="8437145" y="2438061"/>
            <a:ext cx="3438469" cy="693608"/>
          </a:xfrm>
        </p:spPr>
        <p:txBody>
          <a:bodyPr/>
          <a:lstStyle/>
          <a:p>
            <a:r>
              <a:rPr lang="en-US" dirty="0"/>
              <a:t>eBird</a:t>
            </a:r>
          </a:p>
        </p:txBody>
      </p:sp>
      <p:sp>
        <p:nvSpPr>
          <p:cNvPr id="3" name="Text Placeholder 2">
            <a:extLst>
              <a:ext uri="{FF2B5EF4-FFF2-40B4-BE49-F238E27FC236}">
                <a16:creationId xmlns:a16="http://schemas.microsoft.com/office/drawing/2014/main" id="{EA3859AB-018D-B1A8-5D45-0BC25B60E774}"/>
              </a:ext>
            </a:extLst>
          </p:cNvPr>
          <p:cNvSpPr>
            <a:spLocks noGrp="1"/>
          </p:cNvSpPr>
          <p:nvPr>
            <p:ph type="body" sz="quarter" idx="10"/>
          </p:nvPr>
        </p:nvSpPr>
        <p:spPr>
          <a:xfrm>
            <a:off x="8437145" y="3280968"/>
            <a:ext cx="3438469" cy="2555656"/>
          </a:xfrm>
        </p:spPr>
        <p:txBody>
          <a:bodyPr/>
          <a:lstStyle/>
          <a:p>
            <a:r>
              <a:rPr lang="en-GB" dirty="0"/>
              <a:t>Our Ornithologist, Simon, completed 19 eBird checklists covering 22 different species during our seven-day voyage. The most abundant species was the little auk (also known as the dovekie), followed by </a:t>
            </a:r>
            <a:r>
              <a:rPr lang="en-GB" dirty="0" err="1"/>
              <a:t>Brünnich's</a:t>
            </a:r>
            <a:r>
              <a:rPr lang="en-GB" dirty="0"/>
              <a:t> guillemot (thick-billed murre) and the black-legged kittiwake.</a:t>
            </a:r>
          </a:p>
          <a:p>
            <a:endParaRPr lang="en-GB" dirty="0"/>
          </a:p>
          <a:p>
            <a:r>
              <a:rPr lang="en-GB" dirty="0"/>
              <a:t>For full survey details, visit:</a:t>
            </a:r>
          </a:p>
          <a:p>
            <a:pPr algn="just"/>
            <a:endParaRPr lang="en-ZA" dirty="0"/>
          </a:p>
          <a:p>
            <a:pPr algn="just"/>
            <a:r>
              <a:rPr lang="en-ZA" b="1" dirty="0">
                <a:solidFill>
                  <a:schemeClr val="bg1"/>
                </a:solidFill>
                <a:hlinkClick r:id="rId3">
                  <a:extLst>
                    <a:ext uri="{A12FA001-AC4F-418D-AE19-62706E023703}">
                      <ahyp:hlinkClr xmlns:ahyp="http://schemas.microsoft.com/office/drawing/2018/hyperlinkcolor" val="tx"/>
                    </a:ext>
                  </a:extLst>
                </a:hlinkClick>
              </a:rPr>
              <a:t>https://ebird.org/tripreport/535187</a:t>
            </a:r>
            <a:endParaRPr lang="en-ZA" b="1" dirty="0">
              <a:solidFill>
                <a:schemeClr val="bg1"/>
              </a:solidFill>
            </a:endParaRPr>
          </a:p>
          <a:p>
            <a:pPr algn="just"/>
            <a:endParaRPr lang="en-ZA" dirty="0"/>
          </a:p>
        </p:txBody>
      </p:sp>
      <p:sp>
        <p:nvSpPr>
          <p:cNvPr id="8" name="TextBox 7">
            <a:extLst>
              <a:ext uri="{FF2B5EF4-FFF2-40B4-BE49-F238E27FC236}">
                <a16:creationId xmlns:a16="http://schemas.microsoft.com/office/drawing/2014/main" id="{1D048FCD-7281-249E-05FA-7CA16C46B99B}"/>
              </a:ext>
            </a:extLst>
          </p:cNvPr>
          <p:cNvSpPr txBox="1"/>
          <p:nvPr/>
        </p:nvSpPr>
        <p:spPr>
          <a:xfrm>
            <a:off x="123001" y="6533421"/>
            <a:ext cx="231140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tx2"/>
                </a:solidFill>
                <a:effectLst/>
                <a:uLnTx/>
                <a:uFillTx/>
                <a:latin typeface="Jost"/>
                <a:ea typeface="+mn-ea"/>
                <a:cs typeface="+mn-cs"/>
              </a:rPr>
              <a:t>Credit: </a:t>
            </a:r>
            <a:r>
              <a:rPr lang="en-US" sz="1200" dirty="0">
                <a:solidFill>
                  <a:schemeClr val="tx2"/>
                </a:solidFill>
              </a:rPr>
              <a:t>Jan </a:t>
            </a:r>
            <a:r>
              <a:rPr lang="en-US" sz="1200" dirty="0" err="1">
                <a:solidFill>
                  <a:schemeClr val="tx2"/>
                </a:solidFill>
              </a:rPr>
              <a:t>Hvizdal</a:t>
            </a:r>
            <a:r>
              <a:rPr lang="en-US" sz="1200" dirty="0">
                <a:solidFill>
                  <a:schemeClr val="tx2"/>
                </a:solidFill>
              </a:rPr>
              <a:t> /HX</a:t>
            </a:r>
          </a:p>
        </p:txBody>
      </p:sp>
      <p:pic>
        <p:nvPicPr>
          <p:cNvPr id="11" name="Picture Placeholder 10" descr="A bird flying in the air&#10;&#10;AI-generated content may be incorrect.">
            <a:extLst>
              <a:ext uri="{FF2B5EF4-FFF2-40B4-BE49-F238E27FC236}">
                <a16:creationId xmlns:a16="http://schemas.microsoft.com/office/drawing/2014/main" id="{6F91E3FC-155F-650F-B515-E10C641867CF}"/>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F733E498-30A7-2F6E-7E20-24E08C4B4328}"/>
              </a:ext>
            </a:extLst>
          </p:cNvPr>
          <p:cNvSpPr txBox="1"/>
          <p:nvPr/>
        </p:nvSpPr>
        <p:spPr>
          <a:xfrm>
            <a:off x="104078" y="6521204"/>
            <a:ext cx="1971960" cy="276999"/>
          </a:xfrm>
          <a:prstGeom prst="rect">
            <a:avLst/>
          </a:prstGeom>
          <a:noFill/>
        </p:spPr>
        <p:txBody>
          <a:bodyPr wrap="square" rtlCol="0">
            <a:spAutoFit/>
          </a:bodyPr>
          <a:lstStyle/>
          <a:p>
            <a:r>
              <a:rPr kumimoji="0" lang="es-MX" sz="1200" b="0" i="0" u="none" strike="noStrike" kern="1200" cap="none" spc="0" normalizeH="0" baseline="0" noProof="0" dirty="0">
                <a:ln>
                  <a:noFill/>
                </a:ln>
                <a:solidFill>
                  <a:schemeClr val="bg2"/>
                </a:solidFill>
                <a:effectLst/>
                <a:uLnTx/>
                <a:uFillTx/>
                <a:latin typeface="Jost"/>
                <a:ea typeface="+mn-ea"/>
                <a:cs typeface="+mn-cs"/>
              </a:rPr>
              <a:t>Credit: </a:t>
            </a:r>
            <a:r>
              <a:rPr lang="en-US" sz="1200" dirty="0">
                <a:solidFill>
                  <a:schemeClr val="bg2"/>
                </a:solidFill>
              </a:rPr>
              <a:t>Yuri </a:t>
            </a:r>
            <a:r>
              <a:rPr lang="en-US" sz="1200" dirty="0" err="1">
                <a:solidFill>
                  <a:schemeClr val="bg2"/>
                </a:solidFill>
              </a:rPr>
              <a:t>Choufour</a:t>
            </a:r>
            <a:r>
              <a:rPr lang="en-US" sz="1200" dirty="0">
                <a:solidFill>
                  <a:schemeClr val="bg2"/>
                </a:solidFill>
              </a:rPr>
              <a:t>/HX</a:t>
            </a:r>
          </a:p>
        </p:txBody>
      </p:sp>
      <p:pic>
        <p:nvPicPr>
          <p:cNvPr id="7" name="Picture 6" descr="A bird on an ice floe in the water&#10;&#10;AI-generated content may be incorrect.">
            <a:extLst>
              <a:ext uri="{FF2B5EF4-FFF2-40B4-BE49-F238E27FC236}">
                <a16:creationId xmlns:a16="http://schemas.microsoft.com/office/drawing/2014/main" id="{2584C084-A66A-9457-E357-275887BE27D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0" y="435600"/>
            <a:ext cx="8136000" cy="6422401"/>
          </a:xfrm>
          <a:prstGeom prst="rect">
            <a:avLst/>
          </a:prstGeom>
        </p:spPr>
      </p:pic>
    </p:spTree>
    <p:extLst>
      <p:ext uri="{BB962C8B-B14F-4D97-AF65-F5344CB8AC3E}">
        <p14:creationId xmlns:p14="http://schemas.microsoft.com/office/powerpoint/2010/main" val="3698812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CF9ABC-4C3C-A250-CB80-D222BE9B0748}"/>
              </a:ext>
            </a:extLst>
          </p:cNvPr>
          <p:cNvSpPr>
            <a:spLocks noGrp="1"/>
          </p:cNvSpPr>
          <p:nvPr>
            <p:ph type="title"/>
          </p:nvPr>
        </p:nvSpPr>
        <p:spPr>
          <a:xfrm>
            <a:off x="7149947" y="80836"/>
            <a:ext cx="4846856" cy="537281"/>
          </a:xfrm>
        </p:spPr>
        <p:txBody>
          <a:bodyPr/>
          <a:lstStyle/>
          <a:p>
            <a:r>
              <a:rPr lang="en-US" sz="2800" dirty="0"/>
              <a:t>Locations of eBird Surveys</a:t>
            </a:r>
          </a:p>
        </p:txBody>
      </p:sp>
      <p:pic>
        <p:nvPicPr>
          <p:cNvPr id="6" name="Picture 5">
            <a:extLst>
              <a:ext uri="{FF2B5EF4-FFF2-40B4-BE49-F238E27FC236}">
                <a16:creationId xmlns:a16="http://schemas.microsoft.com/office/drawing/2014/main" id="{34B1DB26-DB99-A58A-756B-90A16A9BFE27}"/>
              </a:ext>
            </a:extLst>
          </p:cNvPr>
          <p:cNvPicPr>
            <a:picLocks noChangeAspect="1"/>
          </p:cNvPicPr>
          <p:nvPr/>
        </p:nvPicPr>
        <p:blipFill>
          <a:blip r:embed="rId2"/>
          <a:stretch>
            <a:fillRect/>
          </a:stretch>
        </p:blipFill>
        <p:spPr>
          <a:xfrm>
            <a:off x="1553749" y="80836"/>
            <a:ext cx="5001287" cy="6534748"/>
          </a:xfrm>
          <a:prstGeom prst="rect">
            <a:avLst/>
          </a:prstGeom>
        </p:spPr>
      </p:pic>
    </p:spTree>
    <p:extLst>
      <p:ext uri="{BB962C8B-B14F-4D97-AF65-F5344CB8AC3E}">
        <p14:creationId xmlns:p14="http://schemas.microsoft.com/office/powerpoint/2010/main" val="3216490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CF9ABC-4C3C-A250-CB80-D222BE9B0748}"/>
              </a:ext>
            </a:extLst>
          </p:cNvPr>
          <p:cNvSpPr>
            <a:spLocks noGrp="1"/>
          </p:cNvSpPr>
          <p:nvPr>
            <p:ph type="title"/>
          </p:nvPr>
        </p:nvSpPr>
        <p:spPr>
          <a:xfrm>
            <a:off x="8053329" y="161764"/>
            <a:ext cx="3503010" cy="1253377"/>
          </a:xfrm>
        </p:spPr>
        <p:txBody>
          <a:bodyPr/>
          <a:lstStyle/>
          <a:p>
            <a:r>
              <a:rPr lang="en-GB" sz="2800" dirty="0"/>
              <a:t>Species Totals from eBird Surveys</a:t>
            </a:r>
            <a:endParaRPr lang="en-US" sz="2800" dirty="0"/>
          </a:p>
        </p:txBody>
      </p:sp>
      <p:pic>
        <p:nvPicPr>
          <p:cNvPr id="2" name="Picture 1">
            <a:extLst>
              <a:ext uri="{FF2B5EF4-FFF2-40B4-BE49-F238E27FC236}">
                <a16:creationId xmlns:a16="http://schemas.microsoft.com/office/drawing/2014/main" id="{8A606B84-5615-BD4D-41E9-33042B8F817A}"/>
              </a:ext>
            </a:extLst>
          </p:cNvPr>
          <p:cNvPicPr>
            <a:picLocks noChangeAspect="1"/>
          </p:cNvPicPr>
          <p:nvPr/>
        </p:nvPicPr>
        <p:blipFill>
          <a:blip r:embed="rId2"/>
          <a:stretch>
            <a:fillRect/>
          </a:stretch>
        </p:blipFill>
        <p:spPr>
          <a:xfrm>
            <a:off x="463062" y="292793"/>
            <a:ext cx="3503010" cy="5284638"/>
          </a:xfrm>
          <a:prstGeom prst="rect">
            <a:avLst/>
          </a:prstGeom>
        </p:spPr>
      </p:pic>
      <p:pic>
        <p:nvPicPr>
          <p:cNvPr id="4" name="Picture 3">
            <a:extLst>
              <a:ext uri="{FF2B5EF4-FFF2-40B4-BE49-F238E27FC236}">
                <a16:creationId xmlns:a16="http://schemas.microsoft.com/office/drawing/2014/main" id="{EE390EC7-11A9-C36E-53C8-A56ADC0180C6}"/>
              </a:ext>
            </a:extLst>
          </p:cNvPr>
          <p:cNvPicPr>
            <a:picLocks noChangeAspect="1"/>
          </p:cNvPicPr>
          <p:nvPr/>
        </p:nvPicPr>
        <p:blipFill>
          <a:blip r:embed="rId3"/>
          <a:stretch>
            <a:fillRect/>
          </a:stretch>
        </p:blipFill>
        <p:spPr>
          <a:xfrm>
            <a:off x="3966072" y="292793"/>
            <a:ext cx="3598052" cy="5284638"/>
          </a:xfrm>
          <a:prstGeom prst="rect">
            <a:avLst/>
          </a:prstGeom>
        </p:spPr>
      </p:pic>
    </p:spTree>
    <p:extLst>
      <p:ext uri="{BB962C8B-B14F-4D97-AF65-F5344CB8AC3E}">
        <p14:creationId xmlns:p14="http://schemas.microsoft.com/office/powerpoint/2010/main" val="1043710232"/>
      </p:ext>
    </p:extLst>
  </p:cSld>
  <p:clrMapOvr>
    <a:masterClrMapping/>
  </p:clrMapOvr>
</p:sld>
</file>

<file path=ppt/theme/theme1.xml><?xml version="1.0" encoding="utf-8"?>
<a:theme xmlns:a="http://schemas.openxmlformats.org/drawingml/2006/main" name="HX | Hurtigruten Expeditions">
  <a:themeElements>
    <a:clrScheme name="HX | Hurtigruten Expeditions">
      <a:dk1>
        <a:sysClr val="windowText" lastClr="000000"/>
      </a:dk1>
      <a:lt1>
        <a:sysClr val="window" lastClr="FFFFFF"/>
      </a:lt1>
      <a:dk2>
        <a:srgbClr val="374D67"/>
      </a:dk2>
      <a:lt2>
        <a:srgbClr val="DED7CA"/>
      </a:lt2>
      <a:accent1>
        <a:srgbClr val="0B2831"/>
      </a:accent1>
      <a:accent2>
        <a:srgbClr val="374D67"/>
      </a:accent2>
      <a:accent3>
        <a:srgbClr val="C8BBA2"/>
      </a:accent3>
      <a:accent4>
        <a:srgbClr val="DED7CA"/>
      </a:accent4>
      <a:accent5>
        <a:srgbClr val="A3002B"/>
      </a:accent5>
      <a:accent6>
        <a:srgbClr val="FFFFFF"/>
      </a:accent6>
      <a:hlink>
        <a:srgbClr val="A3002B"/>
      </a:hlink>
      <a:folHlink>
        <a:srgbClr val="D8D8D8"/>
      </a:folHlink>
    </a:clrScheme>
    <a:fontScheme name="HX | Hurtigruten Expeditions">
      <a:majorFont>
        <a:latin typeface="Jost SemiBold"/>
        <a:ea typeface=""/>
        <a:cs typeface=""/>
      </a:majorFont>
      <a:minorFont>
        <a:latin typeface="Jo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X Suggested simplified lecture template " id="{3F5723ED-AEC2-4668-BAC6-D7CBC72D26D9}" vid="{07FA7E23-E5FF-47CC-AC1E-B5185285AD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599F2C90F9744DBF70BD52B2628898" ma:contentTypeVersion="6" ma:contentTypeDescription="Create a new document." ma:contentTypeScope="" ma:versionID="56ac23d55018fcb8ad0b238215be6fe3">
  <xsd:schema xmlns:xsd="http://www.w3.org/2001/XMLSchema" xmlns:xs="http://www.w3.org/2001/XMLSchema" xmlns:p="http://schemas.microsoft.com/office/2006/metadata/properties" xmlns:ns2="a02791fa-9437-4ae1-8b3b-b0e2a23b78dd" xmlns:ns3="bf1ec468-9bb5-474c-9c7e-28bbad6fc0ec" xmlns:ns4="dcc718a1-850d-4ee6-9f27-05d585fce8fe" xmlns:ns5="76a65166-6316-4d42-acbf-182dccb373f3" targetNamespace="http://schemas.microsoft.com/office/2006/metadata/properties" ma:root="true" ma:fieldsID="17cffc1a6e8253ca6aa31b8b8bbf9921" ns2:_="" ns3:_="" ns4:_="" ns5:_="">
    <xsd:import namespace="a02791fa-9437-4ae1-8b3b-b0e2a23b78dd"/>
    <xsd:import namespace="bf1ec468-9bb5-474c-9c7e-28bbad6fc0ec"/>
    <xsd:import namespace="dcc718a1-850d-4ee6-9f27-05d585fce8fe"/>
    <xsd:import namespace="76a65166-6316-4d42-acbf-182dccb373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4:lcf76f155ced4ddcb4097134ff3c332f" minOccurs="0"/>
                <xsd:element ref="ns5:TaxCatchAll" minOccurs="0"/>
                <xsd:element ref="ns4:DateTime"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2791fa-9437-4ae1-8b3b-b0e2a23b7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Location" ma:index="14"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1ec468-9bb5-474c-9c7e-28bbad6fc0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c718a1-850d-4ee6-9f27-05d585fce8fe" elementFormDefault="qualified">
    <xsd:import namespace="http://schemas.microsoft.com/office/2006/documentManagement/types"/>
    <xsd:import namespace="http://schemas.microsoft.com/office/infopath/2007/PartnerControls"/>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51107af-9397-46b6-b35f-c3dc28f53108" ma:termSetId="09814cd3-568e-fe90-9814-8d621ff8fb84" ma:anchorId="fba54fb3-c3e1-fe81-a776-ca4b69148c4d" ma:open="true" ma:isKeyword="false">
      <xsd:complexType>
        <xsd:sequence>
          <xsd:element ref="pc:Terms" minOccurs="0" maxOccurs="1"/>
        </xsd:sequence>
      </xsd:complexType>
    </xsd:element>
    <xsd:element name="DateTime" ma:index="25" nillable="true" ma:displayName="Date &amp; Time" ma:format="DateTime" ma:internalName="DateTime">
      <xsd:simpleType>
        <xsd:restriction base="dms:DateTim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a65166-6316-4d42-acbf-182dccb373f3"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eb50a918-70ce-43c9-ab8e-5e588410491f}" ma:internalName="TaxCatchAll" ma:showField="CatchAllData" ma:web="76a65166-6316-4d42-acbf-182dccb373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6a65166-6316-4d42-acbf-182dccb373f3" xsi:nil="true"/>
    <lcf76f155ced4ddcb4097134ff3c332f xmlns="dcc718a1-850d-4ee6-9f27-05d585fce8fe">
      <Terms xmlns="http://schemas.microsoft.com/office/infopath/2007/PartnerControls"/>
    </lcf76f155ced4ddcb4097134ff3c332f>
    <DateTime xmlns="dcc718a1-850d-4ee6-9f27-05d585fce8f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1FB7A7-B00C-4B22-9151-95DA7207F7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2791fa-9437-4ae1-8b3b-b0e2a23b78dd"/>
    <ds:schemaRef ds:uri="bf1ec468-9bb5-474c-9c7e-28bbad6fc0ec"/>
    <ds:schemaRef ds:uri="dcc718a1-850d-4ee6-9f27-05d585fce8fe"/>
    <ds:schemaRef ds:uri="76a65166-6316-4d42-acbf-182dccb37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D4A538-AF35-48CA-A958-E06860A84A12}">
  <ds:schemaRefs>
    <ds:schemaRef ds:uri="http://purl.org/dc/elements/1.1/"/>
    <ds:schemaRef ds:uri="c2a4f1fb-7f40-41fb-83a9-a5805dfe2a12"/>
    <ds:schemaRef ds:uri="http://purl.org/dc/dcmitype/"/>
    <ds:schemaRef ds:uri="http://purl.org/dc/terms/"/>
    <ds:schemaRef ds:uri="http://schemas.microsoft.com/office/2006/metadata/properties"/>
    <ds:schemaRef ds:uri="http://schemas.microsoft.com/office/2006/documentManagement/types"/>
    <ds:schemaRef ds:uri="276781f2-a29d-4d96-98a7-183608f59644"/>
    <ds:schemaRef ds:uri="http://schemas.microsoft.com/office/infopath/2007/PartnerControls"/>
    <ds:schemaRef ds:uri="http://schemas.openxmlformats.org/package/2006/metadata/core-properties"/>
    <ds:schemaRef ds:uri="http://www.w3.org/XML/1998/namespace"/>
    <ds:schemaRef ds:uri="76a65166-6316-4d42-acbf-182dccb373f3"/>
    <ds:schemaRef ds:uri="dcc718a1-850d-4ee6-9f27-05d585fce8fe"/>
  </ds:schemaRefs>
</ds:datastoreItem>
</file>

<file path=customXml/itemProps3.xml><?xml version="1.0" encoding="utf-8"?>
<ds:datastoreItem xmlns:ds="http://schemas.openxmlformats.org/officeDocument/2006/customXml" ds:itemID="{DC786E9F-5681-433B-A32B-D06E18BE8038}">
  <ds:schemaRefs>
    <ds:schemaRef ds:uri="http://schemas.microsoft.com/sharepoint/v3/contenttype/forms"/>
  </ds:schemaRefs>
</ds:datastoreItem>
</file>

<file path=docMetadata/LabelInfo.xml><?xml version="1.0" encoding="utf-8"?>
<clbl:labelList xmlns:clbl="http://schemas.microsoft.com/office/2020/mipLabelMetadata">
  <clbl:label id="{618cc655-f1af-4448-b4b4-f4865c0f28ba}" enabled="1" method="Standard" siteId="{e1fa7b0b-5572-424d-bece-ad8c734d3496}" contentBits="0" removed="0"/>
</clbl:labelList>
</file>

<file path=docProps/app.xml><?xml version="1.0" encoding="utf-8"?>
<Properties xmlns="http://schemas.openxmlformats.org/officeDocument/2006/extended-properties" xmlns:vt="http://schemas.openxmlformats.org/officeDocument/2006/docPropsVTypes">
  <Template>HX Suggested simplified lecture template </Template>
  <TotalTime>0</TotalTime>
  <Words>2232</Words>
  <Application>Microsoft Office PowerPoint</Application>
  <PresentationFormat>Widescreen</PresentationFormat>
  <Paragraphs>301</Paragraphs>
  <Slides>32</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Jost</vt:lpstr>
      <vt:lpstr>Jost Light</vt:lpstr>
      <vt:lpstr>Jost SemiBold</vt:lpstr>
      <vt:lpstr>Arial</vt:lpstr>
      <vt:lpstr>Systemfont normal</vt:lpstr>
      <vt:lpstr>Poppins</vt:lpstr>
      <vt:lpstr>Calibri</vt:lpstr>
      <vt:lpstr>Austin Text Roman</vt:lpstr>
      <vt:lpstr>HX | Hurtigruten Expeditions</vt:lpstr>
      <vt:lpstr>MS Fram — 7 – 14 June 2026</vt:lpstr>
      <vt:lpstr>Science &amp; Education Program</vt:lpstr>
      <vt:lpstr> Lectures &amp; Discovery Sessions </vt:lpstr>
      <vt:lpstr>Wildlife Watch </vt:lpstr>
      <vt:lpstr>History &amp; Culture</vt:lpstr>
      <vt:lpstr>iNaturalist</vt:lpstr>
      <vt:lpstr>eBird</vt:lpstr>
      <vt:lpstr>Locations of eBird Surveys</vt:lpstr>
      <vt:lpstr>Species Totals from eBird Surveys</vt:lpstr>
      <vt:lpstr>Mammals</vt:lpstr>
      <vt:lpstr>Science Boat</vt:lpstr>
      <vt:lpstr>CTD Profiles</vt:lpstr>
      <vt:lpstr>Plankton samples</vt:lpstr>
      <vt:lpstr>Plankton Samples: Crab Larvae</vt:lpstr>
      <vt:lpstr>Plankton Samples: Copepods</vt:lpstr>
      <vt:lpstr>Plankton Samples: Copepod Larvae</vt:lpstr>
      <vt:lpstr>Plankton Samples: Jellyfish</vt:lpstr>
      <vt:lpstr>Climate change survey</vt:lpstr>
      <vt:lpstr>Guest Scientists  WAVE Project</vt:lpstr>
      <vt:lpstr>Guest Scientists  WAVE Project</vt:lpstr>
      <vt:lpstr>Guest Scientists Project FRAM-PLANKTO</vt:lpstr>
      <vt:lpstr>Guest Scientists Project FRAM-PLANKTO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Thanks for your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Szintia Viola Marton</dc:creator>
  <cp:lastModifiedBy>Alice Ransom</cp:lastModifiedBy>
  <cp:revision>341</cp:revision>
  <dcterms:created xsi:type="dcterms:W3CDTF">2023-07-04T10:06:11Z</dcterms:created>
  <dcterms:modified xsi:type="dcterms:W3CDTF">2026-06-25T22:17:15Z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0x0101003B599F2C90F9744DBF70BD52B2628898</vt:lpwstr>
  </property>
  <property fmtid="{D5CDD505-2E9C-101B-9397-08002B2CF9AE}" pid="3" name="MediaServiceImageTags">
    <vt:lpwstr/>
  </property>
</Properties>
</file>