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 Id="rId5" Type="http://schemas.microsoft.com/office/2020/02/relationships/classificationlabels" Target="docMetadata/LabelInfo.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7" r:id="rId4"/>
  </p:sldMasterIdLst>
  <p:notesMasterIdLst>
    <p:notesMasterId r:id="rId32"/>
  </p:notesMasterIdLst>
  <p:sldIdLst>
    <p:sldId id="381" r:id="rId5"/>
    <p:sldId id="284" r:id="rId6"/>
    <p:sldId id="331" r:id="rId7"/>
    <p:sldId id="472" r:id="rId8"/>
    <p:sldId id="492" r:id="rId9"/>
    <p:sldId id="493" r:id="rId10"/>
    <p:sldId id="494" r:id="rId11"/>
    <p:sldId id="289" r:id="rId12"/>
    <p:sldId id="462" r:id="rId13"/>
    <p:sldId id="495" r:id="rId14"/>
    <p:sldId id="427" r:id="rId15"/>
    <p:sldId id="411" r:id="rId16"/>
    <p:sldId id="413" r:id="rId17"/>
    <p:sldId id="500" r:id="rId18"/>
    <p:sldId id="501" r:id="rId19"/>
    <p:sldId id="425" r:id="rId20"/>
    <p:sldId id="506" r:id="rId21"/>
    <p:sldId id="483" r:id="rId22"/>
    <p:sldId id="484" r:id="rId23"/>
    <p:sldId id="485" r:id="rId24"/>
    <p:sldId id="486" r:id="rId25"/>
    <p:sldId id="503" r:id="rId26"/>
    <p:sldId id="504" r:id="rId27"/>
    <p:sldId id="505" r:id="rId28"/>
    <p:sldId id="496" r:id="rId29"/>
    <p:sldId id="491" r:id="rId30"/>
    <p:sldId id="303" r:id="rId31"/>
  </p:sldIdLst>
  <p:sldSz cx="12192000" cy="6858000"/>
  <p:notesSz cx="6858000" cy="9144000"/>
  <p:embeddedFontLst>
    <p:embeddedFont>
      <p:font typeface="Jost" pitchFamily="2" charset="0"/>
      <p:regular r:id="rId33"/>
      <p:bold r:id="rId34"/>
      <p:italic r:id="rId35"/>
      <p:boldItalic r:id="rId36"/>
    </p:embeddedFont>
    <p:embeddedFont>
      <p:font typeface="Jost Light" pitchFamily="2" charset="0"/>
      <p:regular r:id="rId37"/>
      <p:bold r:id="rId38"/>
      <p:italic r:id="rId39"/>
      <p:boldItalic r:id="rId40"/>
    </p:embeddedFont>
    <p:embeddedFont>
      <p:font typeface="Jost SemiBold" pitchFamily="2"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8A2"/>
    <a:srgbClr val="003046"/>
    <a:srgbClr val="1F5579"/>
    <a:srgbClr val="1D1D1D"/>
    <a:srgbClr val="D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9" autoAdjust="0"/>
    <p:restoredTop sz="86253" autoAdjust="0"/>
  </p:normalViewPr>
  <p:slideViewPr>
    <p:cSldViewPr snapToGrid="0">
      <p:cViewPr varScale="1">
        <p:scale>
          <a:sx n="95" d="100"/>
          <a:sy n="95" d="100"/>
        </p:scale>
        <p:origin x="654" y="84"/>
      </p:cViewPr>
      <p:guideLst>
        <p:guide orient="horz" pos="2160"/>
        <p:guide pos="3840"/>
      </p:guideLst>
    </p:cSldViewPr>
  </p:slideViewPr>
  <p:notesTextViewPr>
    <p:cViewPr>
      <p:scale>
        <a:sx n="1" d="1"/>
        <a:sy n="1" d="1"/>
      </p:scale>
      <p:origin x="0" y="0"/>
    </p:cViewPr>
  </p:notesTextViewPr>
  <p:sorterViewPr>
    <p:cViewPr>
      <p:scale>
        <a:sx n="100" d="100"/>
        <a:sy n="100" d="100"/>
      </p:scale>
      <p:origin x="0" y="-55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C2E75-6DD5-4483-AA3A-C54AD5E3C5D0}" type="datetimeFigureOut">
              <a:rPr lang="en-GB" smtClean="0"/>
              <a:t>23/05/2025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41D9F-C7AA-4AD3-B65F-D89B288EC5E5}" type="slidenum">
              <a:rPr lang="en-GB" smtClean="0"/>
              <a:t>‹#›</a:t>
            </a:fld>
            <a:endParaRPr lang="en-GB"/>
          </a:p>
        </p:txBody>
      </p:sp>
    </p:spTree>
    <p:extLst>
      <p:ext uri="{BB962C8B-B14F-4D97-AF65-F5344CB8AC3E}">
        <p14:creationId xmlns:p14="http://schemas.microsoft.com/office/powerpoint/2010/main" val="88492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1</a:t>
            </a:fld>
            <a:endParaRPr lang="en-GB"/>
          </a:p>
        </p:txBody>
      </p:sp>
    </p:spTree>
    <p:extLst>
      <p:ext uri="{BB962C8B-B14F-4D97-AF65-F5344CB8AC3E}">
        <p14:creationId xmlns:p14="http://schemas.microsoft.com/office/powerpoint/2010/main" val="3241401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baseline="0" dirty="0"/>
              <a:t>Slide </a:t>
            </a:r>
            <a:r>
              <a:rPr lang="nb-NO" b="0" baseline="0" dirty="0" err="1"/>
              <a:t>already</a:t>
            </a:r>
            <a:r>
              <a:rPr lang="nb-NO" b="0" baseline="0" dirty="0"/>
              <a:t> </a:t>
            </a:r>
            <a:r>
              <a:rPr lang="nb-NO" b="0" baseline="0" dirty="0" err="1"/>
              <a:t>updated</a:t>
            </a:r>
            <a:r>
              <a:rPr lang="nb-NO" b="0" baseline="0" dirty="0"/>
              <a:t> for </a:t>
            </a:r>
            <a:r>
              <a:rPr lang="nb-NO" b="0" baseline="0" dirty="0" err="1"/>
              <a:t>this</a:t>
            </a:r>
            <a:r>
              <a:rPr lang="nb-NO" b="0" baseline="0" dirty="0"/>
              <a:t> </a:t>
            </a:r>
            <a:r>
              <a:rPr lang="nb-NO" b="0" baseline="0" dirty="0" err="1"/>
              <a:t>voyage</a:t>
            </a:r>
            <a:r>
              <a:rPr lang="nb-NO" b="0" baseline="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41D9F-C7AA-4AD3-B65F-D89B288EC5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168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as we’ve collected data on the ocean and the sky, we also played a role in documenting life on land and at sea. Every wildlife sighting, plant identification, and photo taken helped build a bigger picture of </a:t>
            </a:r>
            <a:r>
              <a:rPr lang="en-GB" b="1" dirty="0"/>
              <a:t>biodiversity in Antarctica</a:t>
            </a:r>
            <a:r>
              <a:rPr lang="en-GB" dirty="0"/>
              <a:t>—contributing to global research on how ecosystems are changing.</a:t>
            </a:r>
          </a:p>
          <a:p>
            <a:r>
              <a:rPr lang="en-GB" dirty="0"/>
              <a:t>To walk us through the </a:t>
            </a:r>
            <a:r>
              <a:rPr lang="en-GB" b="1" dirty="0"/>
              <a:t>iNaturalist project</a:t>
            </a:r>
            <a:r>
              <a:rPr lang="en-GB" dirty="0"/>
              <a:t> and the data we collected, I’d like to invite </a:t>
            </a:r>
            <a:r>
              <a:rPr lang="en-GB" b="1" dirty="0" err="1"/>
              <a:t>Ingvild</a:t>
            </a:r>
            <a:r>
              <a:rPr lang="en-GB" dirty="0"/>
              <a:t> to the stage</a:t>
            </a:r>
          </a:p>
          <a:p>
            <a:endParaRPr lang="en-GB" b="1" dirty="0"/>
          </a:p>
        </p:txBody>
      </p:sp>
      <p:sp>
        <p:nvSpPr>
          <p:cNvPr id="4" name="Slide Number Placeholder 3"/>
          <p:cNvSpPr>
            <a:spLocks noGrp="1"/>
          </p:cNvSpPr>
          <p:nvPr>
            <p:ph type="sldNum" sz="quarter" idx="5"/>
          </p:nvPr>
        </p:nvSpPr>
        <p:spPr/>
        <p:txBody>
          <a:bodyPr/>
          <a:lstStyle/>
          <a:p>
            <a:fld id="{AFB41D9F-C7AA-4AD3-B65F-D89B288EC5E5}" type="slidenum">
              <a:rPr lang="en-GB" smtClean="0"/>
              <a:t>11</a:t>
            </a:fld>
            <a:endParaRPr lang="en-GB"/>
          </a:p>
        </p:txBody>
      </p:sp>
    </p:spTree>
    <p:extLst>
      <p:ext uri="{BB962C8B-B14F-4D97-AF65-F5344CB8AC3E}">
        <p14:creationId xmlns:p14="http://schemas.microsoft.com/office/powerpoint/2010/main" val="4228140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 of observations – to update</a:t>
            </a:r>
          </a:p>
        </p:txBody>
      </p:sp>
      <p:sp>
        <p:nvSpPr>
          <p:cNvPr id="4" name="Slide Number Placeholder 3"/>
          <p:cNvSpPr>
            <a:spLocks noGrp="1"/>
          </p:cNvSpPr>
          <p:nvPr>
            <p:ph type="sldNum" sz="quarter" idx="10"/>
          </p:nvPr>
        </p:nvSpPr>
        <p:spPr/>
        <p:txBody>
          <a:bodyPr/>
          <a:lstStyle/>
          <a:p>
            <a:fld id="{AFB41D9F-C7AA-4AD3-B65F-D89B288EC5E5}" type="slidenum">
              <a:rPr lang="en-GB" smtClean="0"/>
              <a:t>12</a:t>
            </a:fld>
            <a:endParaRPr lang="en-GB"/>
          </a:p>
        </p:txBody>
      </p:sp>
    </p:spTree>
    <p:extLst>
      <p:ext uri="{BB962C8B-B14F-4D97-AF65-F5344CB8AC3E}">
        <p14:creationId xmlns:p14="http://schemas.microsoft.com/office/powerpoint/2010/main" val="2177718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Stats and line of submissions –</a:t>
            </a:r>
            <a:r>
              <a:rPr lang="en-GB" baseline="0" dirty="0"/>
              <a:t> </a:t>
            </a:r>
            <a:r>
              <a:rPr lang="en-GB" baseline="0"/>
              <a:t>to update </a:t>
            </a:r>
            <a:endParaRPr lang="en-GB" dirty="0"/>
          </a:p>
        </p:txBody>
      </p:sp>
      <p:sp>
        <p:nvSpPr>
          <p:cNvPr id="4" name="Slide Number Placeholder 3"/>
          <p:cNvSpPr>
            <a:spLocks noGrp="1"/>
          </p:cNvSpPr>
          <p:nvPr>
            <p:ph type="sldNum" sz="quarter" idx="10"/>
          </p:nvPr>
        </p:nvSpPr>
        <p:spPr/>
        <p:txBody>
          <a:bodyPr/>
          <a:lstStyle/>
          <a:p>
            <a:fld id="{AFB41D9F-C7AA-4AD3-B65F-D89B288EC5E5}" type="slidenum">
              <a:rPr lang="en-GB" smtClean="0"/>
              <a:t>13</a:t>
            </a:fld>
            <a:endParaRPr lang="en-GB"/>
          </a:p>
        </p:txBody>
      </p:sp>
    </p:spTree>
    <p:extLst>
      <p:ext uri="{BB962C8B-B14F-4D97-AF65-F5344CB8AC3E}">
        <p14:creationId xmlns:p14="http://schemas.microsoft.com/office/powerpoint/2010/main" val="1058945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DONE</a:t>
            </a:r>
            <a:endParaRPr lang="en-GB" b="1" dirty="0"/>
          </a:p>
        </p:txBody>
      </p:sp>
      <p:sp>
        <p:nvSpPr>
          <p:cNvPr id="4" name="Slide Number Placeholder 3"/>
          <p:cNvSpPr>
            <a:spLocks noGrp="1"/>
          </p:cNvSpPr>
          <p:nvPr>
            <p:ph type="sldNum" sz="quarter" idx="5"/>
          </p:nvPr>
        </p:nvSpPr>
        <p:spPr/>
        <p:txBody>
          <a:bodyPr/>
          <a:lstStyle/>
          <a:p>
            <a:fld id="{AFB41D9F-C7AA-4AD3-B65F-D89B288EC5E5}" type="slidenum">
              <a:rPr lang="en-GB" smtClean="0"/>
              <a:t>14</a:t>
            </a:fld>
            <a:endParaRPr lang="en-GB"/>
          </a:p>
        </p:txBody>
      </p:sp>
    </p:spTree>
    <p:extLst>
      <p:ext uri="{BB962C8B-B14F-4D97-AF65-F5344CB8AC3E}">
        <p14:creationId xmlns:p14="http://schemas.microsoft.com/office/powerpoint/2010/main" val="1216506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AFB41D9F-C7AA-4AD3-B65F-D89B288EC5E5}" type="slidenum">
              <a:rPr lang="en-GB" smtClean="0"/>
              <a:t>15</a:t>
            </a:fld>
            <a:endParaRPr lang="en-GB"/>
          </a:p>
        </p:txBody>
      </p:sp>
    </p:spTree>
    <p:extLst>
      <p:ext uri="{BB962C8B-B14F-4D97-AF65-F5344CB8AC3E}">
        <p14:creationId xmlns:p14="http://schemas.microsoft.com/office/powerpoint/2010/main" val="700164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Please update photo for this voyage </a:t>
            </a:r>
          </a:p>
        </p:txBody>
      </p:sp>
      <p:sp>
        <p:nvSpPr>
          <p:cNvPr id="4" name="Slide Number Placeholder 3"/>
          <p:cNvSpPr>
            <a:spLocks noGrp="1"/>
          </p:cNvSpPr>
          <p:nvPr>
            <p:ph type="sldNum" sz="quarter" idx="5"/>
          </p:nvPr>
        </p:nvSpPr>
        <p:spPr/>
        <p:txBody>
          <a:bodyPr/>
          <a:lstStyle/>
          <a:p>
            <a:fld id="{AFB41D9F-C7AA-4AD3-B65F-D89B288EC5E5}" type="slidenum">
              <a:rPr lang="en-GB" smtClean="0"/>
              <a:t>16</a:t>
            </a:fld>
            <a:endParaRPr lang="en-GB"/>
          </a:p>
        </p:txBody>
      </p:sp>
    </p:spTree>
    <p:extLst>
      <p:ext uri="{BB962C8B-B14F-4D97-AF65-F5344CB8AC3E}">
        <p14:creationId xmlns:p14="http://schemas.microsoft.com/office/powerpoint/2010/main" val="1757082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17</a:t>
            </a:fld>
            <a:endParaRPr lang="en-GB"/>
          </a:p>
        </p:txBody>
      </p:sp>
    </p:spTree>
    <p:extLst>
      <p:ext uri="{BB962C8B-B14F-4D97-AF65-F5344CB8AC3E}">
        <p14:creationId xmlns:p14="http://schemas.microsoft.com/office/powerpoint/2010/main" val="1596002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Please update this slide for this voyage. Make sure the </a:t>
            </a:r>
            <a:r>
              <a:rPr lang="en-GB" b="1" i="1" dirty="0"/>
              <a:t>scientific name is in italics; </a:t>
            </a:r>
            <a:r>
              <a:rPr lang="en-GB" b="1" i="0" dirty="0"/>
              <a:t>English, German and French only </a:t>
            </a:r>
          </a:p>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18</a:t>
            </a:fld>
            <a:endParaRPr lang="en-GB"/>
          </a:p>
        </p:txBody>
      </p:sp>
    </p:spTree>
    <p:extLst>
      <p:ext uri="{BB962C8B-B14F-4D97-AF65-F5344CB8AC3E}">
        <p14:creationId xmlns:p14="http://schemas.microsoft.com/office/powerpoint/2010/main" val="363086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Please update this slide for this voyage. Make sure the </a:t>
            </a:r>
            <a:r>
              <a:rPr lang="en-GB" b="1" i="1" dirty="0"/>
              <a:t>scientific name is in italics; </a:t>
            </a:r>
            <a:r>
              <a:rPr lang="en-GB" b="1" i="0" dirty="0"/>
              <a:t>English, German and French only </a:t>
            </a:r>
          </a:p>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19</a:t>
            </a:fld>
            <a:endParaRPr lang="en-GB"/>
          </a:p>
        </p:txBody>
      </p:sp>
    </p:spTree>
    <p:extLst>
      <p:ext uri="{BB962C8B-B14F-4D97-AF65-F5344CB8AC3E}">
        <p14:creationId xmlns:p14="http://schemas.microsoft.com/office/powerpoint/2010/main" val="107628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2</a:t>
            </a:fld>
            <a:endParaRPr lang="en-GB"/>
          </a:p>
        </p:txBody>
      </p:sp>
    </p:spTree>
    <p:extLst>
      <p:ext uri="{BB962C8B-B14F-4D97-AF65-F5344CB8AC3E}">
        <p14:creationId xmlns:p14="http://schemas.microsoft.com/office/powerpoint/2010/main" val="3091367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Please update this slide for this voyage. Make sure the </a:t>
            </a:r>
            <a:r>
              <a:rPr lang="en-GB" b="1" i="1" dirty="0"/>
              <a:t>scientific name is in italics; </a:t>
            </a:r>
            <a:r>
              <a:rPr lang="en-GB" b="1" i="0" dirty="0"/>
              <a:t>English, German and French only </a:t>
            </a:r>
          </a:p>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20</a:t>
            </a:fld>
            <a:endParaRPr lang="en-GB"/>
          </a:p>
        </p:txBody>
      </p:sp>
    </p:spTree>
    <p:extLst>
      <p:ext uri="{BB962C8B-B14F-4D97-AF65-F5344CB8AC3E}">
        <p14:creationId xmlns:p14="http://schemas.microsoft.com/office/powerpoint/2010/main" val="1826989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Please update this slide for this voyage. Make sure the </a:t>
            </a:r>
            <a:r>
              <a:rPr lang="en-GB" b="1" i="1" dirty="0"/>
              <a:t>scientific name is in italics; </a:t>
            </a:r>
            <a:r>
              <a:rPr lang="en-GB" b="1" i="0" dirty="0"/>
              <a:t>English, German and French only </a:t>
            </a:r>
          </a:p>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21</a:t>
            </a:fld>
            <a:endParaRPr lang="en-GB"/>
          </a:p>
        </p:txBody>
      </p:sp>
    </p:spTree>
    <p:extLst>
      <p:ext uri="{BB962C8B-B14F-4D97-AF65-F5344CB8AC3E}">
        <p14:creationId xmlns:p14="http://schemas.microsoft.com/office/powerpoint/2010/main" val="290103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22</a:t>
            </a:fld>
            <a:endParaRPr lang="en-GB"/>
          </a:p>
        </p:txBody>
      </p:sp>
    </p:spTree>
    <p:extLst>
      <p:ext uri="{BB962C8B-B14F-4D97-AF65-F5344CB8AC3E}">
        <p14:creationId xmlns:p14="http://schemas.microsoft.com/office/powerpoint/2010/main" val="3494871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23</a:t>
            </a:fld>
            <a:endParaRPr lang="en-GB"/>
          </a:p>
        </p:txBody>
      </p:sp>
    </p:spTree>
    <p:extLst>
      <p:ext uri="{BB962C8B-B14F-4D97-AF65-F5344CB8AC3E}">
        <p14:creationId xmlns:p14="http://schemas.microsoft.com/office/powerpoint/2010/main" val="1853399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24</a:t>
            </a:fld>
            <a:endParaRPr lang="en-GB"/>
          </a:p>
        </p:txBody>
      </p:sp>
    </p:spTree>
    <p:extLst>
      <p:ext uri="{BB962C8B-B14F-4D97-AF65-F5344CB8AC3E}">
        <p14:creationId xmlns:p14="http://schemas.microsoft.com/office/powerpoint/2010/main" val="1596002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B41D9F-C7AA-4AD3-B65F-D89B288EC5E5}" type="slidenum">
              <a:rPr lang="en-GB" smtClean="0"/>
              <a:t>25</a:t>
            </a:fld>
            <a:endParaRPr lang="en-GB"/>
          </a:p>
        </p:txBody>
      </p:sp>
    </p:spTree>
    <p:extLst>
      <p:ext uri="{BB962C8B-B14F-4D97-AF65-F5344CB8AC3E}">
        <p14:creationId xmlns:p14="http://schemas.microsoft.com/office/powerpoint/2010/main" val="3549400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Copy and paste marine mammals observed – </a:t>
            </a:r>
            <a:r>
              <a:rPr lang="en-GB" b="1" dirty="0"/>
              <a:t>make sure </a:t>
            </a:r>
            <a:r>
              <a:rPr lang="en-GB" b="1" i="1" dirty="0"/>
              <a:t>scientific name is in italics</a:t>
            </a:r>
          </a:p>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26</a:t>
            </a:fld>
            <a:endParaRPr lang="en-GB"/>
          </a:p>
        </p:txBody>
      </p:sp>
    </p:spTree>
    <p:extLst>
      <p:ext uri="{BB962C8B-B14F-4D97-AF65-F5344CB8AC3E}">
        <p14:creationId xmlns:p14="http://schemas.microsoft.com/office/powerpoint/2010/main" val="3088833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27</a:t>
            </a:fld>
            <a:endParaRPr lang="en-GB"/>
          </a:p>
        </p:txBody>
      </p:sp>
    </p:spTree>
    <p:extLst>
      <p:ext uri="{BB962C8B-B14F-4D97-AF65-F5344CB8AC3E}">
        <p14:creationId xmlns:p14="http://schemas.microsoft.com/office/powerpoint/2010/main" val="309367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3</a:t>
            </a:fld>
            <a:endParaRPr lang="en-GB"/>
          </a:p>
        </p:txBody>
      </p:sp>
    </p:spTree>
    <p:extLst>
      <p:ext uri="{BB962C8B-B14F-4D97-AF65-F5344CB8AC3E}">
        <p14:creationId xmlns:p14="http://schemas.microsoft.com/office/powerpoint/2010/main" val="2942033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AFB41D9F-C7AA-4AD3-B65F-D89B288EC5E5}" type="slidenum">
              <a:rPr lang="en-GB" smtClean="0"/>
              <a:t>4</a:t>
            </a:fld>
            <a:endParaRPr lang="en-GB"/>
          </a:p>
        </p:txBody>
      </p:sp>
    </p:spTree>
    <p:extLst>
      <p:ext uri="{BB962C8B-B14F-4D97-AF65-F5344CB8AC3E}">
        <p14:creationId xmlns:p14="http://schemas.microsoft.com/office/powerpoint/2010/main" val="2942033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Please update this slide for this voyage </a:t>
            </a:r>
          </a:p>
        </p:txBody>
      </p:sp>
      <p:sp>
        <p:nvSpPr>
          <p:cNvPr id="4" name="Slide Number Placeholder 3"/>
          <p:cNvSpPr>
            <a:spLocks noGrp="1"/>
          </p:cNvSpPr>
          <p:nvPr>
            <p:ph type="sldNum" sz="quarter" idx="5"/>
          </p:nvPr>
        </p:nvSpPr>
        <p:spPr/>
        <p:txBody>
          <a:bodyPr/>
          <a:lstStyle/>
          <a:p>
            <a:fld id="{AFB41D9F-C7AA-4AD3-B65F-D89B288EC5E5}" type="slidenum">
              <a:rPr lang="en-GB" smtClean="0"/>
              <a:t>5</a:t>
            </a:fld>
            <a:endParaRPr lang="en-GB"/>
          </a:p>
        </p:txBody>
      </p:sp>
    </p:spTree>
    <p:extLst>
      <p:ext uri="{BB962C8B-B14F-4D97-AF65-F5344CB8AC3E}">
        <p14:creationId xmlns:p14="http://schemas.microsoft.com/office/powerpoint/2010/main" val="3674342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Please update this slide for this voyage </a:t>
            </a:r>
          </a:p>
          <a:p>
            <a:endParaRPr lang="en-GB" dirty="0"/>
          </a:p>
        </p:txBody>
      </p:sp>
      <p:sp>
        <p:nvSpPr>
          <p:cNvPr id="4" name="Slide Number Placeholder 3"/>
          <p:cNvSpPr>
            <a:spLocks noGrp="1"/>
          </p:cNvSpPr>
          <p:nvPr>
            <p:ph type="sldNum" sz="quarter" idx="5"/>
          </p:nvPr>
        </p:nvSpPr>
        <p:spPr/>
        <p:txBody>
          <a:bodyPr/>
          <a:lstStyle/>
          <a:p>
            <a:fld id="{AFB41D9F-C7AA-4AD3-B65F-D89B288EC5E5}" type="slidenum">
              <a:rPr lang="en-GB" smtClean="0"/>
              <a:t>6</a:t>
            </a:fld>
            <a:endParaRPr lang="en-GB"/>
          </a:p>
        </p:txBody>
      </p:sp>
    </p:spTree>
    <p:extLst>
      <p:ext uri="{BB962C8B-B14F-4D97-AF65-F5344CB8AC3E}">
        <p14:creationId xmlns:p14="http://schemas.microsoft.com/office/powerpoint/2010/main" val="176235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Please update for this voyage </a:t>
            </a:r>
          </a:p>
        </p:txBody>
      </p:sp>
      <p:sp>
        <p:nvSpPr>
          <p:cNvPr id="4" name="Slide Number Placeholder 3"/>
          <p:cNvSpPr>
            <a:spLocks noGrp="1"/>
          </p:cNvSpPr>
          <p:nvPr>
            <p:ph type="sldNum" sz="quarter" idx="5"/>
          </p:nvPr>
        </p:nvSpPr>
        <p:spPr/>
        <p:txBody>
          <a:bodyPr/>
          <a:lstStyle/>
          <a:p>
            <a:fld id="{AFB41D9F-C7AA-4AD3-B65F-D89B288EC5E5}" type="slidenum">
              <a:rPr lang="en-GB" smtClean="0"/>
              <a:t>7</a:t>
            </a:fld>
            <a:endParaRPr lang="en-GB"/>
          </a:p>
        </p:txBody>
      </p:sp>
    </p:spTree>
    <p:extLst>
      <p:ext uri="{BB962C8B-B14F-4D97-AF65-F5344CB8AC3E}">
        <p14:creationId xmlns:p14="http://schemas.microsoft.com/office/powerpoint/2010/main" val="367434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Creativity was just one way we engaged with this incredible environment, but another was through direct observation. </a:t>
            </a:r>
          </a:p>
          <a:p>
            <a:endParaRPr lang="en-GB" dirty="0"/>
          </a:p>
          <a:p>
            <a:r>
              <a:rPr lang="en-GB" dirty="0"/>
              <a:t>Whether standing on deck or out in the zodiacs, we spent time scanning the horizon, watching seabirds glide past, and spotting whales as they surfaced. Every wildlife sighting was a reminder that Antarctica is anything but empty—it’s full of life, adapted to thrive in the harshest conditions.</a:t>
            </a:r>
          </a:p>
        </p:txBody>
      </p:sp>
      <p:sp>
        <p:nvSpPr>
          <p:cNvPr id="4" name="Slide Number Placeholder 3"/>
          <p:cNvSpPr>
            <a:spLocks noGrp="1"/>
          </p:cNvSpPr>
          <p:nvPr>
            <p:ph type="sldNum" sz="quarter" idx="5"/>
          </p:nvPr>
        </p:nvSpPr>
        <p:spPr/>
        <p:txBody>
          <a:bodyPr/>
          <a:lstStyle/>
          <a:p>
            <a:fld id="{AFB41D9F-C7AA-4AD3-B65F-D89B288EC5E5}" type="slidenum">
              <a:rPr lang="en-GB" smtClean="0"/>
              <a:t>8</a:t>
            </a:fld>
            <a:endParaRPr lang="en-GB"/>
          </a:p>
        </p:txBody>
      </p:sp>
    </p:spTree>
    <p:extLst>
      <p:ext uri="{BB962C8B-B14F-4D97-AF65-F5344CB8AC3E}">
        <p14:creationId xmlns:p14="http://schemas.microsoft.com/office/powerpoint/2010/main" val="1757082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baseline="0" dirty="0"/>
              <a:t>Slide </a:t>
            </a:r>
            <a:r>
              <a:rPr lang="nb-NO" b="0" baseline="0" dirty="0" err="1"/>
              <a:t>already</a:t>
            </a:r>
            <a:r>
              <a:rPr lang="nb-NO" b="0" baseline="0" dirty="0"/>
              <a:t> </a:t>
            </a:r>
            <a:r>
              <a:rPr lang="nb-NO" b="0" baseline="0" dirty="0" err="1"/>
              <a:t>updated</a:t>
            </a:r>
            <a:r>
              <a:rPr lang="nb-NO" b="0" baseline="0" dirty="0"/>
              <a:t> for </a:t>
            </a:r>
            <a:r>
              <a:rPr lang="nb-NO" b="0" baseline="0" dirty="0" err="1"/>
              <a:t>this</a:t>
            </a:r>
            <a:r>
              <a:rPr lang="nb-NO" b="0" baseline="0" dirty="0"/>
              <a:t> </a:t>
            </a:r>
            <a:r>
              <a:rPr lang="nb-NO" b="0" baseline="0" dirty="0" err="1"/>
              <a:t>voyage</a:t>
            </a:r>
            <a:r>
              <a:rPr lang="nb-NO" b="0" baseline="0" dirty="0"/>
              <a:t> </a:t>
            </a:r>
          </a:p>
        </p:txBody>
      </p:sp>
      <p:sp>
        <p:nvSpPr>
          <p:cNvPr id="4" name="Slide Number Placeholder 3"/>
          <p:cNvSpPr>
            <a:spLocks noGrp="1"/>
          </p:cNvSpPr>
          <p:nvPr>
            <p:ph type="sldNum" sz="quarter" idx="5"/>
          </p:nvPr>
        </p:nvSpPr>
        <p:spPr/>
        <p:txBody>
          <a:bodyPr/>
          <a:lstStyle/>
          <a:p>
            <a:fld id="{AFB41D9F-C7AA-4AD3-B65F-D89B288EC5E5}" type="slidenum">
              <a:rPr lang="en-GB" smtClean="0"/>
              <a:t>9</a:t>
            </a:fld>
            <a:endParaRPr lang="en-GB"/>
          </a:p>
        </p:txBody>
      </p:sp>
    </p:spTree>
    <p:extLst>
      <p:ext uri="{BB962C8B-B14F-4D97-AF65-F5344CB8AC3E}">
        <p14:creationId xmlns:p14="http://schemas.microsoft.com/office/powerpoint/2010/main" val="625257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98478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7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73247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8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530549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884154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419104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79803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26009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6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275214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41726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Slide_Indigo 0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2373C-F58D-FF04-4005-596190486F2E}"/>
              </a:ext>
            </a:extLst>
          </p:cNvPr>
          <p:cNvSpPr/>
          <p:nvPr/>
        </p:nvSpPr>
        <p:spPr>
          <a:xfrm>
            <a:off x="-9600" y="-27709"/>
            <a:ext cx="12201600" cy="15377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22250" y="332499"/>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32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22250" y="1117574"/>
            <a:ext cx="10515600" cy="371049"/>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1521000"/>
            <a:ext cx="12201600" cy="5337000"/>
          </a:xfrm>
          <a:ln>
            <a:noFill/>
          </a:ln>
        </p:spPr>
        <p:txBody>
          <a:bodyPr anchor="ctr"/>
          <a:lstStyle>
            <a:lvl1pPr marL="0" indent="0" algn="ctr">
              <a:buNone/>
              <a:defRPr>
                <a:solidFill>
                  <a:schemeClr val="bg2"/>
                </a:solidFill>
              </a:defRPr>
            </a:lvl1pPr>
          </a:lstStyle>
          <a:p>
            <a:r>
              <a:rPr lang="en-GB"/>
              <a:t>Insert your picture here</a:t>
            </a:r>
          </a:p>
        </p:txBody>
      </p:sp>
      <p:pic>
        <p:nvPicPr>
          <p:cNvPr id="5" name="Picture 4" descr="A white letter on a black background&#10;&#10;Description automatically generated">
            <a:extLst>
              <a:ext uri="{FF2B5EF4-FFF2-40B4-BE49-F238E27FC236}">
                <a16:creationId xmlns:a16="http://schemas.microsoft.com/office/drawing/2014/main" id="{C282D56F-AA2B-5AD3-2EEA-925585575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563575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Slide_Indigo 0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2373C-F58D-FF04-4005-596190486F2E}"/>
              </a:ext>
            </a:extLst>
          </p:cNvPr>
          <p:cNvSpPr/>
          <p:nvPr/>
        </p:nvSpPr>
        <p:spPr>
          <a:xfrm>
            <a:off x="-9600" y="0"/>
            <a:ext cx="12201600" cy="2671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78C4B2A-EE0A-252D-967D-EB8F5D94FC60}"/>
              </a:ext>
            </a:extLst>
          </p:cNvPr>
          <p:cNvSpPr>
            <a:spLocks noGrp="1"/>
          </p:cNvSpPr>
          <p:nvPr>
            <p:ph type="title"/>
          </p:nvPr>
        </p:nvSpPr>
        <p:spPr>
          <a:xfrm>
            <a:off x="822250" y="381600"/>
            <a:ext cx="10515600" cy="774524"/>
          </a:xfrm>
          <a:noFill/>
          <a:ln>
            <a:noFill/>
          </a:ln>
        </p:spPr>
        <p:style>
          <a:lnRef idx="2">
            <a:schemeClr val="accent2">
              <a:shade val="50000"/>
            </a:schemeClr>
          </a:lnRef>
          <a:fillRef idx="1">
            <a:schemeClr val="accent2"/>
          </a:fillRef>
          <a:effectRef idx="0">
            <a:schemeClr val="accent2"/>
          </a:effectRef>
          <a:fontRef idx="minor">
            <a:schemeClr val="lt1"/>
          </a:fontRef>
        </p:style>
        <p:txBody>
          <a:bodyPr anchor="b">
            <a:normAutofit/>
          </a:bodyPr>
          <a:lstStyle>
            <a:lvl1pPr>
              <a:defRPr sz="4000">
                <a:latin typeface="Jost SemiBold" pitchFamily="2" charset="0"/>
                <a:ea typeface="Jost SemiBold"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514003-E6F9-8192-EE5C-0E4EF3239E83}"/>
              </a:ext>
            </a:extLst>
          </p:cNvPr>
          <p:cNvSpPr>
            <a:spLocks noGrp="1"/>
          </p:cNvSpPr>
          <p:nvPr>
            <p:ph type="body" idx="1"/>
          </p:nvPr>
        </p:nvSpPr>
        <p:spPr>
          <a:xfrm>
            <a:off x="822250" y="1156124"/>
            <a:ext cx="10515600" cy="741325"/>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Slide Number Placeholder 5">
            <a:extLst>
              <a:ext uri="{FF2B5EF4-FFF2-40B4-BE49-F238E27FC236}">
                <a16:creationId xmlns:a16="http://schemas.microsoft.com/office/drawing/2014/main" id="{B9465DA2-9E04-466D-AB4C-F6FBDF0FA0C9}"/>
              </a:ext>
            </a:extLst>
          </p:cNvPr>
          <p:cNvSpPr>
            <a:spLocks noGrp="1"/>
          </p:cNvSpPr>
          <p:nvPr>
            <p:ph type="sldNum" sz="quarter" idx="12"/>
          </p:nvPr>
        </p:nvSpPr>
        <p:spPr>
          <a:xfrm>
            <a:off x="10284000" y="22896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
        <p:nvSpPr>
          <p:cNvPr id="15" name="Picture Placeholder 14">
            <a:extLst>
              <a:ext uri="{FF2B5EF4-FFF2-40B4-BE49-F238E27FC236}">
                <a16:creationId xmlns:a16="http://schemas.microsoft.com/office/drawing/2014/main" id="{222BAA3B-25D5-696A-C90D-2C898BE6046F}"/>
              </a:ext>
            </a:extLst>
          </p:cNvPr>
          <p:cNvSpPr>
            <a:spLocks noGrp="1"/>
          </p:cNvSpPr>
          <p:nvPr>
            <p:ph type="pic" sz="quarter" idx="13" hasCustomPrompt="1"/>
          </p:nvPr>
        </p:nvSpPr>
        <p:spPr>
          <a:xfrm>
            <a:off x="0" y="2671200"/>
            <a:ext cx="12192000" cy="4192200"/>
          </a:xfrm>
          <a:ln>
            <a:noFill/>
          </a:ln>
        </p:spPr>
        <p:txBody>
          <a:bodyPr anchor="ctr"/>
          <a:lstStyle>
            <a:lvl1pPr marL="0" indent="0" algn="ctr">
              <a:buNone/>
              <a:defRPr>
                <a:solidFill>
                  <a:schemeClr val="bg2"/>
                </a:solidFill>
              </a:defRPr>
            </a:lvl1pPr>
          </a:lstStyle>
          <a:p>
            <a:r>
              <a:rPr lang="en-GB"/>
              <a:t>Insert your picture here</a:t>
            </a:r>
          </a:p>
        </p:txBody>
      </p:sp>
      <p:pic>
        <p:nvPicPr>
          <p:cNvPr id="4" name="Picture 3" descr="A white letter on a black background&#10;&#10;Description automatically generated">
            <a:extLst>
              <a:ext uri="{FF2B5EF4-FFF2-40B4-BE49-F238E27FC236}">
                <a16:creationId xmlns:a16="http://schemas.microsoft.com/office/drawing/2014/main" id="{89935F44-0163-C01A-C693-65FD52FFA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88785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54113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ntent Slide_Indigo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A2CD78-CF24-A039-98CB-5BEE2FA991DD}"/>
              </a:ext>
            </a:extLst>
          </p:cNvPr>
          <p:cNvSpPr>
            <a:spLocks noGrp="1"/>
          </p:cNvSpPr>
          <p:nvPr>
            <p:ph sz="half" idx="2"/>
          </p:nvPr>
        </p:nvSpPr>
        <p:spPr>
          <a:xfrm>
            <a:off x="64776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FB75DD1B-39C9-0BF0-93C3-9C29D5015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99" y="6417273"/>
            <a:ext cx="211921" cy="304201"/>
          </a:xfrm>
          <a:prstGeom prst="rect">
            <a:avLst/>
          </a:prstGeom>
        </p:spPr>
      </p:pic>
    </p:spTree>
    <p:extLst>
      <p:ext uri="{BB962C8B-B14F-4D97-AF65-F5344CB8AC3E}">
        <p14:creationId xmlns:p14="http://schemas.microsoft.com/office/powerpoint/2010/main" val="3254866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 Image Slide_Sand 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1CA4C3D8-B7CA-A71B-0693-AA43C3C95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99" y="6417273"/>
            <a:ext cx="211921" cy="304201"/>
          </a:xfrm>
          <a:prstGeom prst="rect">
            <a:avLst/>
          </a:prstGeom>
        </p:spPr>
      </p:pic>
      <p:sp>
        <p:nvSpPr>
          <p:cNvPr id="6" name="Picture Placeholder 6">
            <a:extLst>
              <a:ext uri="{FF2B5EF4-FFF2-40B4-BE49-F238E27FC236}">
                <a16:creationId xmlns:a16="http://schemas.microsoft.com/office/drawing/2014/main" id="{B2209D14-6ABD-DA34-0BDE-105946AED6ED}"/>
              </a:ext>
            </a:extLst>
          </p:cNvPr>
          <p:cNvSpPr>
            <a:spLocks noGrp="1"/>
          </p:cNvSpPr>
          <p:nvPr>
            <p:ph type="pic" sz="quarter" idx="13" hasCustomPrompt="1"/>
          </p:nvPr>
        </p:nvSpPr>
        <p:spPr>
          <a:xfrm>
            <a:off x="6477000" y="1901825"/>
            <a:ext cx="4960938" cy="381635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2592113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 Image Slide_Pearl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BF233-56CB-DC26-C0B8-1BAA9DA2F9B6}"/>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AD5615-05CF-8974-4F42-67D2CE0A4006}"/>
              </a:ext>
            </a:extLst>
          </p:cNvPr>
          <p:cNvSpPr>
            <a:spLocks noGrp="1" noRot="1" noMove="1" noResize="1" noEditPoints="1" noAdjustHandles="1" noChangeArrowheads="1" noChangeShapeType="1"/>
          </p:cNvSpPr>
          <p:nvPr/>
        </p:nvSpPr>
        <p:spPr>
          <a:xfrm>
            <a:off x="753600" y="757800"/>
            <a:ext cx="11448000" cy="5342400"/>
          </a:xfrm>
          <a:prstGeom prst="rect">
            <a:avLst/>
          </a:pr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18FB7B-F4E4-D716-C4CC-FE859A6044FE}"/>
              </a:ext>
            </a:extLst>
          </p:cNvPr>
          <p:cNvSpPr>
            <a:spLocks noGrp="1"/>
          </p:cNvSpPr>
          <p:nvPr>
            <p:ph type="title"/>
          </p:nvPr>
        </p:nvSpPr>
        <p:spPr>
          <a:xfrm>
            <a:off x="1135200" y="1139400"/>
            <a:ext cx="10303200" cy="686224"/>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1CFB8D-EBF9-F4EE-8859-4D12F3FAC0C7}"/>
              </a:ext>
            </a:extLst>
          </p:cNvPr>
          <p:cNvSpPr>
            <a:spLocks noGrp="1"/>
          </p:cNvSpPr>
          <p:nvPr>
            <p:ph sz="half" idx="1"/>
          </p:nvPr>
        </p:nvSpPr>
        <p:spPr>
          <a:xfrm>
            <a:off x="1135200" y="1902600"/>
            <a:ext cx="4960800" cy="38160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309E14E3-3516-28F0-9D27-1CEDFD1CDD63}"/>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11" name="Footer Placeholder 4">
            <a:extLst>
              <a:ext uri="{FF2B5EF4-FFF2-40B4-BE49-F238E27FC236}">
                <a16:creationId xmlns:a16="http://schemas.microsoft.com/office/drawing/2014/main" id="{E0D014A5-33A7-B2D5-4FC5-9238B481DC21}"/>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12" name="Slide Number Placeholder 5">
            <a:extLst>
              <a:ext uri="{FF2B5EF4-FFF2-40B4-BE49-F238E27FC236}">
                <a16:creationId xmlns:a16="http://schemas.microsoft.com/office/drawing/2014/main" id="{D39D66CE-F483-BE79-7251-CF223BDF1701}"/>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1CA4C3D8-B7CA-A71B-0693-AA43C3C95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99" y="6417273"/>
            <a:ext cx="211921" cy="304201"/>
          </a:xfrm>
          <a:prstGeom prst="rect">
            <a:avLst/>
          </a:prstGeom>
        </p:spPr>
      </p:pic>
      <p:sp>
        <p:nvSpPr>
          <p:cNvPr id="6" name="Picture Placeholder 6">
            <a:extLst>
              <a:ext uri="{FF2B5EF4-FFF2-40B4-BE49-F238E27FC236}">
                <a16:creationId xmlns:a16="http://schemas.microsoft.com/office/drawing/2014/main" id="{B2209D14-6ABD-DA34-0BDE-105946AED6ED}"/>
              </a:ext>
            </a:extLst>
          </p:cNvPr>
          <p:cNvSpPr>
            <a:spLocks noGrp="1"/>
          </p:cNvSpPr>
          <p:nvPr>
            <p:ph type="pic" sz="quarter" idx="13" hasCustomPrompt="1"/>
          </p:nvPr>
        </p:nvSpPr>
        <p:spPr>
          <a:xfrm>
            <a:off x="6477000" y="1901825"/>
            <a:ext cx="4960938" cy="381635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666850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 Image Background Slide 02">
    <p:spTree>
      <p:nvGrpSpPr>
        <p:cNvPr id="1" name=""/>
        <p:cNvGrpSpPr/>
        <p:nvPr/>
      </p:nvGrpSpPr>
      <p:grpSpPr>
        <a:xfrm>
          <a:off x="0" y="0"/>
          <a:ext cx="0" cy="0"/>
          <a:chOff x="0" y="0"/>
          <a:chExt cx="0" cy="0"/>
        </a:xfrm>
      </p:grpSpPr>
      <p:sp>
        <p:nvSpPr>
          <p:cNvPr id="13" name="Picture Placeholder 14">
            <a:extLst>
              <a:ext uri="{FF2B5EF4-FFF2-40B4-BE49-F238E27FC236}">
                <a16:creationId xmlns:a16="http://schemas.microsoft.com/office/drawing/2014/main" id="{C66863CC-7436-6F60-9B19-9C921FD591E3}"/>
              </a:ext>
            </a:extLst>
          </p:cNvPr>
          <p:cNvSpPr>
            <a:spLocks noGrp="1"/>
          </p:cNvSpPr>
          <p:nvPr>
            <p:ph type="pic" sz="quarter" idx="13" hasCustomPrompt="1"/>
          </p:nvPr>
        </p:nvSpPr>
        <p:spPr>
          <a:xfrm>
            <a:off x="-9600" y="0"/>
            <a:ext cx="12211200" cy="6863400"/>
          </a:xfrm>
          <a:ln>
            <a:noFill/>
          </a:ln>
        </p:spPr>
        <p:txBody>
          <a:bodyPr anchor="ctr"/>
          <a:lstStyle>
            <a:lvl1pPr marL="0" indent="0" algn="ctr">
              <a:buNone/>
              <a:defRPr>
                <a:solidFill>
                  <a:schemeClr val="bg2"/>
                </a:solidFill>
              </a:defRPr>
            </a:lvl1pPr>
          </a:lstStyle>
          <a:p>
            <a:r>
              <a:rPr lang="en-GB"/>
              <a:t>Insert your picture here</a:t>
            </a:r>
          </a:p>
        </p:txBody>
      </p:sp>
      <p:sp>
        <p:nvSpPr>
          <p:cNvPr id="10" name="Rectangle 9">
            <a:extLst>
              <a:ext uri="{FF2B5EF4-FFF2-40B4-BE49-F238E27FC236}">
                <a16:creationId xmlns:a16="http://schemas.microsoft.com/office/drawing/2014/main" id="{B4D40636-1A56-8AC0-D963-E55354A311DB}"/>
              </a:ext>
            </a:extLst>
          </p:cNvPr>
          <p:cNvSpPr>
            <a:spLocks/>
          </p:cNvSpPr>
          <p:nvPr/>
        </p:nvSpPr>
        <p:spPr>
          <a:xfrm>
            <a:off x="1" y="757800"/>
            <a:ext cx="6096000" cy="534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7E6402D-56BA-D9AC-15D3-9A60011EB2E3}"/>
              </a:ext>
            </a:extLst>
          </p:cNvPr>
          <p:cNvSpPr>
            <a:spLocks noGrp="1"/>
          </p:cNvSpPr>
          <p:nvPr>
            <p:ph type="title"/>
          </p:nvPr>
        </p:nvSpPr>
        <p:spPr>
          <a:xfrm>
            <a:off x="753600" y="1139400"/>
            <a:ext cx="4579200" cy="763200"/>
          </a:xfrm>
        </p:spPr>
        <p:txBody>
          <a:bodyPr>
            <a:normAutofit/>
          </a:bodyPr>
          <a:lstStyle>
            <a:lvl1pPr>
              <a:defRPr sz="32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D626DA-5D88-30B9-445E-09A7E1A88241}"/>
              </a:ext>
            </a:extLst>
          </p:cNvPr>
          <p:cNvSpPr>
            <a:spLocks noGrp="1"/>
          </p:cNvSpPr>
          <p:nvPr>
            <p:ph type="body" idx="1"/>
          </p:nvPr>
        </p:nvSpPr>
        <p:spPr>
          <a:xfrm>
            <a:off x="753601" y="1902600"/>
            <a:ext cx="4579200" cy="381600"/>
          </a:xfrm>
        </p:spPr>
        <p:txBody>
          <a:bodyPr anchor="b"/>
          <a:lstStyle>
            <a:lvl1pPr marL="0" indent="0">
              <a:buNone/>
              <a:defRPr sz="24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40F39F-DCB4-D051-A71D-83FAC1BBFC58}"/>
              </a:ext>
            </a:extLst>
          </p:cNvPr>
          <p:cNvSpPr>
            <a:spLocks noGrp="1"/>
          </p:cNvSpPr>
          <p:nvPr>
            <p:ph sz="half" idx="2"/>
          </p:nvPr>
        </p:nvSpPr>
        <p:spPr>
          <a:xfrm>
            <a:off x="753601" y="2284200"/>
            <a:ext cx="4579200" cy="34344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B429879C-FBD2-0026-75B3-48BEB8C6238F}"/>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6" name="Footer Placeholder 4">
            <a:extLst>
              <a:ext uri="{FF2B5EF4-FFF2-40B4-BE49-F238E27FC236}">
                <a16:creationId xmlns:a16="http://schemas.microsoft.com/office/drawing/2014/main" id="{C69B2184-A5BA-A546-9224-9C5E2748D78C}"/>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7" name="Slide Number Placeholder 5">
            <a:extLst>
              <a:ext uri="{FF2B5EF4-FFF2-40B4-BE49-F238E27FC236}">
                <a16:creationId xmlns:a16="http://schemas.microsoft.com/office/drawing/2014/main" id="{D5F10207-2F7B-A0AC-F0C0-7BAE1232694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8" name="Picture 7" descr="A white letter on a black background&#10;&#10;Description automatically generated">
            <a:extLst>
              <a:ext uri="{FF2B5EF4-FFF2-40B4-BE49-F238E27FC236}">
                <a16:creationId xmlns:a16="http://schemas.microsoft.com/office/drawing/2014/main" id="{0F254990-3AD2-959B-0842-B36394429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3521729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py Only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106848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106848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842384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py + Image Slide 02">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090F26-44CA-186E-DCD7-30C39DCB903E}"/>
              </a:ext>
            </a:extLst>
          </p:cNvPr>
          <p:cNvSpPr>
            <a:spLocks noGrp="1"/>
          </p:cNvSpPr>
          <p:nvPr>
            <p:ph type="title"/>
          </p:nvPr>
        </p:nvSpPr>
        <p:spPr>
          <a:xfrm>
            <a:off x="753600" y="757800"/>
            <a:ext cx="5724000" cy="763200"/>
          </a:xfrm>
        </p:spPr>
        <p:txBody>
          <a:bodyPr>
            <a:normAutofit/>
          </a:bodyPr>
          <a:lstStyle>
            <a:lvl1pPr>
              <a:defRPr sz="3200">
                <a:solidFill>
                  <a:schemeClr val="bg1"/>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3B258B5A-DA1A-2A8F-56CA-9BF10266BE5E}"/>
              </a:ext>
            </a:extLst>
          </p:cNvPr>
          <p:cNvSpPr>
            <a:spLocks noGrp="1"/>
          </p:cNvSpPr>
          <p:nvPr>
            <p:ph sz="half" idx="1"/>
          </p:nvPr>
        </p:nvSpPr>
        <p:spPr>
          <a:xfrm>
            <a:off x="753600" y="1521000"/>
            <a:ext cx="5342400" cy="4579200"/>
          </a:xfrm>
        </p:spPr>
        <p:txBody>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2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3">
            <a:extLst>
              <a:ext uri="{FF2B5EF4-FFF2-40B4-BE49-F238E27FC236}">
                <a16:creationId xmlns:a16="http://schemas.microsoft.com/office/drawing/2014/main" id="{042B818F-16E2-9701-F05A-B4C144AAF41E}"/>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3" name="Footer Placeholder 4">
            <a:extLst>
              <a:ext uri="{FF2B5EF4-FFF2-40B4-BE49-F238E27FC236}">
                <a16:creationId xmlns:a16="http://schemas.microsoft.com/office/drawing/2014/main" id="{9239BE8B-5F57-BC72-BE01-37E5117B645F}"/>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4" name="Slide Number Placeholder 5">
            <a:extLst>
              <a:ext uri="{FF2B5EF4-FFF2-40B4-BE49-F238E27FC236}">
                <a16:creationId xmlns:a16="http://schemas.microsoft.com/office/drawing/2014/main" id="{8E4DA3A3-A2AF-E374-80E3-CCE844FD3727}"/>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5" name="Picture 4" descr="A white letter on a black background&#10;&#10;Description automatically generated">
            <a:extLst>
              <a:ext uri="{FF2B5EF4-FFF2-40B4-BE49-F238E27FC236}">
                <a16:creationId xmlns:a16="http://schemas.microsoft.com/office/drawing/2014/main" id="{53896ED3-6F7D-F817-3ED8-9FF790ADD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
        <p:nvSpPr>
          <p:cNvPr id="8" name="Picture Placeholder 6">
            <a:extLst>
              <a:ext uri="{FF2B5EF4-FFF2-40B4-BE49-F238E27FC236}">
                <a16:creationId xmlns:a16="http://schemas.microsoft.com/office/drawing/2014/main" id="{55BB9F17-F3B6-255E-2D84-1B8B19924668}"/>
              </a:ext>
            </a:extLst>
          </p:cNvPr>
          <p:cNvSpPr>
            <a:spLocks noGrp="1"/>
          </p:cNvSpPr>
          <p:nvPr>
            <p:ph type="pic" sz="quarter" idx="13" hasCustomPrompt="1"/>
          </p:nvPr>
        </p:nvSpPr>
        <p:spPr>
          <a:xfrm>
            <a:off x="6477000" y="757800"/>
            <a:ext cx="4960938" cy="5342400"/>
          </a:xfrm>
        </p:spPr>
        <p:txBody>
          <a:bodyPr anchor="ctr"/>
          <a:lstStyle>
            <a:lvl1pPr marL="0" indent="0" algn="ctr">
              <a:buNone/>
              <a:defRPr>
                <a:solidFill>
                  <a:schemeClr val="bg1"/>
                </a:solidFill>
              </a:defRPr>
            </a:lvl1pPr>
          </a:lstStyle>
          <a:p>
            <a:r>
              <a:rPr lang="en-GB"/>
              <a:t>Insert your picture here</a:t>
            </a:r>
          </a:p>
        </p:txBody>
      </p:sp>
    </p:spTree>
    <p:extLst>
      <p:ext uri="{BB962C8B-B14F-4D97-AF65-F5344CB8AC3E}">
        <p14:creationId xmlns:p14="http://schemas.microsoft.com/office/powerpoint/2010/main" val="3677002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Slide 0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3C874C-57C6-FE98-22ED-46EAAC255529}"/>
              </a:ext>
            </a:extLst>
          </p:cNvPr>
          <p:cNvSpPr>
            <a:spLocks noGrp="1"/>
          </p:cNvSpPr>
          <p:nvPr>
            <p:ph type="pic" sz="quarter" idx="13" hasCustomPrompt="1"/>
          </p:nvPr>
        </p:nvSpPr>
        <p:spPr>
          <a:xfrm>
            <a:off x="1" y="-5400"/>
            <a:ext cx="12192000" cy="6868800"/>
          </a:xfrm>
        </p:spPr>
        <p:txBody>
          <a:bodyPr anchor="ctr"/>
          <a:lstStyle>
            <a:lvl1pPr marL="0" indent="0" algn="ctr">
              <a:buNone/>
              <a:defRPr>
                <a:solidFill>
                  <a:schemeClr val="bg2"/>
                </a:solidFill>
              </a:defRPr>
            </a:lvl1pPr>
          </a:lstStyle>
          <a:p>
            <a:r>
              <a:rPr lang="en-GB"/>
              <a:t>Insert your picture here</a:t>
            </a:r>
          </a:p>
        </p:txBody>
      </p:sp>
      <p:sp>
        <p:nvSpPr>
          <p:cNvPr id="5" name="Date Placeholder 3">
            <a:extLst>
              <a:ext uri="{FF2B5EF4-FFF2-40B4-BE49-F238E27FC236}">
                <a16:creationId xmlns:a16="http://schemas.microsoft.com/office/drawing/2014/main" id="{A1280ABD-E9DC-B7C5-BCF5-9AC587E405AA}"/>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6" name="Footer Placeholder 4">
            <a:extLst>
              <a:ext uri="{FF2B5EF4-FFF2-40B4-BE49-F238E27FC236}">
                <a16:creationId xmlns:a16="http://schemas.microsoft.com/office/drawing/2014/main" id="{898A51BD-3C85-7635-39F6-ED67792625A9}"/>
              </a:ext>
            </a:extLst>
          </p:cNvPr>
          <p:cNvSpPr>
            <a:spLocks noGrp="1"/>
          </p:cNvSpPr>
          <p:nvPr>
            <p:ph type="ftr" sz="quarter" idx="11"/>
          </p:nvPr>
        </p:nvSpPr>
        <p:spPr>
          <a:xfrm>
            <a:off x="3806400" y="6481800"/>
            <a:ext cx="4579200" cy="239675"/>
          </a:xfrm>
          <a:prstGeom prst="rect">
            <a:avLst/>
          </a:prstGeom>
        </p:spPr>
        <p:txBody>
          <a:bodyPr/>
          <a:lstStyle>
            <a:lvl1pPr algn="ctr">
              <a:defRPr sz="800">
                <a:solidFill>
                  <a:schemeClr val="bg2"/>
                </a:solidFill>
                <a:latin typeface="Jost" pitchFamily="2" charset="0"/>
                <a:ea typeface="Jost" pitchFamily="2" charset="0"/>
              </a:defRPr>
            </a:lvl1pPr>
          </a:lstStyle>
          <a:p>
            <a:endParaRPr lang="en-US"/>
          </a:p>
        </p:txBody>
      </p:sp>
      <p:sp>
        <p:nvSpPr>
          <p:cNvPr id="7" name="Slide Number Placeholder 5">
            <a:extLst>
              <a:ext uri="{FF2B5EF4-FFF2-40B4-BE49-F238E27FC236}">
                <a16:creationId xmlns:a16="http://schemas.microsoft.com/office/drawing/2014/main" id="{6D7C5ECD-B415-8E5C-91B8-E1C06C4EC1F3}"/>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pic>
        <p:nvPicPr>
          <p:cNvPr id="3" name="Picture 2" descr="A white letter on a black background&#10;&#10;Description automatically generated">
            <a:extLst>
              <a:ext uri="{FF2B5EF4-FFF2-40B4-BE49-F238E27FC236}">
                <a16:creationId xmlns:a16="http://schemas.microsoft.com/office/drawing/2014/main" id="{55550A24-0177-7BED-923E-240348FFF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000" y="6417274"/>
            <a:ext cx="211921" cy="304201"/>
          </a:xfrm>
          <a:prstGeom prst="rect">
            <a:avLst/>
          </a:prstGeom>
        </p:spPr>
      </p:pic>
    </p:spTree>
    <p:extLst>
      <p:ext uri="{BB962C8B-B14F-4D97-AF65-F5344CB8AC3E}">
        <p14:creationId xmlns:p14="http://schemas.microsoft.com/office/powerpoint/2010/main" val="1984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214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tx2"/>
        </a:solidFill>
        <a:effectLst/>
      </p:bgPr>
    </p:bg>
    <p:spTree>
      <p:nvGrpSpPr>
        <p:cNvPr id="1" name=""/>
        <p:cNvGrpSpPr/>
        <p:nvPr/>
      </p:nvGrpSpPr>
      <p:grpSpPr>
        <a:xfrm>
          <a:off x="0" y="0"/>
          <a:ext cx="0" cy="0"/>
          <a:chOff x="0" y="0"/>
          <a:chExt cx="0" cy="0"/>
        </a:xfrm>
      </p:grpSpPr>
      <p:sp>
        <p:nvSpPr>
          <p:cNvPr id="7" name="Plassholder for bilde 9">
            <a:extLst>
              <a:ext uri="{FF2B5EF4-FFF2-40B4-BE49-F238E27FC236}">
                <a16:creationId xmlns:a16="http://schemas.microsoft.com/office/drawing/2014/main" id="{787B7979-05F2-0F05-FF84-42AFEE25A162}"/>
              </a:ext>
            </a:extLst>
          </p:cNvPr>
          <p:cNvSpPr>
            <a:spLocks noGrp="1"/>
          </p:cNvSpPr>
          <p:nvPr>
            <p:ph type="pic" sz="quarter" idx="11"/>
          </p:nvPr>
        </p:nvSpPr>
        <p:spPr>
          <a:xfrm>
            <a:off x="4056000" y="435600"/>
            <a:ext cx="8136000" cy="6422400"/>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
        <p:nvSpPr>
          <p:cNvPr id="8" name="Tittel 1">
            <a:extLst>
              <a:ext uri="{FF2B5EF4-FFF2-40B4-BE49-F238E27FC236}">
                <a16:creationId xmlns:a16="http://schemas.microsoft.com/office/drawing/2014/main" id="{01CA0C32-3062-A58F-23C8-65BC03AEA8B1}"/>
              </a:ext>
            </a:extLst>
          </p:cNvPr>
          <p:cNvSpPr>
            <a:spLocks noGrp="1"/>
          </p:cNvSpPr>
          <p:nvPr>
            <p:ph type="title"/>
          </p:nvPr>
        </p:nvSpPr>
        <p:spPr>
          <a:xfrm>
            <a:off x="319305" y="1229397"/>
            <a:ext cx="3438469" cy="1902272"/>
          </a:xfrm>
          <a:prstGeom prst="rect">
            <a:avLst/>
          </a:prstGeom>
        </p:spPr>
        <p:txBody>
          <a:bodyPr vert="horz" tIns="90000" bIns="0" anchor="b" anchorCtr="0">
            <a:spAutoFit/>
          </a:bodyPr>
          <a:lstStyle>
            <a:lvl1pPr algn="l">
              <a:lnSpc>
                <a:spcPts val="4667"/>
              </a:lnSpc>
              <a:defRPr sz="4000" b="1" i="0">
                <a:solidFill>
                  <a:schemeClr val="bg1"/>
                </a:solidFill>
                <a:latin typeface="+mj-lt"/>
              </a:defRPr>
            </a:lvl1pPr>
          </a:lstStyle>
          <a:p>
            <a:r>
              <a:rPr lang="en-US" dirty="0"/>
              <a:t>Click to edit Master title style</a:t>
            </a:r>
            <a:endParaRPr lang="en-GB" dirty="0"/>
          </a:p>
        </p:txBody>
      </p:sp>
      <p:sp>
        <p:nvSpPr>
          <p:cNvPr id="9" name="Plassholder for tekst 3">
            <a:extLst>
              <a:ext uri="{FF2B5EF4-FFF2-40B4-BE49-F238E27FC236}">
                <a16:creationId xmlns:a16="http://schemas.microsoft.com/office/drawing/2014/main" id="{128EE915-D127-C257-4041-B2D32CF1BCA8}"/>
              </a:ext>
            </a:extLst>
          </p:cNvPr>
          <p:cNvSpPr>
            <a:spLocks noGrp="1"/>
          </p:cNvSpPr>
          <p:nvPr>
            <p:ph type="body" sz="quarter" idx="10"/>
          </p:nvPr>
        </p:nvSpPr>
        <p:spPr>
          <a:xfrm>
            <a:off x="319305" y="3280968"/>
            <a:ext cx="3438469"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2"/>
                </a:solidFill>
                <a:latin typeface="Jost" pitchFamily="2" charset="0"/>
                <a:ea typeface="Jost" pitchFamily="2" charset="0"/>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Tree>
    <p:extLst>
      <p:ext uri="{BB962C8B-B14F-4D97-AF65-F5344CB8AC3E}">
        <p14:creationId xmlns:p14="http://schemas.microsoft.com/office/powerpoint/2010/main" val="3033199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2"/>
        </a:solidFill>
        <a:effectLst/>
      </p:bgPr>
    </p:bg>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27E13643-9088-3540-9293-C816933CE7F1}"/>
              </a:ext>
            </a:extLst>
          </p:cNvPr>
          <p:cNvSpPr>
            <a:spLocks noGrp="1"/>
          </p:cNvSpPr>
          <p:nvPr>
            <p:ph type="pic" sz="quarter" idx="11"/>
          </p:nvPr>
        </p:nvSpPr>
        <p:spPr>
          <a:xfrm>
            <a:off x="0" y="435600"/>
            <a:ext cx="8136000" cy="6422400"/>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
        <p:nvSpPr>
          <p:cNvPr id="11" name="Tittel 1">
            <a:extLst>
              <a:ext uri="{FF2B5EF4-FFF2-40B4-BE49-F238E27FC236}">
                <a16:creationId xmlns:a16="http://schemas.microsoft.com/office/drawing/2014/main" id="{E0E49098-9DDE-4A3A-82A4-97A1857680FF}"/>
              </a:ext>
            </a:extLst>
          </p:cNvPr>
          <p:cNvSpPr>
            <a:spLocks noGrp="1"/>
          </p:cNvSpPr>
          <p:nvPr>
            <p:ph type="title"/>
          </p:nvPr>
        </p:nvSpPr>
        <p:spPr>
          <a:xfrm>
            <a:off x="8437145" y="1229397"/>
            <a:ext cx="3438469" cy="1902272"/>
          </a:xfrm>
          <a:prstGeom prst="rect">
            <a:avLst/>
          </a:prstGeom>
        </p:spPr>
        <p:txBody>
          <a:bodyPr vert="horz" tIns="90000" bIns="0" anchor="b" anchorCtr="0">
            <a:spAutoFit/>
          </a:bodyPr>
          <a:lstStyle>
            <a:lvl1pPr algn="l">
              <a:lnSpc>
                <a:spcPts val="4667"/>
              </a:lnSpc>
              <a:defRPr sz="4000" b="1" i="0">
                <a:solidFill>
                  <a:schemeClr val="bg1"/>
                </a:solidFill>
                <a:latin typeface="+mj-lt"/>
              </a:defRPr>
            </a:lvl1pPr>
          </a:lstStyle>
          <a:p>
            <a:r>
              <a:rPr lang="en-US" dirty="0"/>
              <a:t>Click to edit Master title style</a:t>
            </a:r>
            <a:endParaRPr lang="en-GB" dirty="0"/>
          </a:p>
        </p:txBody>
      </p:sp>
      <p:sp>
        <p:nvSpPr>
          <p:cNvPr id="12" name="Plassholder for tekst 3">
            <a:extLst>
              <a:ext uri="{FF2B5EF4-FFF2-40B4-BE49-F238E27FC236}">
                <a16:creationId xmlns:a16="http://schemas.microsoft.com/office/drawing/2014/main" id="{BA8AAABF-A048-0ABC-BDB9-BCE97A130F94}"/>
              </a:ext>
            </a:extLst>
          </p:cNvPr>
          <p:cNvSpPr>
            <a:spLocks noGrp="1"/>
          </p:cNvSpPr>
          <p:nvPr>
            <p:ph type="body" sz="quarter" idx="10"/>
          </p:nvPr>
        </p:nvSpPr>
        <p:spPr>
          <a:xfrm>
            <a:off x="8437145" y="3280968"/>
            <a:ext cx="3438469"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2"/>
                </a:solidFill>
                <a:latin typeface="+mn-lt"/>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Tree>
    <p:extLst>
      <p:ext uri="{BB962C8B-B14F-4D97-AF65-F5344CB8AC3E}">
        <p14:creationId xmlns:p14="http://schemas.microsoft.com/office/powerpoint/2010/main" val="408338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206095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C748-9A8E-5CDC-281C-E436DF540E8C}"/>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4220779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77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476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89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1E7B6A27-3F6D-F470-2239-96CA24834792}"/>
              </a:ext>
            </a:extLst>
          </p:cNvPr>
          <p:cNvSpPr>
            <a:spLocks noGrp="1"/>
          </p:cNvSpPr>
          <p:nvPr>
            <p:ph type="title"/>
          </p:nvPr>
        </p:nvSpPr>
        <p:spPr>
          <a:xfrm>
            <a:off x="423330" y="400977"/>
            <a:ext cx="11417940" cy="632630"/>
          </a:xfrm>
          <a:prstGeom prst="rect">
            <a:avLst/>
          </a:prstGeom>
        </p:spPr>
        <p:txBody>
          <a:bodyPr vert="horz" wrap="square" lIns="90000" tIns="90000" bIns="0" anchor="t" anchorCtr="0">
            <a:spAutoFit/>
          </a:bodyPr>
          <a:lstStyle>
            <a:lvl1pPr algn="l">
              <a:lnSpc>
                <a:spcPts val="3467"/>
              </a:lnSpc>
              <a:defRPr sz="5333" b="1" i="0">
                <a:solidFill>
                  <a:schemeClr val="bg1"/>
                </a:solidFill>
                <a:latin typeface="+mj-lt"/>
              </a:defRPr>
            </a:lvl1pPr>
          </a:lstStyle>
          <a:p>
            <a:r>
              <a:rPr lang="en-US" dirty="0"/>
              <a:t>Click to edit Master title style</a:t>
            </a:r>
            <a:endParaRPr lang="en-GB" dirty="0"/>
          </a:p>
        </p:txBody>
      </p:sp>
      <p:sp>
        <p:nvSpPr>
          <p:cNvPr id="7" name="Plassholder for tekst 3">
            <a:extLst>
              <a:ext uri="{FF2B5EF4-FFF2-40B4-BE49-F238E27FC236}">
                <a16:creationId xmlns:a16="http://schemas.microsoft.com/office/drawing/2014/main" id="{4F99A621-C4BF-C88F-709A-A8411445814D}"/>
              </a:ext>
            </a:extLst>
          </p:cNvPr>
          <p:cNvSpPr>
            <a:spLocks noGrp="1"/>
          </p:cNvSpPr>
          <p:nvPr>
            <p:ph type="body" sz="quarter" idx="10"/>
          </p:nvPr>
        </p:nvSpPr>
        <p:spPr>
          <a:xfrm>
            <a:off x="423330" y="1082661"/>
            <a:ext cx="11417940" cy="296063"/>
          </a:xfrm>
          <a:prstGeom prst="rect">
            <a:avLst/>
          </a:prstGeom>
        </p:spPr>
        <p:txBody>
          <a:bodyPr wrap="square" tIns="0" bIns="90000" anchor="t" anchorCtr="0">
            <a:spAutoFit/>
          </a:bodyPr>
          <a:lstStyle>
            <a:lvl1pPr marL="0" indent="0" algn="l">
              <a:lnSpc>
                <a:spcPts val="1600"/>
              </a:lnSpc>
              <a:spcBef>
                <a:spcPts val="0"/>
              </a:spcBef>
              <a:buClr>
                <a:schemeClr val="tx1"/>
              </a:buClr>
              <a:buSzPct val="100000"/>
              <a:buNone/>
              <a:tabLst/>
              <a:defRPr sz="1400" b="0" i="0">
                <a:solidFill>
                  <a:schemeClr val="bg1"/>
                </a:solidFill>
                <a:latin typeface="+mn-lt"/>
              </a:defRPr>
            </a:lvl1pPr>
            <a:lvl2pPr marL="421207" indent="-182029">
              <a:lnSpc>
                <a:spcPct val="100000"/>
              </a:lnSpc>
              <a:spcBef>
                <a:spcPts val="0"/>
              </a:spcBef>
              <a:buClr>
                <a:schemeClr val="tx1"/>
              </a:buClr>
              <a:tabLst/>
              <a:defRPr sz="1333" b="0" i="0">
                <a:latin typeface="Austin Text Roman" pitchFamily="2" charset="77"/>
              </a:defRPr>
            </a:lvl2pPr>
            <a:lvl3pPr marL="592652" indent="-118530">
              <a:lnSpc>
                <a:spcPct val="100000"/>
              </a:lnSpc>
              <a:spcBef>
                <a:spcPts val="0"/>
              </a:spcBef>
              <a:buClr>
                <a:schemeClr val="tx1"/>
              </a:buClr>
              <a:buSzPct val="80000"/>
              <a:buFont typeface="Arial" panose="020B0604020202020204" pitchFamily="34" charset="0"/>
              <a:buChar char="•"/>
              <a:tabLst/>
              <a:defRPr sz="1333" b="0" i="0">
                <a:latin typeface="Austin Text Roman" pitchFamily="2" charset="77"/>
              </a:defRPr>
            </a:lvl3pPr>
            <a:lvl4pPr marL="713300" indent="-120648">
              <a:lnSpc>
                <a:spcPct val="100000"/>
              </a:lnSpc>
              <a:spcBef>
                <a:spcPts val="0"/>
              </a:spcBef>
              <a:buClr>
                <a:schemeClr val="tx1"/>
              </a:buClr>
              <a:buFont typeface="Systemfont normal"/>
              <a:buChar char="-"/>
              <a:tabLst/>
              <a:defRPr sz="1333" b="0" i="0">
                <a:latin typeface="Austin Text Roman" pitchFamily="2" charset="77"/>
              </a:defRPr>
            </a:lvl4pPr>
            <a:lvl5pPr>
              <a:spcBef>
                <a:spcPts val="0"/>
              </a:spcBef>
              <a:defRPr sz="1867" b="0" i="0">
                <a:latin typeface="Austin Text Roman" pitchFamily="2" charset="77"/>
              </a:defRPr>
            </a:lvl5pPr>
          </a:lstStyle>
          <a:p>
            <a:pPr lvl="0"/>
            <a:r>
              <a:rPr lang="en-US" dirty="0"/>
              <a:t>Click to edit Master text styles</a:t>
            </a:r>
          </a:p>
        </p:txBody>
      </p:sp>
      <p:sp>
        <p:nvSpPr>
          <p:cNvPr id="8" name="Plassholder for bilde 9">
            <a:extLst>
              <a:ext uri="{FF2B5EF4-FFF2-40B4-BE49-F238E27FC236}">
                <a16:creationId xmlns:a16="http://schemas.microsoft.com/office/drawing/2014/main" id="{B5FC467C-0524-9818-72A1-7AA6CC244511}"/>
              </a:ext>
            </a:extLst>
          </p:cNvPr>
          <p:cNvSpPr>
            <a:spLocks noGrp="1"/>
          </p:cNvSpPr>
          <p:nvPr>
            <p:ph type="pic" sz="quarter" idx="11"/>
          </p:nvPr>
        </p:nvSpPr>
        <p:spPr>
          <a:xfrm>
            <a:off x="423331" y="2088257"/>
            <a:ext cx="11768668" cy="4780328"/>
          </a:xfrm>
          <a:prstGeom prst="rect">
            <a:avLst/>
          </a:prstGeom>
          <a:solidFill>
            <a:schemeClr val="tx1">
              <a:lumMod val="10000"/>
              <a:lumOff val="90000"/>
            </a:schemeClr>
          </a:solidFill>
        </p:spPr>
        <p:txBody>
          <a:bodyPr anchor="ctr" anchorCtr="0"/>
          <a:lstStyle>
            <a:lvl1pPr marL="0" indent="0" algn="ctr">
              <a:buNone/>
              <a:defRPr sz="1333" b="0" i="0">
                <a:latin typeface="+mn-lt"/>
              </a:defRPr>
            </a:lvl1pPr>
          </a:lstStyle>
          <a:p>
            <a:r>
              <a:rPr lang="en-US"/>
              <a:t>Click icon to add picture</a:t>
            </a:r>
            <a:endParaRPr lang="en-GB"/>
          </a:p>
        </p:txBody>
      </p:sp>
    </p:spTree>
    <p:extLst>
      <p:ext uri="{BB962C8B-B14F-4D97-AF65-F5344CB8AC3E}">
        <p14:creationId xmlns:p14="http://schemas.microsoft.com/office/powerpoint/2010/main" val="1741434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837EAAAE-A2EF-D117-61A2-4D0327499C82}"/>
              </a:ext>
            </a:extLst>
          </p:cNvPr>
          <p:cNvSpPr>
            <a:spLocks noGrp="1"/>
          </p:cNvSpPr>
          <p:nvPr>
            <p:ph type="title"/>
          </p:nvPr>
        </p:nvSpPr>
        <p:spPr>
          <a:xfrm>
            <a:off x="318930" y="312851"/>
            <a:ext cx="5458540" cy="1090340"/>
          </a:xfrm>
          <a:prstGeom prst="rect">
            <a:avLst/>
          </a:prstGeom>
        </p:spPr>
        <p:txBody>
          <a:bodyPr vert="horz" wrap="square" tIns="90000" bIns="90000" anchor="t" anchorCtr="0">
            <a:spAutoFit/>
          </a:bodyPr>
          <a:lstStyle>
            <a:lvl1pPr algn="l">
              <a:lnSpc>
                <a:spcPts val="3467"/>
              </a:lnSpc>
              <a:defRPr sz="3200" b="1" i="0">
                <a:solidFill>
                  <a:schemeClr val="bg1"/>
                </a:solidFill>
                <a:latin typeface="+mj-lt"/>
              </a:defRPr>
            </a:lvl1pPr>
          </a:lstStyle>
          <a:p>
            <a:r>
              <a:rPr lang="en-US"/>
              <a:t>Click to edit Master title style</a:t>
            </a:r>
            <a:endParaRPr lang="en-GB"/>
          </a:p>
        </p:txBody>
      </p:sp>
      <p:sp>
        <p:nvSpPr>
          <p:cNvPr id="7" name="Plassholder for bilde 12">
            <a:extLst>
              <a:ext uri="{FF2B5EF4-FFF2-40B4-BE49-F238E27FC236}">
                <a16:creationId xmlns:a16="http://schemas.microsoft.com/office/drawing/2014/main" id="{B3D9E29C-1176-BCCB-5AFB-19440CF68DBD}"/>
              </a:ext>
            </a:extLst>
          </p:cNvPr>
          <p:cNvSpPr>
            <a:spLocks noGrp="1"/>
          </p:cNvSpPr>
          <p:nvPr>
            <p:ph type="pic" sz="quarter" idx="10"/>
          </p:nvPr>
        </p:nvSpPr>
        <p:spPr>
          <a:xfrm>
            <a:off x="1" y="3447010"/>
            <a:ext cx="12192001" cy="3428999"/>
          </a:xfrm>
          <a:prstGeom prst="rect">
            <a:avLst/>
          </a:prstGeom>
          <a:solidFill>
            <a:schemeClr val="bg1">
              <a:lumMod val="7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8" name="Plassholder for tekst 9">
            <a:extLst>
              <a:ext uri="{FF2B5EF4-FFF2-40B4-BE49-F238E27FC236}">
                <a16:creationId xmlns:a16="http://schemas.microsoft.com/office/drawing/2014/main" id="{15F0BE26-9215-44CE-F9DA-5548F3CBE26A}"/>
              </a:ext>
            </a:extLst>
          </p:cNvPr>
          <p:cNvSpPr>
            <a:spLocks noGrp="1"/>
          </p:cNvSpPr>
          <p:nvPr>
            <p:ph type="body" sz="quarter" idx="11"/>
          </p:nvPr>
        </p:nvSpPr>
        <p:spPr>
          <a:xfrm>
            <a:off x="318731" y="1403191"/>
            <a:ext cx="5458539" cy="235898"/>
          </a:xfrm>
          <a:prstGeom prst="rect">
            <a:avLst/>
          </a:prstGeom>
        </p:spPr>
        <p:txBody>
          <a:bodyPr wrap="square" tIns="0">
            <a:spAutoFit/>
          </a:bodyPr>
          <a:lstStyle>
            <a:lvl1pPr>
              <a:buClr>
                <a:schemeClr val="bg1"/>
              </a:buClr>
              <a:defRPr sz="1333" b="0" i="0">
                <a:solidFill>
                  <a:schemeClr val="bg1"/>
                </a:solidFill>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stStyle>
          <a:p>
            <a:pPr lvl="0"/>
            <a:r>
              <a:rPr lang="en-US" dirty="0"/>
              <a:t>Click to edit Master text styles</a:t>
            </a:r>
          </a:p>
        </p:txBody>
      </p:sp>
      <p:sp>
        <p:nvSpPr>
          <p:cNvPr id="9" name="Plassholder for bilde 12">
            <a:extLst>
              <a:ext uri="{FF2B5EF4-FFF2-40B4-BE49-F238E27FC236}">
                <a16:creationId xmlns:a16="http://schemas.microsoft.com/office/drawing/2014/main" id="{0919939B-2476-29A3-9222-E3A4D05EF5C4}"/>
              </a:ext>
            </a:extLst>
          </p:cNvPr>
          <p:cNvSpPr>
            <a:spLocks noGrp="1"/>
          </p:cNvSpPr>
          <p:nvPr>
            <p:ph type="pic" sz="quarter" idx="12"/>
          </p:nvPr>
        </p:nvSpPr>
        <p:spPr>
          <a:xfrm>
            <a:off x="6096000" y="1"/>
            <a:ext cx="6099547" cy="3447009"/>
          </a:xfrm>
          <a:prstGeom prst="rect">
            <a:avLst/>
          </a:prstGeom>
          <a:solidFill>
            <a:schemeClr val="tx1">
              <a:lumMod val="10000"/>
              <a:lumOff val="90000"/>
            </a:schemeClr>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3999040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tx2"/>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96DFE255-B37D-9EBC-211E-27A6AAE3517F}"/>
              </a:ext>
            </a:extLst>
          </p:cNvPr>
          <p:cNvSpPr>
            <a:spLocks noGrp="1"/>
          </p:cNvSpPr>
          <p:nvPr>
            <p:ph type="title"/>
          </p:nvPr>
        </p:nvSpPr>
        <p:spPr>
          <a:xfrm>
            <a:off x="6418477" y="3764130"/>
            <a:ext cx="5458540" cy="1090340"/>
          </a:xfrm>
          <a:prstGeom prst="rect">
            <a:avLst/>
          </a:prstGeom>
        </p:spPr>
        <p:txBody>
          <a:bodyPr vert="horz" wrap="square" tIns="90000" bIns="90000" anchor="t" anchorCtr="0">
            <a:spAutoFit/>
          </a:bodyPr>
          <a:lstStyle>
            <a:lvl1pPr algn="l">
              <a:lnSpc>
                <a:spcPts val="3467"/>
              </a:lnSpc>
              <a:defRPr sz="3200" b="1" i="0">
                <a:solidFill>
                  <a:schemeClr val="bg1"/>
                </a:solidFill>
                <a:latin typeface="+mj-lt"/>
              </a:defRPr>
            </a:lvl1pPr>
          </a:lstStyle>
          <a:p>
            <a:r>
              <a:rPr lang="en-US" dirty="0"/>
              <a:t>Click to edit Master title style</a:t>
            </a:r>
            <a:endParaRPr lang="en-GB" dirty="0"/>
          </a:p>
        </p:txBody>
      </p:sp>
      <p:sp>
        <p:nvSpPr>
          <p:cNvPr id="7" name="Plassholder for bilde 12">
            <a:extLst>
              <a:ext uri="{FF2B5EF4-FFF2-40B4-BE49-F238E27FC236}">
                <a16:creationId xmlns:a16="http://schemas.microsoft.com/office/drawing/2014/main" id="{931606AC-AF95-3B68-A3EC-03B484AC8779}"/>
              </a:ext>
            </a:extLst>
          </p:cNvPr>
          <p:cNvSpPr>
            <a:spLocks noGrp="1"/>
          </p:cNvSpPr>
          <p:nvPr>
            <p:ph type="pic" sz="quarter" idx="10"/>
          </p:nvPr>
        </p:nvSpPr>
        <p:spPr>
          <a:xfrm>
            <a:off x="1" y="1"/>
            <a:ext cx="12192001" cy="3428999"/>
          </a:xfrm>
          <a:prstGeom prst="rect">
            <a:avLst/>
          </a:prstGeom>
          <a:solidFill>
            <a:schemeClr val="bg1">
              <a:lumMod val="7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8" name="Plassholder for tekst 9">
            <a:extLst>
              <a:ext uri="{FF2B5EF4-FFF2-40B4-BE49-F238E27FC236}">
                <a16:creationId xmlns:a16="http://schemas.microsoft.com/office/drawing/2014/main" id="{856E7F80-E414-D4FE-9673-C67223A3562F}"/>
              </a:ext>
            </a:extLst>
          </p:cNvPr>
          <p:cNvSpPr>
            <a:spLocks noGrp="1"/>
          </p:cNvSpPr>
          <p:nvPr>
            <p:ph type="body" sz="quarter" idx="11"/>
          </p:nvPr>
        </p:nvSpPr>
        <p:spPr>
          <a:xfrm>
            <a:off x="6418478" y="4854470"/>
            <a:ext cx="5458539" cy="261610"/>
          </a:xfrm>
          <a:prstGeom prst="rect">
            <a:avLst/>
          </a:prstGeom>
        </p:spPr>
        <p:txBody>
          <a:bodyPr wrap="square" tIns="0">
            <a:spAutoFit/>
          </a:bodyPr>
          <a:lstStyle>
            <a:lvl1pPr>
              <a:buClr>
                <a:schemeClr val="tx1"/>
              </a:buClr>
              <a:defRPr sz="1400" b="0" i="0">
                <a:solidFill>
                  <a:schemeClr val="bg1"/>
                </a:solidFill>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stStyle>
          <a:p>
            <a:pPr lvl="0"/>
            <a:r>
              <a:rPr lang="en-US" dirty="0"/>
              <a:t>Click to edit Master text styles</a:t>
            </a:r>
          </a:p>
        </p:txBody>
      </p:sp>
      <p:sp>
        <p:nvSpPr>
          <p:cNvPr id="9" name="Plassholder for bilde 12">
            <a:extLst>
              <a:ext uri="{FF2B5EF4-FFF2-40B4-BE49-F238E27FC236}">
                <a16:creationId xmlns:a16="http://schemas.microsoft.com/office/drawing/2014/main" id="{ACEEC5A1-7108-02C1-4939-926991082C87}"/>
              </a:ext>
            </a:extLst>
          </p:cNvPr>
          <p:cNvSpPr>
            <a:spLocks noGrp="1"/>
          </p:cNvSpPr>
          <p:nvPr>
            <p:ph type="pic" sz="quarter" idx="12"/>
          </p:nvPr>
        </p:nvSpPr>
        <p:spPr>
          <a:xfrm>
            <a:off x="0" y="3437102"/>
            <a:ext cx="6099547" cy="3447009"/>
          </a:xfrm>
          <a:prstGeom prst="rect">
            <a:avLst/>
          </a:prstGeom>
          <a:solidFill>
            <a:schemeClr val="tx1">
              <a:lumMod val="10000"/>
              <a:lumOff val="90000"/>
            </a:schemeClr>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253146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sp>
        <p:nvSpPr>
          <p:cNvPr id="6" name="Plassholder for bilde 12">
            <a:extLst>
              <a:ext uri="{FF2B5EF4-FFF2-40B4-BE49-F238E27FC236}">
                <a16:creationId xmlns:a16="http://schemas.microsoft.com/office/drawing/2014/main" id="{EF194AA8-042F-8759-BB1A-210C39C90F7D}"/>
              </a:ext>
            </a:extLst>
          </p:cNvPr>
          <p:cNvSpPr>
            <a:spLocks noGrp="1"/>
          </p:cNvSpPr>
          <p:nvPr>
            <p:ph type="pic" sz="quarter" idx="12"/>
          </p:nvPr>
        </p:nvSpPr>
        <p:spPr>
          <a:xfrm>
            <a:off x="6099547" y="1"/>
            <a:ext cx="6099547" cy="3437924"/>
          </a:xfrm>
          <a:prstGeom prst="rect">
            <a:avLst/>
          </a:prstGeom>
          <a:solidFill>
            <a:srgbClr val="1D1D1D"/>
          </a:solidFill>
        </p:spPr>
        <p:txBody>
          <a:bodyPr anchor="ctr" anchorCtr="0"/>
          <a:lstStyle>
            <a:lvl1pPr marL="0" indent="0" algn="ctr">
              <a:buNone/>
              <a:defRPr sz="1333">
                <a:latin typeface="+mn-lt"/>
              </a:defRPr>
            </a:lvl1pPr>
          </a:lstStyle>
          <a:p>
            <a:r>
              <a:rPr lang="en-US"/>
              <a:t>Click icon to add picture</a:t>
            </a:r>
            <a:endParaRPr lang="en-GB"/>
          </a:p>
        </p:txBody>
      </p:sp>
      <p:sp>
        <p:nvSpPr>
          <p:cNvPr id="7" name="Plassholder for bilde 12">
            <a:extLst>
              <a:ext uri="{FF2B5EF4-FFF2-40B4-BE49-F238E27FC236}">
                <a16:creationId xmlns:a16="http://schemas.microsoft.com/office/drawing/2014/main" id="{49282485-E60B-2CA6-E76C-0641ACBE461D}"/>
              </a:ext>
            </a:extLst>
          </p:cNvPr>
          <p:cNvSpPr>
            <a:spLocks noGrp="1"/>
          </p:cNvSpPr>
          <p:nvPr>
            <p:ph type="pic" sz="quarter" idx="13"/>
          </p:nvPr>
        </p:nvSpPr>
        <p:spPr>
          <a:xfrm>
            <a:off x="-3547" y="1"/>
            <a:ext cx="6099547" cy="3437924"/>
          </a:xfrm>
          <a:prstGeom prst="rect">
            <a:avLst/>
          </a:prstGeom>
          <a:solidFill>
            <a:schemeClr val="bg2">
              <a:lumMod val="95000"/>
            </a:schemeClr>
          </a:solidFill>
        </p:spPr>
        <p:txBody>
          <a:bodyPr anchor="ctr" anchorCtr="0"/>
          <a:lstStyle>
            <a:lvl1pPr marL="0" indent="0" algn="ctr">
              <a:buNone/>
              <a:defRPr sz="1333">
                <a:latin typeface="+mn-lt"/>
              </a:defRPr>
            </a:lvl1pPr>
          </a:lstStyle>
          <a:p>
            <a:r>
              <a:rPr lang="en-US" dirty="0"/>
              <a:t>Click icon to add picture</a:t>
            </a:r>
            <a:endParaRPr lang="en-GB" dirty="0"/>
          </a:p>
        </p:txBody>
      </p:sp>
      <p:sp>
        <p:nvSpPr>
          <p:cNvPr id="8" name="Plassholder for bilde 12">
            <a:extLst>
              <a:ext uri="{FF2B5EF4-FFF2-40B4-BE49-F238E27FC236}">
                <a16:creationId xmlns:a16="http://schemas.microsoft.com/office/drawing/2014/main" id="{EA9449AF-0836-598B-B604-8F130B193E69}"/>
              </a:ext>
            </a:extLst>
          </p:cNvPr>
          <p:cNvSpPr>
            <a:spLocks noGrp="1"/>
          </p:cNvSpPr>
          <p:nvPr>
            <p:ph type="pic" sz="quarter" idx="14"/>
          </p:nvPr>
        </p:nvSpPr>
        <p:spPr>
          <a:xfrm>
            <a:off x="6096000" y="3437925"/>
            <a:ext cx="6099547" cy="3437924"/>
          </a:xfrm>
          <a:prstGeom prst="rect">
            <a:avLst/>
          </a:prstGeom>
          <a:solidFill>
            <a:schemeClr val="bg2">
              <a:lumMod val="95000"/>
            </a:schemeClr>
          </a:solidFill>
        </p:spPr>
        <p:txBody>
          <a:bodyPr anchor="ctr" anchorCtr="0"/>
          <a:lstStyle>
            <a:lvl1pPr marL="0" indent="0" algn="ctr">
              <a:buNone/>
              <a:defRPr sz="1333">
                <a:latin typeface="+mn-lt"/>
              </a:defRPr>
            </a:lvl1pPr>
          </a:lstStyle>
          <a:p>
            <a:r>
              <a:rPr lang="en-US"/>
              <a:t>Click icon to add picture</a:t>
            </a:r>
            <a:endParaRPr lang="en-GB"/>
          </a:p>
        </p:txBody>
      </p:sp>
      <p:sp>
        <p:nvSpPr>
          <p:cNvPr id="9" name="Plassholder for bilde 12">
            <a:extLst>
              <a:ext uri="{FF2B5EF4-FFF2-40B4-BE49-F238E27FC236}">
                <a16:creationId xmlns:a16="http://schemas.microsoft.com/office/drawing/2014/main" id="{87357279-78D8-469D-CDC3-92D3EFBA29B3}"/>
              </a:ext>
            </a:extLst>
          </p:cNvPr>
          <p:cNvSpPr>
            <a:spLocks noGrp="1"/>
          </p:cNvSpPr>
          <p:nvPr>
            <p:ph type="pic" sz="quarter" idx="15"/>
          </p:nvPr>
        </p:nvSpPr>
        <p:spPr>
          <a:xfrm>
            <a:off x="0" y="3437925"/>
            <a:ext cx="6099547" cy="3437924"/>
          </a:xfrm>
          <a:prstGeom prst="rect">
            <a:avLst/>
          </a:prstGeom>
          <a:solidFill>
            <a:srgbClr val="1D1D1D"/>
          </a:solidFill>
        </p:spPr>
        <p:txBody>
          <a:bodyPr anchor="ctr" anchorCtr="0"/>
          <a:lstStyle>
            <a:lvl1pPr marL="0" indent="0" algn="ctr">
              <a:buNone/>
              <a:defRPr sz="1333">
                <a:latin typeface="+mn-lt"/>
              </a:defRPr>
            </a:lvl1pPr>
          </a:lstStyle>
          <a:p>
            <a:r>
              <a:rPr lang="en-US"/>
              <a:t>Click icon to add picture</a:t>
            </a:r>
            <a:endParaRPr lang="en-GB"/>
          </a:p>
        </p:txBody>
      </p:sp>
    </p:spTree>
    <p:extLst>
      <p:ext uri="{BB962C8B-B14F-4D97-AF65-F5344CB8AC3E}">
        <p14:creationId xmlns:p14="http://schemas.microsoft.com/office/powerpoint/2010/main" val="935791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094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8_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114900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97844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357015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226257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406598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1302742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6_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714B-73A5-6771-B8FC-A3E7B6BEB664}"/>
              </a:ext>
            </a:extLst>
          </p:cNvPr>
          <p:cNvSpPr>
            <a:spLocks noGrp="1"/>
          </p:cNvSpPr>
          <p:nvPr>
            <p:ph type="ctrTitle"/>
          </p:nvPr>
        </p:nvSpPr>
        <p:spPr>
          <a:xfrm>
            <a:off x="1524000" y="3047399"/>
            <a:ext cx="9144000" cy="763201"/>
          </a:xfrm>
        </p:spPr>
        <p:txBody>
          <a:bodyPr anchor="b">
            <a:normAutofit/>
          </a:bodyPr>
          <a:lstStyle>
            <a:lvl1pPr algn="ctr">
              <a:defRPr sz="4000">
                <a:solidFill>
                  <a:schemeClr val="bg1"/>
                </a:solidFill>
                <a:latin typeface="Jost SemiBold" pitchFamily="2" charset="0"/>
                <a:ea typeface="Jost SemiBold"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6E14810-C288-7265-EA92-696261E93608}"/>
              </a:ext>
            </a:extLst>
          </p:cNvPr>
          <p:cNvSpPr>
            <a:spLocks noGrp="1"/>
          </p:cNvSpPr>
          <p:nvPr>
            <p:ph type="subTitle" idx="1"/>
          </p:nvPr>
        </p:nvSpPr>
        <p:spPr>
          <a:xfrm>
            <a:off x="1524000" y="3810600"/>
            <a:ext cx="9144000" cy="381600"/>
          </a:xfrm>
        </p:spPr>
        <p:txBody>
          <a:bodyPr>
            <a:normAutofit/>
          </a:bodyPr>
          <a:lstStyle>
            <a:lvl1pPr marL="0" indent="0" algn="ctr">
              <a:buNone/>
              <a:defRPr sz="2000">
                <a:solidFill>
                  <a:schemeClr val="bg1"/>
                </a:solidFill>
                <a:latin typeface="Jost" pitchFamily="2" charset="0"/>
                <a:ea typeface="Jos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8B10D-7D0C-0E2C-2CAA-8A30CA90EC1C}"/>
              </a:ext>
            </a:extLst>
          </p:cNvPr>
          <p:cNvSpPr>
            <a:spLocks noGrp="1"/>
          </p:cNvSpPr>
          <p:nvPr>
            <p:ph type="dt" sz="half" idx="10"/>
          </p:nvPr>
        </p:nvSpPr>
        <p:spPr>
          <a:xfrm>
            <a:off x="753600" y="6481800"/>
            <a:ext cx="1144800" cy="239675"/>
          </a:xfrm>
        </p:spPr>
        <p:txBody>
          <a:bodyPr/>
          <a:lstStyle>
            <a:lvl1pPr>
              <a:defRPr sz="8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5" name="Footer Placeholder 4">
            <a:extLst>
              <a:ext uri="{FF2B5EF4-FFF2-40B4-BE49-F238E27FC236}">
                <a16:creationId xmlns:a16="http://schemas.microsoft.com/office/drawing/2014/main" id="{DCD2570B-0ED4-6102-CB14-9254E46C4B79}"/>
              </a:ext>
            </a:extLst>
          </p:cNvPr>
          <p:cNvSpPr>
            <a:spLocks noGrp="1"/>
          </p:cNvSpPr>
          <p:nvPr>
            <p:ph type="ftr" sz="quarter" idx="11"/>
          </p:nvPr>
        </p:nvSpPr>
        <p:spPr>
          <a:xfrm>
            <a:off x="3806400" y="6481800"/>
            <a:ext cx="4579200" cy="239675"/>
          </a:xfrm>
          <a:prstGeom prst="rect">
            <a:avLst/>
          </a:prstGeom>
        </p:spPr>
        <p:txBody>
          <a:bodyPr/>
          <a:lstStyle>
            <a:lvl1pPr>
              <a:defRPr sz="800">
                <a:solidFill>
                  <a:schemeClr val="bg2"/>
                </a:solidFill>
                <a:latin typeface="Jost" pitchFamily="2" charset="0"/>
                <a:ea typeface="Jost" pitchFamily="2" charset="0"/>
              </a:defRPr>
            </a:lvl1pPr>
          </a:lstStyle>
          <a:p>
            <a:endParaRPr lang="en-US"/>
          </a:p>
        </p:txBody>
      </p:sp>
      <p:sp>
        <p:nvSpPr>
          <p:cNvPr id="6" name="Slide Number Placeholder 5">
            <a:extLst>
              <a:ext uri="{FF2B5EF4-FFF2-40B4-BE49-F238E27FC236}">
                <a16:creationId xmlns:a16="http://schemas.microsoft.com/office/drawing/2014/main" id="{AED767FC-4ADC-6297-1293-CF8421DFCA0B}"/>
              </a:ext>
            </a:extLst>
          </p:cNvPr>
          <p:cNvSpPr>
            <a:spLocks noGrp="1"/>
          </p:cNvSpPr>
          <p:nvPr>
            <p:ph type="sldNum" sz="quarter" idx="12"/>
          </p:nvPr>
        </p:nvSpPr>
        <p:spPr>
          <a:xfrm>
            <a:off x="10293600" y="6481800"/>
            <a:ext cx="1144800" cy="239675"/>
          </a:xfrm>
        </p:spPr>
        <p:txBody>
          <a:bodyPr/>
          <a:lstStyle>
            <a:lvl1pPr>
              <a:defRPr sz="800">
                <a:solidFill>
                  <a:schemeClr val="bg2"/>
                </a:solidFill>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3428360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DE674-52B0-02B9-4D7C-8D5A342B46B7}"/>
              </a:ext>
            </a:extLst>
          </p:cNvPr>
          <p:cNvSpPr>
            <a:spLocks noGrp="1"/>
          </p:cNvSpPr>
          <p:nvPr>
            <p:ph type="title"/>
          </p:nvPr>
        </p:nvSpPr>
        <p:spPr>
          <a:xfrm>
            <a:off x="753600" y="376200"/>
            <a:ext cx="10684800" cy="11448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75B9D3-9F60-C50D-9472-C8F8CCDF4E1C}"/>
              </a:ext>
            </a:extLst>
          </p:cNvPr>
          <p:cNvSpPr>
            <a:spLocks noGrp="1"/>
          </p:cNvSpPr>
          <p:nvPr>
            <p:ph type="body" idx="1"/>
          </p:nvPr>
        </p:nvSpPr>
        <p:spPr>
          <a:xfrm>
            <a:off x="753600" y="1902599"/>
            <a:ext cx="10684800" cy="4197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8337D4D-94F3-FFD1-C9BC-8EA5A3416F44}"/>
              </a:ext>
            </a:extLst>
          </p:cNvPr>
          <p:cNvSpPr>
            <a:spLocks noGrp="1"/>
          </p:cNvSpPr>
          <p:nvPr>
            <p:ph type="dt" sz="half" idx="2"/>
          </p:nvPr>
        </p:nvSpPr>
        <p:spPr>
          <a:xfrm>
            <a:off x="753600" y="6356350"/>
            <a:ext cx="1144800" cy="365125"/>
          </a:xfrm>
          <a:prstGeom prst="rect">
            <a:avLst/>
          </a:prstGeom>
        </p:spPr>
        <p:txBody>
          <a:bodyPr vert="horz" lIns="91440" tIns="45720" rIns="91440" bIns="45720" rtlCol="0" anchor="ctr"/>
          <a:lstStyle>
            <a:lvl1pPr algn="l">
              <a:defRPr sz="1200">
                <a:solidFill>
                  <a:schemeClr val="bg2"/>
                </a:solidFill>
                <a:latin typeface="Jost" pitchFamily="2" charset="0"/>
                <a:ea typeface="Jost" pitchFamily="2" charset="0"/>
              </a:defRPr>
            </a:lvl1pPr>
          </a:lstStyle>
          <a:p>
            <a:fld id="{FAC0FD8D-B4D3-754D-9BA6-6613D9A4D007}" type="datetimeFigureOut">
              <a:rPr lang="en-US" smtClean="0"/>
              <a:t>5/23/2025</a:t>
            </a:fld>
            <a:endParaRPr lang="en-US"/>
          </a:p>
        </p:txBody>
      </p:sp>
      <p:sp>
        <p:nvSpPr>
          <p:cNvPr id="6" name="Slide Number Placeholder 5">
            <a:extLst>
              <a:ext uri="{FF2B5EF4-FFF2-40B4-BE49-F238E27FC236}">
                <a16:creationId xmlns:a16="http://schemas.microsoft.com/office/drawing/2014/main" id="{E4720FD7-B378-61F0-43EB-353B3E6BEAB1}"/>
              </a:ext>
            </a:extLst>
          </p:cNvPr>
          <p:cNvSpPr>
            <a:spLocks noGrp="1"/>
          </p:cNvSpPr>
          <p:nvPr>
            <p:ph type="sldNum" sz="quarter" idx="4"/>
          </p:nvPr>
        </p:nvSpPr>
        <p:spPr>
          <a:xfrm>
            <a:off x="10293600" y="6356350"/>
            <a:ext cx="1144800" cy="365125"/>
          </a:xfrm>
          <a:prstGeom prst="rect">
            <a:avLst/>
          </a:prstGeom>
        </p:spPr>
        <p:txBody>
          <a:bodyPr vert="horz" lIns="91440" tIns="45720" rIns="91440" bIns="45720" rtlCol="0" anchor="ctr"/>
          <a:lstStyle>
            <a:lvl1pPr algn="r">
              <a:defRPr sz="1200">
                <a:solidFill>
                  <a:schemeClr val="bg2"/>
                </a:solidFill>
                <a:latin typeface="Jost" pitchFamily="2" charset="0"/>
                <a:ea typeface="Jost" pitchFamily="2" charset="0"/>
              </a:defRPr>
            </a:lvl1pPr>
          </a:lstStyle>
          <a:p>
            <a:fld id="{62EBC36B-C772-DA47-A45A-19124D16F3CE}" type="slidenum">
              <a:rPr lang="en-US" smtClean="0"/>
              <a:t>‹#›</a:t>
            </a:fld>
            <a:endParaRPr lang="en-US"/>
          </a:p>
        </p:txBody>
      </p:sp>
    </p:spTree>
    <p:extLst>
      <p:ext uri="{BB962C8B-B14F-4D97-AF65-F5344CB8AC3E}">
        <p14:creationId xmlns:p14="http://schemas.microsoft.com/office/powerpoint/2010/main" val="26002239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691" r:id="rId12"/>
    <p:sldLayoutId id="2147483692"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662" r:id="rId30"/>
    <p:sldLayoutId id="2147483652" r:id="rId31"/>
    <p:sldLayoutId id="2147483653" r:id="rId32"/>
    <p:sldLayoutId id="2147483663" r:id="rId33"/>
    <p:sldLayoutId id="2147483655" r:id="rId34"/>
    <p:sldLayoutId id="2147483658" r:id="rId35"/>
    <p:sldLayoutId id="2147483659" r:id="rId36"/>
    <p:sldLayoutId id="2147483654" r:id="rId37"/>
    <p:sldLayoutId id="2147483661" r:id="rId38"/>
    <p:sldLayoutId id="2147483711" r:id="rId39"/>
  </p:sldLayoutIdLst>
  <p:txStyles>
    <p:titleStyle>
      <a:lvl1pPr algn="l" defTabSz="914400" rtl="0" eaLnBrk="1" latinLnBrk="0" hangingPunct="1">
        <a:lnSpc>
          <a:spcPct val="90000"/>
        </a:lnSpc>
        <a:spcBef>
          <a:spcPct val="0"/>
        </a:spcBef>
        <a:buNone/>
        <a:defRPr sz="4000" kern="1200">
          <a:solidFill>
            <a:schemeClr val="tx1"/>
          </a:solidFill>
          <a:latin typeface="Jost SemiBold" pitchFamily="2" charset="0"/>
          <a:ea typeface="Jost SemiBold"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ost" pitchFamily="2" charset="0"/>
          <a:ea typeface="Jos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Jost Light" pitchFamily="2" charset="0"/>
          <a:ea typeface="Jost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Jost Light" pitchFamily="2" charset="0"/>
          <a:ea typeface="Jost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t Light" pitchFamily="2" charset="0"/>
          <a:ea typeface="Jost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Jost Light" pitchFamily="2" charset="0"/>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scool.larc.nasa.gov/GLOBE/cldchart.html" TargetMode="External"/><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hyperlink" Target="https://vis.globe.gov/cloud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inaturalist.org/projects/fnice2505-ms-nansen-elemental-iceland-circular-saga-from-reykjavik-17-24-may-2025" TargetMode="External"/><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hyperlink" Target="https://vis.globe.gov/clouds" TargetMode="External"/><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ADB51B-9D42-3E5B-4FD1-F9D41B2BB9DE}"/>
              </a:ext>
            </a:extLst>
          </p:cNvPr>
          <p:cNvSpPr>
            <a:spLocks noGrp="1"/>
          </p:cNvSpPr>
          <p:nvPr>
            <p:ph type="ctrTitle"/>
          </p:nvPr>
        </p:nvSpPr>
        <p:spPr>
          <a:xfrm>
            <a:off x="2492994" y="2651613"/>
            <a:ext cx="9144000" cy="763201"/>
          </a:xfrm>
        </p:spPr>
        <p:txBody>
          <a:bodyPr>
            <a:normAutofit/>
          </a:bodyPr>
          <a:lstStyle/>
          <a:p>
            <a:pPr algn="l"/>
            <a:r>
              <a:rPr lang="en-GB" dirty="0"/>
              <a:t>Science &amp; Education Report</a:t>
            </a:r>
          </a:p>
        </p:txBody>
      </p:sp>
      <p:sp>
        <p:nvSpPr>
          <p:cNvPr id="6" name="Subtitle 5"/>
          <p:cNvSpPr>
            <a:spLocks noGrp="1"/>
          </p:cNvSpPr>
          <p:nvPr>
            <p:ph type="subTitle" idx="1"/>
          </p:nvPr>
        </p:nvSpPr>
        <p:spPr>
          <a:xfrm>
            <a:off x="1169152" y="3346580"/>
            <a:ext cx="9144000" cy="381600"/>
          </a:xfrm>
        </p:spPr>
        <p:txBody>
          <a:bodyPr/>
          <a:lstStyle/>
          <a:p>
            <a:r>
              <a:rPr lang="en-GB" dirty="0"/>
              <a:t>MS Fridtjof Nansen 2025</a:t>
            </a:r>
          </a:p>
        </p:txBody>
      </p:sp>
    </p:spTree>
    <p:extLst>
      <p:ext uri="{BB962C8B-B14F-4D97-AF65-F5344CB8AC3E}">
        <p14:creationId xmlns:p14="http://schemas.microsoft.com/office/powerpoint/2010/main" val="4248041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217A73-E518-37EC-A161-0AF78B0A52EF}"/>
              </a:ext>
            </a:extLst>
          </p:cNvPr>
          <p:cNvSpPr>
            <a:spLocks noGrp="1"/>
          </p:cNvSpPr>
          <p:nvPr>
            <p:ph type="body" sz="quarter" idx="10"/>
          </p:nvPr>
        </p:nvSpPr>
        <p:spPr>
          <a:xfrm>
            <a:off x="5740473" y="1050820"/>
            <a:ext cx="6248910" cy="5397460"/>
          </a:xfrm>
        </p:spPr>
        <p:txBody>
          <a:bodyPr/>
          <a:lstStyle/>
          <a:p>
            <a:r>
              <a:rPr lang="en-GB" b="1" dirty="0">
                <a:latin typeface="Jost" pitchFamily="2" charset="0"/>
              </a:rPr>
              <a:t>High Clouds</a:t>
            </a:r>
            <a:r>
              <a:rPr lang="en-GB" dirty="0">
                <a:latin typeface="Jost" pitchFamily="2" charset="0"/>
              </a:rPr>
              <a:t> (Base above 6,000 meters):</a:t>
            </a:r>
          </a:p>
          <a:p>
            <a:pPr marL="239178" lvl="1" indent="0">
              <a:buNone/>
            </a:pPr>
            <a:r>
              <a:rPr lang="en-GB" sz="1400" b="1" dirty="0">
                <a:solidFill>
                  <a:schemeClr val="bg2"/>
                </a:solidFill>
                <a:latin typeface="Jost" pitchFamily="2" charset="0"/>
                <a:ea typeface="Jost" pitchFamily="2" charset="0"/>
              </a:rPr>
              <a:t>Cirrus</a:t>
            </a:r>
            <a:r>
              <a:rPr lang="en-GB" sz="1400" dirty="0">
                <a:solidFill>
                  <a:schemeClr val="bg2"/>
                </a:solidFill>
                <a:latin typeface="Jost" pitchFamily="2" charset="0"/>
                <a:ea typeface="Jost" pitchFamily="2" charset="0"/>
              </a:rPr>
              <a:t>: Thin, wispy clouds composed of ice crystals. They often appear as delicate streaks or feathery wisps high in the sky.</a:t>
            </a:r>
          </a:p>
          <a:p>
            <a:pPr marL="239178" lvl="1" indent="0">
              <a:buNone/>
            </a:pPr>
            <a:r>
              <a:rPr lang="en-GB" sz="1400" b="1" dirty="0">
                <a:solidFill>
                  <a:schemeClr val="bg2"/>
                </a:solidFill>
                <a:latin typeface="Jost" pitchFamily="2" charset="0"/>
                <a:ea typeface="Jost" pitchFamily="2" charset="0"/>
              </a:rPr>
              <a:t>Cirrostratus</a:t>
            </a:r>
            <a:r>
              <a:rPr lang="en-GB" sz="1400" dirty="0">
                <a:solidFill>
                  <a:schemeClr val="bg2"/>
                </a:solidFill>
                <a:latin typeface="Jost" pitchFamily="2" charset="0"/>
                <a:ea typeface="Jost" pitchFamily="2" charset="0"/>
              </a:rPr>
              <a:t>: Thin, sheet-like clouds that cover large portions of the sky. They can create a halo around the sun or moon.</a:t>
            </a:r>
          </a:p>
          <a:p>
            <a:pPr marL="239178" lvl="1" indent="0">
              <a:buNone/>
            </a:pPr>
            <a:r>
              <a:rPr lang="en-GB" sz="1400" b="1" dirty="0">
                <a:solidFill>
                  <a:schemeClr val="bg2"/>
                </a:solidFill>
                <a:latin typeface="Jost" pitchFamily="2" charset="0"/>
                <a:ea typeface="Jost" pitchFamily="2" charset="0"/>
              </a:rPr>
              <a:t>Cirrocumulus</a:t>
            </a:r>
            <a:r>
              <a:rPr lang="en-GB" sz="1400" dirty="0">
                <a:solidFill>
                  <a:schemeClr val="bg2"/>
                </a:solidFill>
                <a:latin typeface="Jost" pitchFamily="2" charset="0"/>
                <a:ea typeface="Jost" pitchFamily="2" charset="0"/>
              </a:rPr>
              <a:t>: Small, fluffy clouds in a regular pattern, resembling fish scales or ripples.</a:t>
            </a:r>
            <a:br>
              <a:rPr lang="en-GB" sz="1400" dirty="0">
                <a:solidFill>
                  <a:schemeClr val="bg2"/>
                </a:solidFill>
                <a:latin typeface="Jost" pitchFamily="2" charset="0"/>
                <a:ea typeface="Jost" pitchFamily="2" charset="0"/>
              </a:rPr>
            </a:br>
            <a:endParaRPr lang="en-GB" sz="1400" dirty="0">
              <a:solidFill>
                <a:schemeClr val="bg2"/>
              </a:solidFill>
              <a:latin typeface="Jost" pitchFamily="2" charset="0"/>
              <a:ea typeface="Jost" pitchFamily="2" charset="0"/>
            </a:endParaRPr>
          </a:p>
          <a:p>
            <a:r>
              <a:rPr lang="en-GB" b="1" dirty="0">
                <a:latin typeface="Jost" pitchFamily="2" charset="0"/>
              </a:rPr>
              <a:t>Medium Clouds</a:t>
            </a:r>
            <a:r>
              <a:rPr lang="en-GB" dirty="0">
                <a:latin typeface="Jost" pitchFamily="2" charset="0"/>
              </a:rPr>
              <a:t> (Base between 2,000 and 6,000 meters):</a:t>
            </a:r>
          </a:p>
          <a:p>
            <a:pPr marL="239178" lvl="1" indent="0">
              <a:buNone/>
            </a:pPr>
            <a:r>
              <a:rPr lang="en-GB" sz="1400" b="1" dirty="0">
                <a:solidFill>
                  <a:schemeClr val="bg2"/>
                </a:solidFill>
                <a:latin typeface="Jost" pitchFamily="2" charset="0"/>
                <a:ea typeface="Jost" pitchFamily="2" charset="0"/>
              </a:rPr>
              <a:t>Altocumulus</a:t>
            </a:r>
            <a:r>
              <a:rPr lang="en-GB" sz="1400" dirty="0">
                <a:solidFill>
                  <a:schemeClr val="bg2"/>
                </a:solidFill>
                <a:latin typeface="Jost" pitchFamily="2" charset="0"/>
                <a:ea typeface="Jost" pitchFamily="2" charset="0"/>
              </a:rPr>
              <a:t>: Puffy, </a:t>
            </a:r>
            <a:r>
              <a:rPr lang="en-GB" sz="1400" dirty="0" err="1">
                <a:solidFill>
                  <a:schemeClr val="bg2"/>
                </a:solidFill>
                <a:latin typeface="Jost" pitchFamily="2" charset="0"/>
                <a:ea typeface="Jost" pitchFamily="2" charset="0"/>
              </a:rPr>
              <a:t>grayish</a:t>
            </a:r>
            <a:r>
              <a:rPr lang="en-GB" sz="1400" dirty="0">
                <a:solidFill>
                  <a:schemeClr val="bg2"/>
                </a:solidFill>
                <a:latin typeface="Jost" pitchFamily="2" charset="0"/>
                <a:ea typeface="Jost" pitchFamily="2" charset="0"/>
              </a:rPr>
              <a:t>-white clouds with rounded edges. They often form parallel rows or patches.</a:t>
            </a:r>
          </a:p>
          <a:p>
            <a:pPr marL="239178" lvl="1" indent="0">
              <a:buNone/>
            </a:pPr>
            <a:r>
              <a:rPr lang="en-GB" sz="1400" b="1" dirty="0">
                <a:solidFill>
                  <a:schemeClr val="bg2"/>
                </a:solidFill>
                <a:latin typeface="Jost" pitchFamily="2" charset="0"/>
                <a:ea typeface="Jost" pitchFamily="2" charset="0"/>
              </a:rPr>
              <a:t>Altostratus</a:t>
            </a:r>
            <a:r>
              <a:rPr lang="en-GB" sz="1400" dirty="0">
                <a:solidFill>
                  <a:schemeClr val="bg2"/>
                </a:solidFill>
                <a:latin typeface="Jost" pitchFamily="2" charset="0"/>
                <a:ea typeface="Jost" pitchFamily="2" charset="0"/>
              </a:rPr>
              <a:t>: Thick, </a:t>
            </a:r>
            <a:r>
              <a:rPr lang="en-GB" sz="1400" dirty="0" err="1">
                <a:solidFill>
                  <a:schemeClr val="bg2"/>
                </a:solidFill>
                <a:latin typeface="Jost" pitchFamily="2" charset="0"/>
                <a:ea typeface="Jost" pitchFamily="2" charset="0"/>
              </a:rPr>
              <a:t>grayish</a:t>
            </a:r>
            <a:r>
              <a:rPr lang="en-GB" sz="1400" dirty="0">
                <a:solidFill>
                  <a:schemeClr val="bg2"/>
                </a:solidFill>
                <a:latin typeface="Jost" pitchFamily="2" charset="0"/>
                <a:ea typeface="Jost" pitchFamily="2" charset="0"/>
              </a:rPr>
              <a:t> clouds that partially obscure the sun or moon. They lack the distinct features of cirrostratus.</a:t>
            </a:r>
            <a:br>
              <a:rPr lang="en-GB" sz="1400" dirty="0">
                <a:solidFill>
                  <a:schemeClr val="bg2"/>
                </a:solidFill>
                <a:latin typeface="Jost" pitchFamily="2" charset="0"/>
                <a:ea typeface="Jost" pitchFamily="2" charset="0"/>
              </a:rPr>
            </a:br>
            <a:endParaRPr lang="en-GB" sz="1400" dirty="0">
              <a:solidFill>
                <a:schemeClr val="bg2"/>
              </a:solidFill>
              <a:latin typeface="Jost" pitchFamily="2" charset="0"/>
              <a:ea typeface="Jost" pitchFamily="2" charset="0"/>
            </a:endParaRPr>
          </a:p>
          <a:p>
            <a:r>
              <a:rPr lang="en-GB" b="1" dirty="0">
                <a:latin typeface="Jost" pitchFamily="2" charset="0"/>
              </a:rPr>
              <a:t>Low Clouds</a:t>
            </a:r>
            <a:r>
              <a:rPr lang="en-GB" dirty="0">
                <a:latin typeface="Jost" pitchFamily="2" charset="0"/>
              </a:rPr>
              <a:t> (Base below 2,000 meters):</a:t>
            </a:r>
          </a:p>
          <a:p>
            <a:pPr marL="239178" lvl="1" indent="0">
              <a:buNone/>
            </a:pPr>
            <a:r>
              <a:rPr lang="en-GB" sz="1400" b="1" dirty="0">
                <a:solidFill>
                  <a:schemeClr val="bg2"/>
                </a:solidFill>
                <a:latin typeface="Jost" pitchFamily="2" charset="0"/>
                <a:ea typeface="Jost" pitchFamily="2" charset="0"/>
              </a:rPr>
              <a:t>Stratus</a:t>
            </a:r>
            <a:r>
              <a:rPr lang="en-GB" sz="1400" dirty="0">
                <a:solidFill>
                  <a:schemeClr val="bg2"/>
                </a:solidFill>
                <a:latin typeface="Jost" pitchFamily="2" charset="0"/>
                <a:ea typeface="Jost" pitchFamily="2" charset="0"/>
              </a:rPr>
              <a:t>: Uniform, </a:t>
            </a:r>
            <a:r>
              <a:rPr lang="en-GB" sz="1400" dirty="0" err="1">
                <a:solidFill>
                  <a:schemeClr val="bg2"/>
                </a:solidFill>
                <a:latin typeface="Jost" pitchFamily="2" charset="0"/>
                <a:ea typeface="Jost" pitchFamily="2" charset="0"/>
              </a:rPr>
              <a:t>grayish</a:t>
            </a:r>
            <a:r>
              <a:rPr lang="en-GB" sz="1400" dirty="0">
                <a:solidFill>
                  <a:schemeClr val="bg2"/>
                </a:solidFill>
                <a:latin typeface="Jost" pitchFamily="2" charset="0"/>
                <a:ea typeface="Jost" pitchFamily="2" charset="0"/>
              </a:rPr>
              <a:t> clouds that cover the sky like a blanket. They can bring drizzle or light rain.</a:t>
            </a:r>
          </a:p>
          <a:p>
            <a:pPr marL="239178" lvl="1" indent="0">
              <a:buNone/>
            </a:pPr>
            <a:r>
              <a:rPr lang="en-GB" sz="1400" b="1" dirty="0">
                <a:solidFill>
                  <a:schemeClr val="bg2"/>
                </a:solidFill>
                <a:latin typeface="Jost" pitchFamily="2" charset="0"/>
                <a:ea typeface="Jost" pitchFamily="2" charset="0"/>
              </a:rPr>
              <a:t>Stratocumulus</a:t>
            </a:r>
            <a:r>
              <a:rPr lang="en-GB" sz="1400" dirty="0">
                <a:solidFill>
                  <a:schemeClr val="bg2"/>
                </a:solidFill>
                <a:latin typeface="Jost" pitchFamily="2" charset="0"/>
                <a:ea typeface="Jost" pitchFamily="2" charset="0"/>
              </a:rPr>
              <a:t>: Low, lumpy clouds with defined edges. They often appear in rows or patches.</a:t>
            </a:r>
          </a:p>
          <a:p>
            <a:pPr marL="239178" lvl="1" indent="0">
              <a:buNone/>
            </a:pPr>
            <a:r>
              <a:rPr lang="en-GB" sz="1400" b="1" dirty="0">
                <a:solidFill>
                  <a:schemeClr val="bg2"/>
                </a:solidFill>
                <a:latin typeface="Jost" pitchFamily="2" charset="0"/>
                <a:ea typeface="Jost" pitchFamily="2" charset="0"/>
              </a:rPr>
              <a:t>Nimbostratus</a:t>
            </a:r>
            <a:r>
              <a:rPr lang="en-GB" sz="1400" dirty="0">
                <a:solidFill>
                  <a:schemeClr val="bg2"/>
                </a:solidFill>
                <a:latin typeface="Jost" pitchFamily="2" charset="0"/>
                <a:ea typeface="Jost" pitchFamily="2" charset="0"/>
              </a:rPr>
              <a:t>: Thick, dark </a:t>
            </a:r>
            <a:r>
              <a:rPr lang="en-GB" sz="1400" dirty="0" err="1">
                <a:solidFill>
                  <a:schemeClr val="bg2"/>
                </a:solidFill>
                <a:latin typeface="Jost" pitchFamily="2" charset="0"/>
                <a:ea typeface="Jost" pitchFamily="2" charset="0"/>
              </a:rPr>
              <a:t>gray</a:t>
            </a:r>
            <a:r>
              <a:rPr lang="en-GB" sz="1400" dirty="0">
                <a:solidFill>
                  <a:schemeClr val="bg2"/>
                </a:solidFill>
                <a:latin typeface="Jost" pitchFamily="2" charset="0"/>
                <a:ea typeface="Jost" pitchFamily="2" charset="0"/>
              </a:rPr>
              <a:t> clouds associated with steady rain or snow.</a:t>
            </a:r>
          </a:p>
          <a:p>
            <a:br>
              <a:rPr lang="en-GB" dirty="0">
                <a:latin typeface="Jost" pitchFamily="2" charset="0"/>
              </a:rPr>
            </a:br>
            <a:r>
              <a:rPr lang="en-GB" dirty="0">
                <a:latin typeface="Jost" pitchFamily="2" charset="0"/>
              </a:rPr>
              <a:t>Remember that these cloud types can vary in appearance and behaviour, but this basic classification helps meteorologists understand weather patterns and atmospheric conditions. If you’d like to explore more examples, you can check out NASA’s </a:t>
            </a:r>
            <a:r>
              <a:rPr lang="en-GB" dirty="0">
                <a:latin typeface="Jost" pitchFamily="2" charset="0"/>
                <a:hlinkClick r:id="rId3">
                  <a:extLst>
                    <a:ext uri="{A12FA001-AC4F-418D-AE19-62706E023703}">
                      <ahyp:hlinkClr xmlns:ahyp="http://schemas.microsoft.com/office/drawing/2018/hyperlinkcolor" val="tx"/>
                    </a:ext>
                  </a:extLst>
                </a:hlinkClick>
              </a:rPr>
              <a:t>On-Line Cloud Chart</a:t>
            </a:r>
            <a:r>
              <a:rPr lang="en-GB" dirty="0">
                <a:latin typeface="Jost" pitchFamily="2" charset="0"/>
              </a:rPr>
              <a:t>.</a:t>
            </a:r>
          </a:p>
        </p:txBody>
      </p:sp>
      <p:sp>
        <p:nvSpPr>
          <p:cNvPr id="8" name="Text Placeholder 6">
            <a:extLst>
              <a:ext uri="{FF2B5EF4-FFF2-40B4-BE49-F238E27FC236}">
                <a16:creationId xmlns:a16="http://schemas.microsoft.com/office/drawing/2014/main" id="{E4F21C87-1949-348F-A924-D4FE82F8910C}"/>
              </a:ext>
            </a:extLst>
          </p:cNvPr>
          <p:cNvSpPr txBox="1">
            <a:spLocks/>
          </p:cNvSpPr>
          <p:nvPr/>
        </p:nvSpPr>
        <p:spPr>
          <a:xfrm>
            <a:off x="9072264" y="6420836"/>
            <a:ext cx="3438469" cy="296063"/>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Atlas Grotesk Regular" pitchFamily="50" charset="0"/>
                <a:ea typeface="+mn-ea"/>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mn-ea"/>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mn-ea"/>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0"/>
              </a:spcAft>
              <a:buClr>
                <a:prstClr val="black"/>
              </a:buClr>
              <a:buSzPct val="100000"/>
              <a:buFont typeface="Arial" panose="020B0604020202020204" pitchFamily="34" charset="0"/>
              <a:buNone/>
              <a:tabLst/>
              <a:defRPr/>
            </a:pPr>
            <a:r>
              <a:rPr kumimoji="0" lang="en-US" sz="1400" b="0" i="0" u="none" strike="noStrike" kern="1200" cap="none" spc="0" normalizeH="0" baseline="0" noProof="0" dirty="0">
                <a:ln>
                  <a:noFill/>
                </a:ln>
                <a:solidFill>
                  <a:srgbClr val="00B0F0"/>
                </a:solidFill>
                <a:effectLst/>
                <a:uLnTx/>
                <a:uFillTx/>
                <a:latin typeface="Jost"/>
                <a:ea typeface="+mn-ea"/>
                <a:cs typeface="+mn-cs"/>
                <a:hlinkClick r:id="rId4">
                  <a:extLst>
                    <a:ext uri="{A12FA001-AC4F-418D-AE19-62706E023703}">
                      <ahyp:hlinkClr xmlns:ahyp="http://schemas.microsoft.com/office/drawing/2018/hyperlinkcolor" val="tx"/>
                    </a:ext>
                  </a:extLst>
                </a:hlinkClick>
              </a:rPr>
              <a:t>View our data</a:t>
            </a:r>
            <a:r>
              <a:rPr kumimoji="0" lang="en-US" sz="1400" b="0" i="0" u="none" strike="noStrike" kern="1200" cap="none" spc="0" normalizeH="0" baseline="0" noProof="0" dirty="0">
                <a:ln>
                  <a:noFill/>
                </a:ln>
                <a:solidFill>
                  <a:srgbClr val="00B0F0"/>
                </a:solidFill>
                <a:effectLst/>
                <a:uLnTx/>
                <a:uFillTx/>
                <a:latin typeface="Jost"/>
                <a:ea typeface="+mn-ea"/>
                <a:cs typeface="+mn-cs"/>
              </a:rPr>
              <a:t> </a:t>
            </a:r>
            <a:r>
              <a:rPr kumimoji="0" lang="en-US" sz="1400" b="0" i="0" u="none" strike="noStrike" kern="1200" cap="none" spc="0" normalizeH="0" baseline="0" noProof="0" dirty="0">
                <a:ln>
                  <a:noFill/>
                </a:ln>
                <a:solidFill>
                  <a:schemeClr val="bg1"/>
                </a:solidFill>
                <a:effectLst/>
                <a:uLnTx/>
                <a:uFillTx/>
                <a:latin typeface="Jost"/>
                <a:ea typeface="+mn-ea"/>
                <a:cs typeface="+mn-cs"/>
              </a:rPr>
              <a:t>on the global map</a:t>
            </a:r>
            <a:endParaRPr kumimoji="0" lang="et-EE" sz="1400" b="0" i="0" u="sng" strike="noStrike" kern="1200" cap="none" spc="0" normalizeH="0" baseline="0" noProof="0" dirty="0">
              <a:ln>
                <a:noFill/>
              </a:ln>
              <a:solidFill>
                <a:schemeClr val="bg1"/>
              </a:solidFill>
              <a:effectLst/>
              <a:uLnTx/>
              <a:uFillTx/>
              <a:latin typeface="Jost"/>
              <a:ea typeface="+mn-ea"/>
              <a:cs typeface="+mn-cs"/>
            </a:endParaRPr>
          </a:p>
        </p:txBody>
      </p:sp>
      <p:pic>
        <p:nvPicPr>
          <p:cNvPr id="2" name="Picture 1"/>
          <p:cNvPicPr>
            <a:picLocks noChangeAspect="1"/>
          </p:cNvPicPr>
          <p:nvPr/>
        </p:nvPicPr>
        <p:blipFill>
          <a:blip r:embed="rId5"/>
          <a:stretch>
            <a:fillRect/>
          </a:stretch>
        </p:blipFill>
        <p:spPr>
          <a:xfrm>
            <a:off x="0" y="4646"/>
            <a:ext cx="5334000" cy="6899414"/>
          </a:xfrm>
          <a:prstGeom prst="rect">
            <a:avLst/>
          </a:prstGeom>
          <a:ln w="19050">
            <a:noFill/>
          </a:ln>
        </p:spPr>
      </p:pic>
      <p:sp>
        <p:nvSpPr>
          <p:cNvPr id="6" name="Rectangle 5"/>
          <p:cNvSpPr/>
          <p:nvPr/>
        </p:nvSpPr>
        <p:spPr>
          <a:xfrm>
            <a:off x="233866" y="5382890"/>
            <a:ext cx="28886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1</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202333" y="4046289"/>
            <a:ext cx="3161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2</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201899" y="3625716"/>
            <a:ext cx="3113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3</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193885" y="3256384"/>
            <a:ext cx="3193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4</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187461" y="2824247"/>
            <a:ext cx="3145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5</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184255" y="2445459"/>
            <a:ext cx="3177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Jost" pitchFamily="2" charset="0"/>
                <a:ea typeface="Jost" pitchFamily="2" charset="0"/>
                <a:cs typeface="+mn-cs"/>
              </a:rPr>
              <a:t>6</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3A37D9A-1216-C541-8D54-E02281BCCBB1}"/>
              </a:ext>
            </a:extLst>
          </p:cNvPr>
          <p:cNvSpPr>
            <a:spLocks noGrp="1"/>
          </p:cNvSpPr>
          <p:nvPr>
            <p:ph type="title"/>
          </p:nvPr>
        </p:nvSpPr>
        <p:spPr>
          <a:xfrm>
            <a:off x="5751095" y="338341"/>
            <a:ext cx="6248910" cy="696814"/>
          </a:xfrm>
        </p:spPr>
        <p:txBody>
          <a:bodyPr/>
          <a:lstStyle/>
          <a:p>
            <a:pPr algn="ctr"/>
            <a:r>
              <a:rPr lang="en-GB" dirty="0"/>
              <a:t>NASA Cloud Observer</a:t>
            </a:r>
          </a:p>
        </p:txBody>
      </p:sp>
    </p:spTree>
    <p:extLst>
      <p:ext uri="{BB962C8B-B14F-4D97-AF65-F5344CB8AC3E}">
        <p14:creationId xmlns:p14="http://schemas.microsoft.com/office/powerpoint/2010/main" val="1487512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2BA761-0B18-17F8-3B78-968F0CA394F8}"/>
              </a:ext>
            </a:extLst>
          </p:cNvPr>
          <p:cNvSpPr>
            <a:spLocks noGrp="1"/>
          </p:cNvSpPr>
          <p:nvPr>
            <p:ph type="title"/>
          </p:nvPr>
        </p:nvSpPr>
        <p:spPr>
          <a:xfrm>
            <a:off x="340225" y="262480"/>
            <a:ext cx="3438469" cy="693608"/>
          </a:xfrm>
        </p:spPr>
        <p:txBody>
          <a:bodyPr/>
          <a:lstStyle/>
          <a:p>
            <a:r>
              <a:rPr lang="en-GB" dirty="0" err="1"/>
              <a:t>iNaturalist</a:t>
            </a:r>
            <a:endParaRPr lang="en-GB" dirty="0"/>
          </a:p>
        </p:txBody>
      </p:sp>
      <p:sp>
        <p:nvSpPr>
          <p:cNvPr id="4" name="Text Placeholder 3">
            <a:extLst>
              <a:ext uri="{FF2B5EF4-FFF2-40B4-BE49-F238E27FC236}">
                <a16:creationId xmlns:a16="http://schemas.microsoft.com/office/drawing/2014/main" id="{7D520BA4-B043-A18A-5015-0289C4A3AD1C}"/>
              </a:ext>
            </a:extLst>
          </p:cNvPr>
          <p:cNvSpPr>
            <a:spLocks noGrp="1"/>
          </p:cNvSpPr>
          <p:nvPr>
            <p:ph type="body" sz="quarter" idx="10"/>
          </p:nvPr>
        </p:nvSpPr>
        <p:spPr>
          <a:xfrm>
            <a:off x="335070" y="1020023"/>
            <a:ext cx="3438469" cy="4607500"/>
          </a:xfrm>
        </p:spPr>
        <p:txBody>
          <a:bodyPr/>
          <a:lstStyle/>
          <a:p>
            <a:pPr algn="just"/>
            <a:r>
              <a:rPr lang="en-US" dirty="0"/>
              <a:t>Throughout this voyage, you played a vital role in documenting the incredible biodiversity of Iceland.</a:t>
            </a:r>
          </a:p>
          <a:p>
            <a:pPr algn="just"/>
            <a:endParaRPr lang="en-US" dirty="0"/>
          </a:p>
          <a:p>
            <a:pPr algn="just"/>
            <a:r>
              <a:rPr lang="en-US" dirty="0"/>
              <a:t>By capturing and submitting images of wildlife and plant life, you contributed to a global effort to track species distribution and monitor ecosystems across some of Iceland's most remote and ecologically rich coastlines.</a:t>
            </a:r>
          </a:p>
          <a:p>
            <a:pPr algn="just"/>
            <a:endParaRPr lang="en-GB" dirty="0"/>
          </a:p>
          <a:p>
            <a:r>
              <a:rPr lang="en-GB" dirty="0"/>
              <a:t>Together, we gathered:</a:t>
            </a:r>
            <a:br>
              <a:rPr lang="en-GB" dirty="0"/>
            </a:br>
            <a:r>
              <a:rPr lang="en-GB" b="1" dirty="0"/>
              <a:t>267 </a:t>
            </a:r>
            <a:r>
              <a:rPr lang="en-GB" dirty="0"/>
              <a:t>Observations</a:t>
            </a:r>
            <a:br>
              <a:rPr lang="en-GB" dirty="0"/>
            </a:br>
            <a:r>
              <a:rPr lang="en-GB" b="1" dirty="0"/>
              <a:t>120 </a:t>
            </a:r>
            <a:r>
              <a:rPr lang="en-GB" dirty="0"/>
              <a:t>Species Identified</a:t>
            </a:r>
            <a:br>
              <a:rPr lang="en-GB" dirty="0"/>
            </a:br>
            <a:r>
              <a:rPr lang="en-GB" b="1" dirty="0"/>
              <a:t>11 </a:t>
            </a:r>
            <a:r>
              <a:rPr lang="en-GB" dirty="0"/>
              <a:t>Observers Participating</a:t>
            </a:r>
          </a:p>
          <a:p>
            <a:pPr algn="just"/>
            <a:endParaRPr lang="en-GB" dirty="0"/>
          </a:p>
          <a:p>
            <a:pPr algn="just"/>
            <a:r>
              <a:rPr lang="en-GB" dirty="0"/>
              <a:t>Click on the </a:t>
            </a:r>
            <a:r>
              <a:rPr lang="en-GB" b="1" dirty="0"/>
              <a:t>link </a:t>
            </a:r>
            <a:r>
              <a:rPr lang="en-GB" dirty="0"/>
              <a:t>to view our collective data and see the impact of your contributions: </a:t>
            </a:r>
          </a:p>
          <a:p>
            <a:endParaRPr lang="nb-NO" dirty="0"/>
          </a:p>
          <a:p>
            <a:endParaRPr lang="nb-NO" dirty="0"/>
          </a:p>
          <a:p>
            <a:endParaRPr lang="nb-NO" dirty="0"/>
          </a:p>
        </p:txBody>
      </p:sp>
      <p:sp>
        <p:nvSpPr>
          <p:cNvPr id="5" name="TextBox 4"/>
          <p:cNvSpPr txBox="1"/>
          <p:nvPr/>
        </p:nvSpPr>
        <p:spPr>
          <a:xfrm>
            <a:off x="4399722" y="435600"/>
            <a:ext cx="7792278" cy="738664"/>
          </a:xfrm>
          <a:prstGeom prst="rect">
            <a:avLst/>
          </a:prstGeom>
          <a:noFill/>
        </p:spPr>
        <p:txBody>
          <a:bodyPr wrap="square" rtlCol="0">
            <a:spAutoFit/>
          </a:bodyPr>
          <a:lstStyle/>
          <a:p>
            <a:pPr algn="r"/>
            <a:r>
              <a:rPr lang="en-US" sz="1400"/>
              <a:t>Western Columbine</a:t>
            </a:r>
          </a:p>
          <a:p>
            <a:pPr algn="r"/>
            <a:r>
              <a:rPr lang="en-US" sz="1400" i="1"/>
              <a:t>Aquilegia formosa</a:t>
            </a:r>
            <a:r>
              <a:rPr lang="en-US" sz="1400"/>
              <a:t> </a:t>
            </a:r>
          </a:p>
          <a:p>
            <a:pPr algn="r"/>
            <a:r>
              <a:rPr lang="en-US" sz="1400"/>
              <a:t>from Cordova, AK</a:t>
            </a:r>
          </a:p>
        </p:txBody>
      </p:sp>
      <p:sp>
        <p:nvSpPr>
          <p:cNvPr id="9" name="TextBox 8">
            <a:extLst>
              <a:ext uri="{FF2B5EF4-FFF2-40B4-BE49-F238E27FC236}">
                <a16:creationId xmlns:a16="http://schemas.microsoft.com/office/drawing/2014/main" id="{4F74014C-DD2B-4A3A-B0C0-C01C575094E5}"/>
              </a:ext>
            </a:extLst>
          </p:cNvPr>
          <p:cNvSpPr txBox="1"/>
          <p:nvPr/>
        </p:nvSpPr>
        <p:spPr>
          <a:xfrm>
            <a:off x="4055607" y="6611778"/>
            <a:ext cx="1721946" cy="246221"/>
          </a:xfrm>
          <a:prstGeom prst="rect">
            <a:avLst/>
          </a:prstGeom>
          <a:noFill/>
        </p:spPr>
        <p:txBody>
          <a:bodyPr wrap="none" rtlCol="0">
            <a:spAutoFit/>
          </a:bodyPr>
          <a:lstStyle/>
          <a:p>
            <a:r>
              <a:rPr lang="de-DE" sz="1000" dirty="0"/>
              <a:t>Credit: Chiara Giulia Bertulli</a:t>
            </a:r>
            <a:endParaRPr lang="en-GB" sz="1000" dirty="0"/>
          </a:p>
        </p:txBody>
      </p:sp>
      <p:sp>
        <p:nvSpPr>
          <p:cNvPr id="13" name="TextBox 12">
            <a:extLst>
              <a:ext uri="{FF2B5EF4-FFF2-40B4-BE49-F238E27FC236}">
                <a16:creationId xmlns:a16="http://schemas.microsoft.com/office/drawing/2014/main" id="{C2E572EA-C212-DBB8-617F-93230440DB8C}"/>
              </a:ext>
            </a:extLst>
          </p:cNvPr>
          <p:cNvSpPr txBox="1"/>
          <p:nvPr/>
        </p:nvSpPr>
        <p:spPr>
          <a:xfrm>
            <a:off x="119616" y="5837977"/>
            <a:ext cx="4141883" cy="323165"/>
          </a:xfrm>
          <a:prstGeom prst="rect">
            <a:avLst/>
          </a:prstGeom>
          <a:noFill/>
        </p:spPr>
        <p:txBody>
          <a:bodyPr wrap="square">
            <a:spAutoFit/>
          </a:bodyPr>
          <a:lstStyle/>
          <a:p>
            <a:r>
              <a:rPr lang="en-US" sz="1500" b="1" dirty="0">
                <a:solidFill>
                  <a:schemeClr val="bg1">
                    <a:lumMod val="85000"/>
                  </a:schemeClr>
                </a:solidFill>
                <a:latin typeface="Jost" pitchFamily="2" charset="0"/>
                <a:ea typeface="Jost" pitchFamily="2" charset="0"/>
              </a:rPr>
              <a:t>View our </a:t>
            </a:r>
            <a:r>
              <a:rPr lang="en-US" sz="1500" b="1" dirty="0">
                <a:solidFill>
                  <a:schemeClr val="bg1">
                    <a:lumMod val="85000"/>
                  </a:schemeClr>
                </a:solidFill>
                <a:latin typeface="Jost" pitchFamily="2" charset="0"/>
                <a:ea typeface="Jost" pitchFamily="2" charset="0"/>
                <a:hlinkClick r:id="rId3"/>
              </a:rPr>
              <a:t>data</a:t>
            </a:r>
            <a:r>
              <a:rPr lang="en-US" sz="1500" b="1" dirty="0">
                <a:solidFill>
                  <a:schemeClr val="bg1">
                    <a:lumMod val="85000"/>
                  </a:schemeClr>
                </a:solidFill>
                <a:latin typeface="Jost" pitchFamily="2" charset="0"/>
                <a:ea typeface="Jost" pitchFamily="2" charset="0"/>
              </a:rPr>
              <a:t>  on the iNaturalist website</a:t>
            </a:r>
            <a:endParaRPr lang="et-EE" sz="1500" b="1" u="sng" dirty="0">
              <a:solidFill>
                <a:schemeClr val="bg1">
                  <a:lumMod val="85000"/>
                </a:schemeClr>
              </a:solidFill>
              <a:latin typeface="Jost" pitchFamily="2" charset="0"/>
              <a:ea typeface="Jost" pitchFamily="2" charset="0"/>
            </a:endParaRPr>
          </a:p>
        </p:txBody>
      </p:sp>
      <p:pic>
        <p:nvPicPr>
          <p:cNvPr id="10" name="Picture Placeholder 9" descr="A close up of flowers&#10;&#10;AI-generated content may be incorrect.">
            <a:extLst>
              <a:ext uri="{FF2B5EF4-FFF2-40B4-BE49-F238E27FC236}">
                <a16:creationId xmlns:a16="http://schemas.microsoft.com/office/drawing/2014/main" id="{A64DA8EF-9833-F962-F36E-B5017D298023}"/>
              </a:ext>
            </a:extLst>
          </p:cNvPr>
          <p:cNvPicPr>
            <a:picLocks noGrp="1" noChangeAspect="1"/>
          </p:cNvPicPr>
          <p:nvPr>
            <p:ph type="pic" sz="quarter" idx="11"/>
          </p:nvPr>
        </p:nvPicPr>
        <p:blipFill>
          <a:blip r:embed="rId4"/>
          <a:srcRect l="2499" r="2499"/>
          <a:stretch>
            <a:fillRect/>
          </a:stretch>
        </p:blipFill>
        <p:spPr/>
      </p:pic>
      <p:sp>
        <p:nvSpPr>
          <p:cNvPr id="11" name="TextBox 10">
            <a:extLst>
              <a:ext uri="{FF2B5EF4-FFF2-40B4-BE49-F238E27FC236}">
                <a16:creationId xmlns:a16="http://schemas.microsoft.com/office/drawing/2014/main" id="{D68BBBF8-5F36-7D3D-4936-7964A7F3CA42}"/>
              </a:ext>
            </a:extLst>
          </p:cNvPr>
          <p:cNvSpPr txBox="1"/>
          <p:nvPr/>
        </p:nvSpPr>
        <p:spPr>
          <a:xfrm>
            <a:off x="10466848" y="6611777"/>
            <a:ext cx="1725152" cy="246221"/>
          </a:xfrm>
          <a:prstGeom prst="rect">
            <a:avLst/>
          </a:prstGeom>
          <a:noFill/>
        </p:spPr>
        <p:txBody>
          <a:bodyPr wrap="none" rtlCol="0">
            <a:spAutoFit/>
          </a:bodyPr>
          <a:lstStyle/>
          <a:p>
            <a:r>
              <a:rPr lang="de-DE" sz="1000" dirty="0">
                <a:solidFill>
                  <a:schemeClr val="bg1"/>
                </a:solidFill>
              </a:rPr>
              <a:t>Credit: Chiara G Bertulli/HX</a:t>
            </a:r>
            <a:endParaRPr lang="en-GB" sz="1000" dirty="0">
              <a:solidFill>
                <a:schemeClr val="bg1"/>
              </a:solidFill>
            </a:endParaRPr>
          </a:p>
        </p:txBody>
      </p:sp>
    </p:spTree>
    <p:extLst>
      <p:ext uri="{BB962C8B-B14F-4D97-AF65-F5344CB8AC3E}">
        <p14:creationId xmlns:p14="http://schemas.microsoft.com/office/powerpoint/2010/main" val="3709328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3A37D9A-1216-C541-8D54-E02281BCCBB1}"/>
              </a:ext>
            </a:extLst>
          </p:cNvPr>
          <p:cNvSpPr>
            <a:spLocks noGrp="1"/>
          </p:cNvSpPr>
          <p:nvPr>
            <p:ph type="title"/>
          </p:nvPr>
        </p:nvSpPr>
        <p:spPr>
          <a:xfrm>
            <a:off x="726305" y="416606"/>
            <a:ext cx="10684800" cy="763200"/>
          </a:xfrm>
        </p:spPr>
        <p:txBody>
          <a:bodyPr/>
          <a:lstStyle/>
          <a:p>
            <a:pPr algn="ctr"/>
            <a:r>
              <a:rPr lang="en-GB" dirty="0"/>
              <a:t>FNICE2505 – MS Fridtjof Nansen 17-24.5.2025</a:t>
            </a:r>
          </a:p>
        </p:txBody>
      </p:sp>
      <p:pic>
        <p:nvPicPr>
          <p:cNvPr id="4" name="Picture 3" descr="A map of iceland with red squares&#10;&#10;AI-generated content may be incorrect.">
            <a:extLst>
              <a:ext uri="{FF2B5EF4-FFF2-40B4-BE49-F238E27FC236}">
                <a16:creationId xmlns:a16="http://schemas.microsoft.com/office/drawing/2014/main" id="{66B1A5CA-0585-2D62-5F20-E57B9D37D10F}"/>
              </a:ext>
            </a:extLst>
          </p:cNvPr>
          <p:cNvPicPr>
            <a:picLocks noChangeAspect="1"/>
          </p:cNvPicPr>
          <p:nvPr/>
        </p:nvPicPr>
        <p:blipFill>
          <a:blip r:embed="rId3"/>
          <a:srcRect b="1878"/>
          <a:stretch/>
        </p:blipFill>
        <p:spPr>
          <a:xfrm>
            <a:off x="0" y="1013536"/>
            <a:ext cx="12192000" cy="5844464"/>
          </a:xfrm>
          <a:prstGeom prst="rect">
            <a:avLst/>
          </a:prstGeom>
        </p:spPr>
      </p:pic>
    </p:spTree>
    <p:extLst>
      <p:ext uri="{BB962C8B-B14F-4D97-AF65-F5344CB8AC3E}">
        <p14:creationId xmlns:p14="http://schemas.microsoft.com/office/powerpoint/2010/main" val="3770901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9AE8D8B-664E-8E0E-E4F3-C78ED68CAF3E}"/>
              </a:ext>
            </a:extLst>
          </p:cNvPr>
          <p:cNvSpPr txBox="1">
            <a:spLocks/>
          </p:cNvSpPr>
          <p:nvPr/>
        </p:nvSpPr>
        <p:spPr>
          <a:xfrm>
            <a:off x="726305" y="416606"/>
            <a:ext cx="10684800" cy="763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bg1"/>
                </a:solidFill>
                <a:latin typeface="Jost SemiBold" pitchFamily="2" charset="0"/>
                <a:ea typeface="Jost SemiBold" pitchFamily="2" charset="0"/>
                <a:cs typeface="+mj-cs"/>
              </a:defRPr>
            </a:lvl1pPr>
          </a:lstStyle>
          <a:p>
            <a:pPr algn="ctr"/>
            <a:r>
              <a:rPr lang="en-GB" dirty="0"/>
              <a:t>FNICE2505 – MS Fridtjof Nansen 17-24.5.2025</a:t>
            </a:r>
          </a:p>
        </p:txBody>
      </p:sp>
      <p:pic>
        <p:nvPicPr>
          <p:cNvPr id="3" name="Picture 2" descr="A screenshot of a video chat&#10;&#10;AI-generated content may be incorrect.">
            <a:extLst>
              <a:ext uri="{FF2B5EF4-FFF2-40B4-BE49-F238E27FC236}">
                <a16:creationId xmlns:a16="http://schemas.microsoft.com/office/drawing/2014/main" id="{8ED5CD1A-E7E3-E46C-13B7-BB599B856113}"/>
              </a:ext>
            </a:extLst>
          </p:cNvPr>
          <p:cNvPicPr>
            <a:picLocks noChangeAspect="1"/>
          </p:cNvPicPr>
          <p:nvPr/>
        </p:nvPicPr>
        <p:blipFill>
          <a:blip r:embed="rId3"/>
          <a:stretch>
            <a:fillRect/>
          </a:stretch>
        </p:blipFill>
        <p:spPr>
          <a:xfrm>
            <a:off x="97134" y="3674225"/>
            <a:ext cx="11997732" cy="3183775"/>
          </a:xfrm>
          <a:prstGeom prst="rect">
            <a:avLst/>
          </a:prstGeom>
        </p:spPr>
      </p:pic>
      <p:pic>
        <p:nvPicPr>
          <p:cNvPr id="4" name="Picture 3" descr="A screenshot of a graph&#10;&#10;AI-generated content may be incorrect.">
            <a:extLst>
              <a:ext uri="{FF2B5EF4-FFF2-40B4-BE49-F238E27FC236}">
                <a16:creationId xmlns:a16="http://schemas.microsoft.com/office/drawing/2014/main" id="{F1F2102A-6CAF-D77B-680B-4B628EA22265}"/>
              </a:ext>
            </a:extLst>
          </p:cNvPr>
          <p:cNvPicPr>
            <a:picLocks noChangeAspect="1"/>
          </p:cNvPicPr>
          <p:nvPr/>
        </p:nvPicPr>
        <p:blipFill>
          <a:blip r:embed="rId4"/>
          <a:stretch>
            <a:fillRect/>
          </a:stretch>
        </p:blipFill>
        <p:spPr>
          <a:xfrm>
            <a:off x="3274298" y="1081323"/>
            <a:ext cx="5025641" cy="2592902"/>
          </a:xfrm>
          <a:prstGeom prst="rect">
            <a:avLst/>
          </a:prstGeom>
        </p:spPr>
      </p:pic>
    </p:spTree>
    <p:extLst>
      <p:ext uri="{BB962C8B-B14F-4D97-AF65-F5344CB8AC3E}">
        <p14:creationId xmlns:p14="http://schemas.microsoft.com/office/powerpoint/2010/main" val="3628434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AE324-9986-A90E-2982-5F418C3F4A7F}"/>
              </a:ext>
            </a:extLst>
          </p:cNvPr>
          <p:cNvPicPr>
            <a:picLocks noChangeAspect="1"/>
          </p:cNvPicPr>
          <p:nvPr/>
        </p:nvPicPr>
        <p:blipFill>
          <a:blip r:embed="rId3"/>
          <a:srcRect l="62666" t="38666" r="20250" b="30519"/>
          <a:stretch/>
        </p:blipFill>
        <p:spPr>
          <a:xfrm>
            <a:off x="9408426" y="5388817"/>
            <a:ext cx="1361467" cy="1381391"/>
          </a:xfrm>
          <a:prstGeom prst="rect">
            <a:avLst/>
          </a:prstGeom>
        </p:spPr>
      </p:pic>
      <p:pic>
        <p:nvPicPr>
          <p:cNvPr id="6" name="Picture 5" descr="A close up of a bird&#10;&#10;AI-generated content may be incorrect.">
            <a:extLst>
              <a:ext uri="{FF2B5EF4-FFF2-40B4-BE49-F238E27FC236}">
                <a16:creationId xmlns:a16="http://schemas.microsoft.com/office/drawing/2014/main" id="{924CD61F-79E3-515E-A410-EF02070AE220}"/>
              </a:ext>
            </a:extLst>
          </p:cNvPr>
          <p:cNvPicPr>
            <a:picLocks noChangeAspect="1"/>
          </p:cNvPicPr>
          <p:nvPr/>
        </p:nvPicPr>
        <p:blipFill>
          <a:blip r:embed="rId4"/>
          <a:srcRect l="14109" r="14109"/>
          <a:stretch/>
        </p:blipFill>
        <p:spPr>
          <a:xfrm>
            <a:off x="0" y="482436"/>
            <a:ext cx="8136000" cy="6375564"/>
          </a:xfrm>
          <a:prstGeom prst="rect">
            <a:avLst/>
          </a:prstGeom>
        </p:spPr>
      </p:pic>
      <p:sp>
        <p:nvSpPr>
          <p:cNvPr id="2" name="Title 1">
            <a:extLst>
              <a:ext uri="{FF2B5EF4-FFF2-40B4-BE49-F238E27FC236}">
                <a16:creationId xmlns:a16="http://schemas.microsoft.com/office/drawing/2014/main" id="{6D5DC7FF-882E-1C06-6B68-283D516EEDAD}"/>
              </a:ext>
            </a:extLst>
          </p:cNvPr>
          <p:cNvSpPr>
            <a:spLocks noGrp="1"/>
          </p:cNvSpPr>
          <p:nvPr>
            <p:ph type="title"/>
          </p:nvPr>
        </p:nvSpPr>
        <p:spPr>
          <a:xfrm>
            <a:off x="8359639" y="431844"/>
            <a:ext cx="3438469" cy="693608"/>
          </a:xfrm>
        </p:spPr>
        <p:txBody>
          <a:bodyPr/>
          <a:lstStyle/>
          <a:p>
            <a:r>
              <a:rPr lang="en-US" dirty="0" err="1"/>
              <a:t>eBird</a:t>
            </a:r>
            <a:endParaRPr lang="en-US" dirty="0"/>
          </a:p>
        </p:txBody>
      </p:sp>
      <p:sp>
        <p:nvSpPr>
          <p:cNvPr id="3" name="Text Placeholder 2">
            <a:extLst>
              <a:ext uri="{FF2B5EF4-FFF2-40B4-BE49-F238E27FC236}">
                <a16:creationId xmlns:a16="http://schemas.microsoft.com/office/drawing/2014/main" id="{EA3859AB-018D-B1A8-5D45-0BC25B60E774}"/>
              </a:ext>
            </a:extLst>
          </p:cNvPr>
          <p:cNvSpPr>
            <a:spLocks noGrp="1"/>
          </p:cNvSpPr>
          <p:nvPr>
            <p:ph type="body" sz="quarter" idx="10"/>
          </p:nvPr>
        </p:nvSpPr>
        <p:spPr>
          <a:xfrm>
            <a:off x="8359639" y="1233808"/>
            <a:ext cx="3438469" cy="4197131"/>
          </a:xfrm>
        </p:spPr>
        <p:txBody>
          <a:bodyPr/>
          <a:lstStyle/>
          <a:p>
            <a:pPr algn="just"/>
            <a:r>
              <a:rPr lang="en-GB" dirty="0"/>
              <a:t>Bird-watching isn’t just a hobby—it’s a powerful tool for science. eBird, a global citizen science platform, allows bird enthusiasts to record and share sightings, contributing valuable data for research and conservation.</a:t>
            </a:r>
          </a:p>
          <a:p>
            <a:pPr algn="just"/>
            <a:endParaRPr lang="en-GB" dirty="0"/>
          </a:p>
          <a:p>
            <a:pPr algn="just"/>
            <a:r>
              <a:rPr lang="en-GB" dirty="0"/>
              <a:t>During our voyage, our onboard ornithologists conducted wildlife watches, completing 57 checklists and recording 46 bird species along the way.</a:t>
            </a:r>
          </a:p>
          <a:p>
            <a:pPr algn="just"/>
            <a:r>
              <a:rPr lang="en-GB" dirty="0"/>
              <a:t>Every entry adds to a growing database that helps scientists track migration patterns, monitor populations, and understand bird behaviour in remote regions like Antarctica. Scan the QR code to explore our data and see how your observations contribute to a global effort in avian research: </a:t>
            </a:r>
          </a:p>
          <a:p>
            <a:pPr algn="just"/>
            <a:endParaRPr lang="en-US" dirty="0"/>
          </a:p>
        </p:txBody>
      </p:sp>
      <p:sp>
        <p:nvSpPr>
          <p:cNvPr id="8" name="TextBox 7">
            <a:extLst>
              <a:ext uri="{FF2B5EF4-FFF2-40B4-BE49-F238E27FC236}">
                <a16:creationId xmlns:a16="http://schemas.microsoft.com/office/drawing/2014/main" id="{45510DEE-42BF-4766-BAA4-7762391D9ACB}"/>
              </a:ext>
            </a:extLst>
          </p:cNvPr>
          <p:cNvSpPr txBox="1"/>
          <p:nvPr/>
        </p:nvSpPr>
        <p:spPr>
          <a:xfrm>
            <a:off x="6764271" y="6611779"/>
            <a:ext cx="1443024" cy="246221"/>
          </a:xfrm>
          <a:prstGeom prst="rect">
            <a:avLst/>
          </a:prstGeom>
          <a:noFill/>
        </p:spPr>
        <p:txBody>
          <a:bodyPr wrap="none" rtlCol="0">
            <a:spAutoFit/>
          </a:bodyPr>
          <a:lstStyle/>
          <a:p>
            <a:r>
              <a:rPr lang="de-DE" sz="1000" dirty="0">
                <a:solidFill>
                  <a:schemeClr val="bg1"/>
                </a:solidFill>
              </a:rPr>
              <a:t>Credit: Timo Heinz/HX</a:t>
            </a:r>
            <a:endParaRPr lang="en-GB" sz="1000" dirty="0">
              <a:solidFill>
                <a:schemeClr val="bg1"/>
              </a:solidFill>
            </a:endParaRPr>
          </a:p>
        </p:txBody>
      </p:sp>
    </p:spTree>
    <p:extLst>
      <p:ext uri="{BB962C8B-B14F-4D97-AF65-F5344CB8AC3E}">
        <p14:creationId xmlns:p14="http://schemas.microsoft.com/office/powerpoint/2010/main" val="2942220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58923-1146-6863-FF2B-9F57726C3A78}"/>
              </a:ext>
            </a:extLst>
          </p:cNvPr>
          <p:cNvPicPr>
            <a:picLocks noChangeAspect="1"/>
          </p:cNvPicPr>
          <p:nvPr/>
        </p:nvPicPr>
        <p:blipFill>
          <a:blip r:embed="rId3"/>
          <a:srcRect l="1084" t="15704" r="8416" b="23111"/>
          <a:stretch/>
        </p:blipFill>
        <p:spPr>
          <a:xfrm>
            <a:off x="-1" y="812800"/>
            <a:ext cx="12182553" cy="4632960"/>
          </a:xfrm>
          <a:prstGeom prst="rect">
            <a:avLst/>
          </a:prstGeom>
        </p:spPr>
      </p:pic>
    </p:spTree>
    <p:extLst>
      <p:ext uri="{BB962C8B-B14F-4D97-AF65-F5344CB8AC3E}">
        <p14:creationId xmlns:p14="http://schemas.microsoft.com/office/powerpoint/2010/main" val="643255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74A8D3-0146-F75C-09EA-3DD0ADE039C3}"/>
              </a:ext>
            </a:extLst>
          </p:cNvPr>
          <p:cNvPicPr>
            <a:picLocks noChangeAspect="1"/>
          </p:cNvPicPr>
          <p:nvPr/>
        </p:nvPicPr>
        <p:blipFill>
          <a:blip r:embed="rId3"/>
          <a:srcRect t="18831" b="22265"/>
          <a:stretch/>
        </p:blipFill>
        <p:spPr>
          <a:xfrm>
            <a:off x="0" y="435600"/>
            <a:ext cx="8136000" cy="6389897"/>
          </a:xfrm>
          <a:prstGeom prst="rect">
            <a:avLst/>
          </a:prstGeom>
        </p:spPr>
      </p:pic>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37145" y="358360"/>
            <a:ext cx="3438469" cy="1296337"/>
          </a:xfrm>
        </p:spPr>
        <p:txBody>
          <a:bodyPr/>
          <a:lstStyle/>
          <a:p>
            <a:r>
              <a:rPr lang="en-GB" dirty="0"/>
              <a:t>Plankton Samples</a:t>
            </a:r>
          </a:p>
        </p:txBody>
      </p:sp>
      <p:sp>
        <p:nvSpPr>
          <p:cNvPr id="4" name="Text Placeholder 3">
            <a:extLst>
              <a:ext uri="{FF2B5EF4-FFF2-40B4-BE49-F238E27FC236}">
                <a16:creationId xmlns:a16="http://schemas.microsoft.com/office/drawing/2014/main" id="{E8F0FDBB-FF8C-361E-F064-43410D7C5D4F}"/>
              </a:ext>
            </a:extLst>
          </p:cNvPr>
          <p:cNvSpPr>
            <a:spLocks noGrp="1"/>
          </p:cNvSpPr>
          <p:nvPr>
            <p:ph type="body" sz="quarter" idx="10"/>
          </p:nvPr>
        </p:nvSpPr>
        <p:spPr>
          <a:xfrm>
            <a:off x="8437145" y="1840281"/>
            <a:ext cx="3438469" cy="4402316"/>
          </a:xfrm>
        </p:spPr>
        <p:txBody>
          <a:bodyPr/>
          <a:lstStyle/>
          <a:p>
            <a:pPr algn="just"/>
            <a:r>
              <a:rPr lang="en-GB" dirty="0"/>
              <a:t>Back in the science centre, we brought the ocean into focus—examining our water samples under the microscope to uncover the hidden world of </a:t>
            </a:r>
            <a:r>
              <a:rPr lang="en-GB" b="1" dirty="0"/>
              <a:t>phytoplankton</a:t>
            </a:r>
            <a:r>
              <a:rPr lang="en-GB" dirty="0"/>
              <a:t> and </a:t>
            </a:r>
            <a:r>
              <a:rPr lang="en-GB" b="1" dirty="0"/>
              <a:t>zooplankton</a:t>
            </a:r>
            <a:r>
              <a:rPr lang="en-GB" dirty="0"/>
              <a:t>.</a:t>
            </a:r>
          </a:p>
          <a:p>
            <a:pPr algn="just"/>
            <a:endParaRPr lang="en-GB" dirty="0"/>
          </a:p>
          <a:p>
            <a:pPr algn="just"/>
            <a:r>
              <a:rPr lang="en-GB" dirty="0"/>
              <a:t>Using microscopes, we projected magnified images onto the screen, allowing everyone to see the intricate details of these tiny organisms. Smaller binocular microscopes offered a hands-on experience, inviting you to search for life in each drop of water.</a:t>
            </a:r>
          </a:p>
          <a:p>
            <a:pPr algn="just"/>
            <a:endParaRPr lang="en-GB" dirty="0"/>
          </a:p>
          <a:p>
            <a:pPr algn="just"/>
            <a:r>
              <a:rPr lang="en-GB" dirty="0"/>
              <a:t>The samples revealed a world dominated by diatoms, a type of phytoplankton that forms the foundation of the marine food web. What seemed invisible to the eye became a vivid reminder that even the smallest life forms shape this vast and wild ecosystem.</a:t>
            </a:r>
          </a:p>
        </p:txBody>
      </p:sp>
      <p:sp>
        <p:nvSpPr>
          <p:cNvPr id="9" name="TextBox 8">
            <a:extLst>
              <a:ext uri="{FF2B5EF4-FFF2-40B4-BE49-F238E27FC236}">
                <a16:creationId xmlns:a16="http://schemas.microsoft.com/office/drawing/2014/main" id="{7322CB96-36BB-447F-BC1D-F16F170F88C5}"/>
              </a:ext>
            </a:extLst>
          </p:cNvPr>
          <p:cNvSpPr txBox="1"/>
          <p:nvPr/>
        </p:nvSpPr>
        <p:spPr>
          <a:xfrm>
            <a:off x="6827629" y="6611779"/>
            <a:ext cx="1249060" cy="246221"/>
          </a:xfrm>
          <a:prstGeom prst="rect">
            <a:avLst/>
          </a:prstGeom>
          <a:noFill/>
        </p:spPr>
        <p:txBody>
          <a:bodyPr wrap="none" rtlCol="0">
            <a:spAutoFit/>
          </a:bodyPr>
          <a:lstStyle/>
          <a:p>
            <a:r>
              <a:rPr lang="de-DE" sz="1000" dirty="0">
                <a:solidFill>
                  <a:schemeClr val="bg1"/>
                </a:solidFill>
              </a:rPr>
              <a:t>Photo: Ingvild Riska</a:t>
            </a:r>
            <a:endParaRPr lang="en-GB" sz="1000" dirty="0">
              <a:solidFill>
                <a:schemeClr val="bg1"/>
              </a:solidFill>
            </a:endParaRPr>
          </a:p>
        </p:txBody>
      </p:sp>
    </p:spTree>
    <p:extLst>
      <p:ext uri="{BB962C8B-B14F-4D97-AF65-F5344CB8AC3E}">
        <p14:creationId xmlns:p14="http://schemas.microsoft.com/office/powerpoint/2010/main" val="3851477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flying over water&#10;&#10;AI-generated content may be incorrect.">
            <a:extLst>
              <a:ext uri="{FF2B5EF4-FFF2-40B4-BE49-F238E27FC236}">
                <a16:creationId xmlns:a16="http://schemas.microsoft.com/office/drawing/2014/main" id="{F6388FCB-2EE2-4A4E-3CF5-DC18158BC535}"/>
              </a:ext>
            </a:extLst>
          </p:cNvPr>
          <p:cNvPicPr>
            <a:picLocks noChangeAspect="1"/>
          </p:cNvPicPr>
          <p:nvPr/>
        </p:nvPicPr>
        <p:blipFill>
          <a:blip r:embed="rId3"/>
          <a:stretch>
            <a:fillRect/>
          </a:stretch>
        </p:blipFill>
        <p:spPr>
          <a:xfrm>
            <a:off x="0" y="-7964"/>
            <a:ext cx="12206156" cy="6865963"/>
          </a:xfrm>
          <a:prstGeom prst="rect">
            <a:avLst/>
          </a:prstGeom>
        </p:spPr>
      </p:pic>
      <p:sp>
        <p:nvSpPr>
          <p:cNvPr id="7" name="Tittel 2">
            <a:extLst>
              <a:ext uri="{FF2B5EF4-FFF2-40B4-BE49-F238E27FC236}">
                <a16:creationId xmlns:a16="http://schemas.microsoft.com/office/drawing/2014/main" id="{F44B5A8A-11E4-400E-AD7B-79BD6B3CE085}"/>
              </a:ext>
            </a:extLst>
          </p:cNvPr>
          <p:cNvSpPr txBox="1">
            <a:spLocks/>
          </p:cNvSpPr>
          <p:nvPr/>
        </p:nvSpPr>
        <p:spPr>
          <a:xfrm>
            <a:off x="0" y="3823796"/>
            <a:ext cx="6108715" cy="3034204"/>
          </a:xfrm>
          <a:prstGeom prst="rect">
            <a:avLst/>
          </a:prstGeom>
        </p:spPr>
        <p:txBody>
          <a:bodyPr vert="horz"/>
          <a:lstStyle>
            <a:defPPr>
              <a:defRPr lang="en-US"/>
            </a:defPPr>
            <a:lvl1pPr defTabSz="609585">
              <a:lnSpc>
                <a:spcPts val="9000"/>
              </a:lnSpc>
              <a:spcBef>
                <a:spcPct val="0"/>
              </a:spcBef>
              <a:buNone/>
              <a:defRPr sz="9000" b="1" i="0">
                <a:solidFill>
                  <a:schemeClr val="bg1"/>
                </a:solidFill>
                <a:latin typeface="+mj-lt"/>
                <a:ea typeface="+mj-ea"/>
                <a:cs typeface="Arial"/>
              </a:defRPr>
            </a:lvl1pPr>
          </a:lstStyle>
          <a:p>
            <a:r>
              <a:rPr lang="pl-PL" sz="7200" dirty="0"/>
              <a:t>Wildlife </a:t>
            </a:r>
          </a:p>
          <a:p>
            <a:r>
              <a:rPr lang="pl-PL" sz="7200" dirty="0"/>
              <a:t>List - </a:t>
            </a:r>
            <a:r>
              <a:rPr lang="en-GB" sz="7200" dirty="0"/>
              <a:t>Birds</a:t>
            </a:r>
          </a:p>
        </p:txBody>
      </p:sp>
      <p:sp>
        <p:nvSpPr>
          <p:cNvPr id="8" name="TextBox 7">
            <a:extLst>
              <a:ext uri="{FF2B5EF4-FFF2-40B4-BE49-F238E27FC236}">
                <a16:creationId xmlns:a16="http://schemas.microsoft.com/office/drawing/2014/main" id="{45510DEE-42BF-4766-BAA4-7762391D9ACB}"/>
              </a:ext>
            </a:extLst>
          </p:cNvPr>
          <p:cNvSpPr txBox="1"/>
          <p:nvPr/>
        </p:nvSpPr>
        <p:spPr>
          <a:xfrm>
            <a:off x="10990759" y="6611778"/>
            <a:ext cx="1215397" cy="246221"/>
          </a:xfrm>
          <a:prstGeom prst="rect">
            <a:avLst/>
          </a:prstGeom>
          <a:noFill/>
        </p:spPr>
        <p:txBody>
          <a:bodyPr wrap="none" rtlCol="0">
            <a:spAutoFit/>
          </a:bodyPr>
          <a:lstStyle/>
          <a:p>
            <a:r>
              <a:rPr lang="de-DE" sz="1000" dirty="0">
                <a:solidFill>
                  <a:schemeClr val="bg1"/>
                </a:solidFill>
              </a:rPr>
              <a:t>Credit: Timo Heinz</a:t>
            </a:r>
            <a:endParaRPr lang="en-GB" sz="1000" dirty="0">
              <a:solidFill>
                <a:schemeClr val="bg1"/>
              </a:solidFill>
            </a:endParaRPr>
          </a:p>
        </p:txBody>
      </p:sp>
    </p:spTree>
    <p:extLst>
      <p:ext uri="{BB962C8B-B14F-4D97-AF65-F5344CB8AC3E}">
        <p14:creationId xmlns:p14="http://schemas.microsoft.com/office/powerpoint/2010/main" val="831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93EC7E8D-1136-0D5B-1DBD-68C96D645B36}"/>
              </a:ext>
            </a:extLst>
          </p:cNvPr>
          <p:cNvSpPr txBox="1">
            <a:spLocks/>
          </p:cNvSpPr>
          <p:nvPr/>
        </p:nvSpPr>
        <p:spPr>
          <a:xfrm>
            <a:off x="344500" y="263492"/>
            <a:ext cx="6727448"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r>
              <a:rPr lang="en-GB" sz="4400" dirty="0">
                <a:latin typeface="+mj-lt"/>
              </a:rPr>
              <a:t>Wildlife List – Seabirds</a:t>
            </a:r>
          </a:p>
        </p:txBody>
      </p:sp>
      <p:graphicFrame>
        <p:nvGraphicFramePr>
          <p:cNvPr id="4" name="Table 3">
            <a:extLst>
              <a:ext uri="{FF2B5EF4-FFF2-40B4-BE49-F238E27FC236}">
                <a16:creationId xmlns:a16="http://schemas.microsoft.com/office/drawing/2014/main" id="{579DADB9-674C-400B-B5A0-6E32F72EEFD8}"/>
              </a:ext>
            </a:extLst>
          </p:cNvPr>
          <p:cNvGraphicFramePr>
            <a:graphicFrameLocks noGrp="1"/>
          </p:cNvGraphicFramePr>
          <p:nvPr>
            <p:extLst>
              <p:ext uri="{D42A27DB-BD31-4B8C-83A1-F6EECF244321}">
                <p14:modId xmlns:p14="http://schemas.microsoft.com/office/powerpoint/2010/main" val="2026977797"/>
              </p:ext>
            </p:extLst>
          </p:nvPr>
        </p:nvGraphicFramePr>
        <p:xfrm>
          <a:off x="224877" y="775816"/>
          <a:ext cx="11742246" cy="6078863"/>
        </p:xfrm>
        <a:graphic>
          <a:graphicData uri="http://schemas.openxmlformats.org/drawingml/2006/table">
            <a:tbl>
              <a:tblPr firstRow="1">
                <a:tableStyleId>{775DCB02-9BB8-47FD-8907-85C794F793BA}</a:tableStyleId>
              </a:tblPr>
              <a:tblGrid>
                <a:gridCol w="2848279">
                  <a:extLst>
                    <a:ext uri="{9D8B030D-6E8A-4147-A177-3AD203B41FA5}">
                      <a16:colId xmlns:a16="http://schemas.microsoft.com/office/drawing/2014/main" val="3088101616"/>
                    </a:ext>
                  </a:extLst>
                </a:gridCol>
                <a:gridCol w="3255167">
                  <a:extLst>
                    <a:ext uri="{9D8B030D-6E8A-4147-A177-3AD203B41FA5}">
                      <a16:colId xmlns:a16="http://schemas.microsoft.com/office/drawing/2014/main" val="2578081934"/>
                    </a:ext>
                  </a:extLst>
                </a:gridCol>
                <a:gridCol w="2441391">
                  <a:extLst>
                    <a:ext uri="{9D8B030D-6E8A-4147-A177-3AD203B41FA5}">
                      <a16:colId xmlns:a16="http://schemas.microsoft.com/office/drawing/2014/main" val="3905369065"/>
                    </a:ext>
                  </a:extLst>
                </a:gridCol>
                <a:gridCol w="3197409">
                  <a:extLst>
                    <a:ext uri="{9D8B030D-6E8A-4147-A177-3AD203B41FA5}">
                      <a16:colId xmlns:a16="http://schemas.microsoft.com/office/drawing/2014/main" val="3595051564"/>
                    </a:ext>
                  </a:extLst>
                </a:gridCol>
              </a:tblGrid>
              <a:tr h="266048">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sz="1200" b="1" i="0" dirty="0">
                          <a:solidFill>
                            <a:schemeClr val="tx1"/>
                          </a:solidFill>
                          <a:effectLst/>
                          <a:latin typeface="+mj-lt"/>
                          <a:ea typeface="Jost Medium" pitchFamily="2" charset="0"/>
                          <a:cs typeface="Times New Roman" panose="02020603050405020304" pitchFamily="18" charset="0"/>
                        </a:rPr>
                        <a:t>Scientific</a:t>
                      </a:r>
                      <a:r>
                        <a:rPr lang="nb-NO" sz="1200" b="1" i="0" baseline="0" dirty="0">
                          <a:solidFill>
                            <a:schemeClr val="tx1"/>
                          </a:solidFill>
                          <a:effectLst/>
                          <a:latin typeface="+mj-lt"/>
                          <a:ea typeface="Jost Medium" pitchFamily="2" charset="0"/>
                          <a:cs typeface="Times New Roman" panose="02020603050405020304" pitchFamily="18" charset="0"/>
                        </a:rPr>
                        <a:t> </a:t>
                      </a:r>
                      <a:r>
                        <a:rPr lang="nb-NO" sz="1200" b="1" i="0" baseline="0" dirty="0" err="1">
                          <a:solidFill>
                            <a:schemeClr val="tx1"/>
                          </a:solidFill>
                          <a:effectLst/>
                          <a:latin typeface="+mj-lt"/>
                          <a:ea typeface="Jost Medium" pitchFamily="2" charset="0"/>
                          <a:cs typeface="Times New Roman" panose="02020603050405020304" pitchFamily="18" charset="0"/>
                        </a:rPr>
                        <a:t>Name</a:t>
                      </a:r>
                      <a:endParaRPr lang="en-GB" sz="1200" b="1" i="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ctr"/>
                      <a:r>
                        <a:rPr lang="en-US" sz="1200" b="1" i="0" dirty="0">
                          <a:solidFill>
                            <a:schemeClr val="tx1"/>
                          </a:solidFill>
                          <a:latin typeface="+mj-lt"/>
                          <a:ea typeface="Jost Medium" pitchFamily="2" charset="0"/>
                        </a:rPr>
                        <a:t>English</a:t>
                      </a:r>
                    </a:p>
                  </a:txBody>
                  <a:tcPr anchor="ctr"/>
                </a:tc>
                <a:tc>
                  <a:txBody>
                    <a:bodyPr/>
                    <a:lstStyle/>
                    <a:p>
                      <a:pPr algn="ctr"/>
                      <a:r>
                        <a:rPr lang="en-US" sz="1200" b="1" i="0" dirty="0">
                          <a:solidFill>
                            <a:schemeClr val="tx1"/>
                          </a:solidFill>
                          <a:latin typeface="+mj-lt"/>
                          <a:ea typeface="Jost Medium" pitchFamily="2" charset="0"/>
                        </a:rPr>
                        <a:t>Deutsch</a:t>
                      </a:r>
                    </a:p>
                  </a:txBody>
                  <a:tcPr anchor="ctr"/>
                </a:tc>
                <a:tc>
                  <a:txBody>
                    <a:bodyPr/>
                    <a:lstStyle/>
                    <a:p>
                      <a:pPr algn="ctr"/>
                      <a:r>
                        <a:rPr lang="en-US" sz="1200" b="1" i="0" dirty="0">
                          <a:solidFill>
                            <a:schemeClr val="tx1"/>
                          </a:solidFill>
                          <a:latin typeface="+mj-lt"/>
                          <a:ea typeface="Jost Medium" pitchFamily="2" charset="0"/>
                        </a:rPr>
                        <a:t>Français</a:t>
                      </a:r>
                    </a:p>
                  </a:txBody>
                  <a:tcPr anchor="ctr"/>
                </a:tc>
                <a:extLst>
                  <a:ext uri="{0D108BD9-81ED-4DB2-BD59-A6C34878D82A}">
                    <a16:rowId xmlns:a16="http://schemas.microsoft.com/office/drawing/2014/main" val="2960362614"/>
                  </a:ext>
                </a:extLst>
              </a:tr>
              <a:tr h="294089">
                <a:tc>
                  <a:txBody>
                    <a:bodyPr/>
                    <a:lstStyle/>
                    <a:p>
                      <a:pPr algn="l" fontAlgn="t"/>
                      <a:r>
                        <a:rPr lang="en-US" sz="1300" b="0" i="1" u="none" strike="noStrike" dirty="0">
                          <a:solidFill>
                            <a:srgbClr val="000000"/>
                          </a:solidFill>
                          <a:effectLst/>
                          <a:latin typeface="Jost" pitchFamily="2" charset="0"/>
                        </a:rPr>
                        <a:t>Fulmarus glacialis</a:t>
                      </a:r>
                    </a:p>
                  </a:txBody>
                  <a:tcPr marL="6350" marR="6350" marT="6350" marB="0"/>
                </a:tc>
                <a:tc>
                  <a:txBody>
                    <a:bodyPr/>
                    <a:lstStyle/>
                    <a:p>
                      <a:pPr algn="l" fontAlgn="t"/>
                      <a:r>
                        <a:rPr lang="en-US" sz="1300" b="0" i="0" u="none" strike="noStrike" dirty="0">
                          <a:solidFill>
                            <a:srgbClr val="000000"/>
                          </a:solidFill>
                          <a:effectLst/>
                          <a:latin typeface="Jost" pitchFamily="2" charset="0"/>
                        </a:rPr>
                        <a:t>Northern Fulmar</a:t>
                      </a:r>
                    </a:p>
                  </a:txBody>
                  <a:tcPr marL="6350" marR="6350" marT="6350" marB="0"/>
                </a:tc>
                <a:tc>
                  <a:txBody>
                    <a:bodyPr/>
                    <a:lstStyle/>
                    <a:p>
                      <a:pPr algn="l" fontAlgn="t"/>
                      <a:r>
                        <a:rPr lang="en-US" sz="1300" b="0" i="0" u="none" strike="noStrike" dirty="0" err="1">
                          <a:solidFill>
                            <a:srgbClr val="000000"/>
                          </a:solidFill>
                          <a:effectLst/>
                          <a:latin typeface="Jost" pitchFamily="2" charset="0"/>
                        </a:rPr>
                        <a:t>Eissturmvogel</a:t>
                      </a:r>
                      <a:endParaRPr lang="en-US" sz="1300" b="0" i="0"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dirty="0">
                          <a:solidFill>
                            <a:srgbClr val="000000"/>
                          </a:solidFill>
                          <a:effectLst/>
                          <a:latin typeface="Jost" pitchFamily="2" charset="0"/>
                        </a:rPr>
                        <a:t>Fulmar </a:t>
                      </a:r>
                      <a:r>
                        <a:rPr lang="en-US" sz="1300" b="0" i="0" u="none" strike="noStrike" dirty="0" err="1">
                          <a:solidFill>
                            <a:srgbClr val="000000"/>
                          </a:solidFill>
                          <a:effectLst/>
                          <a:latin typeface="Jost" pitchFamily="2" charset="0"/>
                        </a:rPr>
                        <a:t>boréal</a:t>
                      </a:r>
                      <a:endParaRPr lang="en-US" sz="1300" b="0" i="0" u="none" strike="noStrike" dirty="0">
                        <a:solidFill>
                          <a:srgbClr val="000000"/>
                        </a:solidFill>
                        <a:effectLst/>
                        <a:latin typeface="Jost" pitchFamily="2" charset="0"/>
                      </a:endParaRPr>
                    </a:p>
                  </a:txBody>
                  <a:tcPr marL="6350" marR="6350" marT="6350" marB="0"/>
                </a:tc>
                <a:extLst>
                  <a:ext uri="{0D108BD9-81ED-4DB2-BD59-A6C34878D82A}">
                    <a16:rowId xmlns:a16="http://schemas.microsoft.com/office/drawing/2014/main" val="2580204765"/>
                  </a:ext>
                </a:extLst>
              </a:tr>
              <a:tr h="294089">
                <a:tc>
                  <a:txBody>
                    <a:bodyPr/>
                    <a:lstStyle/>
                    <a:p>
                      <a:pPr algn="l" fontAlgn="b"/>
                      <a:r>
                        <a:rPr lang="en-US" sz="1400" b="0" i="1" u="none" strike="noStrike" dirty="0" err="1">
                          <a:solidFill>
                            <a:srgbClr val="000000"/>
                          </a:solidFill>
                          <a:effectLst/>
                          <a:latin typeface="Jost" pitchFamily="2" charset="0"/>
                        </a:rPr>
                        <a:t>Puffinus</a:t>
                      </a:r>
                      <a:r>
                        <a:rPr lang="en-US" sz="1400" b="0" i="1" u="none" strike="noStrike" dirty="0">
                          <a:solidFill>
                            <a:srgbClr val="000000"/>
                          </a:solidFill>
                          <a:effectLst/>
                          <a:latin typeface="Jost" pitchFamily="2" charset="0"/>
                        </a:rPr>
                        <a:t> </a:t>
                      </a:r>
                      <a:r>
                        <a:rPr lang="en-US" sz="1400" b="0" i="1" u="none" strike="noStrike" dirty="0" err="1">
                          <a:solidFill>
                            <a:srgbClr val="000000"/>
                          </a:solidFill>
                          <a:effectLst/>
                          <a:latin typeface="Jost" pitchFamily="2" charset="0"/>
                        </a:rPr>
                        <a:t>puffinus</a:t>
                      </a:r>
                      <a:endParaRPr lang="en-US" sz="1400" b="0" i="1" u="none" strike="noStrike" dirty="0">
                        <a:solidFill>
                          <a:srgbClr val="000000"/>
                        </a:solidFill>
                        <a:effectLst/>
                        <a:latin typeface="Jost" pitchFamily="2" charset="0"/>
                      </a:endParaRPr>
                    </a:p>
                  </a:txBody>
                  <a:tcPr marL="6350" marR="6350" marT="6350" marB="0" anchor="ctr"/>
                </a:tc>
                <a:tc>
                  <a:txBody>
                    <a:bodyPr/>
                    <a:lstStyle/>
                    <a:p>
                      <a:pPr algn="l" fontAlgn="b"/>
                      <a:r>
                        <a:rPr lang="en-US" sz="1400" b="0" i="0" u="none" strike="noStrike" dirty="0">
                          <a:solidFill>
                            <a:srgbClr val="000000"/>
                          </a:solidFill>
                          <a:effectLst/>
                          <a:latin typeface="Jost" pitchFamily="2" charset="0"/>
                        </a:rPr>
                        <a:t>Manx Shearwater</a:t>
                      </a:r>
                    </a:p>
                  </a:txBody>
                  <a:tcPr marL="6350" marR="6350" marT="6350" marB="0" anchor="ctr"/>
                </a:tc>
                <a:tc>
                  <a:txBody>
                    <a:bodyPr/>
                    <a:lstStyle/>
                    <a:p>
                      <a:pPr algn="l" fontAlgn="b"/>
                      <a:r>
                        <a:rPr lang="en-US" sz="1400" b="0" i="0" u="none" strike="noStrike" dirty="0" err="1">
                          <a:solidFill>
                            <a:srgbClr val="000000"/>
                          </a:solidFill>
                          <a:effectLst/>
                          <a:latin typeface="Jost" pitchFamily="2" charset="0"/>
                        </a:rPr>
                        <a:t>Atlantiksturmtaucher</a:t>
                      </a:r>
                      <a:endParaRPr lang="en-US" sz="1400" b="0" i="0" u="none" strike="noStrike" dirty="0">
                        <a:solidFill>
                          <a:srgbClr val="000000"/>
                        </a:solidFill>
                        <a:effectLst/>
                        <a:latin typeface="Jost" pitchFamily="2" charset="0"/>
                      </a:endParaRPr>
                    </a:p>
                  </a:txBody>
                  <a:tcPr marL="6350" marR="6350" marT="6350" marB="0" anchor="ctr"/>
                </a:tc>
                <a:tc>
                  <a:txBody>
                    <a:bodyPr/>
                    <a:lstStyle/>
                    <a:p>
                      <a:pPr algn="l" fontAlgn="b"/>
                      <a:r>
                        <a:rPr lang="en-US" sz="1400" b="0" i="0" u="none" strike="noStrike" dirty="0">
                          <a:solidFill>
                            <a:srgbClr val="000000"/>
                          </a:solidFill>
                          <a:effectLst/>
                          <a:latin typeface="Jost" pitchFamily="2" charset="0"/>
                        </a:rPr>
                        <a:t>Puffin des </a:t>
                      </a:r>
                      <a:r>
                        <a:rPr lang="en-US" sz="1400" b="0" i="0" u="none" strike="noStrike" dirty="0" err="1">
                          <a:solidFill>
                            <a:srgbClr val="000000"/>
                          </a:solidFill>
                          <a:effectLst/>
                          <a:latin typeface="Jost" pitchFamily="2" charset="0"/>
                        </a:rPr>
                        <a:t>Anglais</a:t>
                      </a:r>
                      <a:endParaRPr lang="en-US" sz="1400" b="0" i="0" u="none" strike="noStrike" dirty="0">
                        <a:solidFill>
                          <a:srgbClr val="000000"/>
                        </a:solidFill>
                        <a:effectLst/>
                        <a:latin typeface="Jost" pitchFamily="2" charset="0"/>
                      </a:endParaRPr>
                    </a:p>
                  </a:txBody>
                  <a:tcPr marL="6350" marR="6350" marT="6350" marB="0" anchor="ctr"/>
                </a:tc>
                <a:extLst>
                  <a:ext uri="{0D108BD9-81ED-4DB2-BD59-A6C34878D82A}">
                    <a16:rowId xmlns:a16="http://schemas.microsoft.com/office/drawing/2014/main" val="2537684916"/>
                  </a:ext>
                </a:extLst>
              </a:tr>
              <a:tr h="294089">
                <a:tc>
                  <a:txBody>
                    <a:bodyPr/>
                    <a:lstStyle/>
                    <a:p>
                      <a:pPr algn="l" fontAlgn="t"/>
                      <a:r>
                        <a:rPr lang="en-US" sz="1300" b="0" i="1" u="none" strike="noStrike" dirty="0" err="1">
                          <a:solidFill>
                            <a:srgbClr val="000000"/>
                          </a:solidFill>
                          <a:effectLst/>
                          <a:latin typeface="Jost" pitchFamily="2" charset="0"/>
                        </a:rPr>
                        <a:t>Chroicocephalus</a:t>
                      </a:r>
                      <a:r>
                        <a:rPr lang="en-US" sz="1300" b="0" i="1" u="none" strike="noStrike" dirty="0">
                          <a:solidFill>
                            <a:srgbClr val="000000"/>
                          </a:solidFill>
                          <a:effectLst/>
                          <a:latin typeface="Jost" pitchFamily="2" charset="0"/>
                        </a:rPr>
                        <a:t> ridibundus</a:t>
                      </a:r>
                    </a:p>
                  </a:txBody>
                  <a:tcPr marL="6350" marR="6350" marT="6350" marB="0"/>
                </a:tc>
                <a:tc>
                  <a:txBody>
                    <a:bodyPr/>
                    <a:lstStyle/>
                    <a:p>
                      <a:pPr algn="l" fontAlgn="t"/>
                      <a:r>
                        <a:rPr lang="en-US" sz="1300" b="0" i="0" u="none" strike="noStrike" dirty="0">
                          <a:solidFill>
                            <a:srgbClr val="000000"/>
                          </a:solidFill>
                          <a:effectLst/>
                          <a:latin typeface="Jost" pitchFamily="2" charset="0"/>
                        </a:rPr>
                        <a:t>Black-headed Gull</a:t>
                      </a:r>
                    </a:p>
                  </a:txBody>
                  <a:tcPr marL="6350" marR="6350" marT="6350" marB="0"/>
                </a:tc>
                <a:tc>
                  <a:txBody>
                    <a:bodyPr/>
                    <a:lstStyle/>
                    <a:p>
                      <a:pPr algn="l" fontAlgn="t"/>
                      <a:r>
                        <a:rPr lang="en-US" sz="1300" b="0" i="0" u="none" strike="noStrike" dirty="0" err="1">
                          <a:solidFill>
                            <a:srgbClr val="000000"/>
                          </a:solidFill>
                          <a:effectLst/>
                          <a:latin typeface="Jost" pitchFamily="2" charset="0"/>
                        </a:rPr>
                        <a:t>Lachmöwe</a:t>
                      </a:r>
                      <a:endParaRPr lang="en-US" sz="1300" b="0" i="0"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dirty="0" err="1">
                          <a:solidFill>
                            <a:srgbClr val="000000"/>
                          </a:solidFill>
                          <a:effectLst/>
                          <a:latin typeface="Jost" pitchFamily="2" charset="0"/>
                        </a:rPr>
                        <a:t>Mouette</a:t>
                      </a:r>
                      <a:r>
                        <a:rPr lang="en-US" sz="1300" b="0" i="0" u="none" strike="noStrike" dirty="0">
                          <a:solidFill>
                            <a:srgbClr val="000000"/>
                          </a:solidFill>
                          <a:effectLst/>
                          <a:latin typeface="Jost" pitchFamily="2" charset="0"/>
                        </a:rPr>
                        <a:t> </a:t>
                      </a:r>
                      <a:r>
                        <a:rPr lang="en-US" sz="1300" b="0" i="0" u="none" strike="noStrike" dirty="0" err="1">
                          <a:solidFill>
                            <a:srgbClr val="000000"/>
                          </a:solidFill>
                          <a:effectLst/>
                          <a:latin typeface="Jost" pitchFamily="2" charset="0"/>
                        </a:rPr>
                        <a:t>rieuse</a:t>
                      </a:r>
                      <a:endParaRPr lang="en-US" sz="1300" b="0" i="0" u="none" strike="noStrike" dirty="0">
                        <a:solidFill>
                          <a:srgbClr val="000000"/>
                        </a:solidFill>
                        <a:effectLst/>
                        <a:latin typeface="Jost" pitchFamily="2" charset="0"/>
                      </a:endParaRPr>
                    </a:p>
                  </a:txBody>
                  <a:tcPr marL="6350" marR="6350" marT="6350" marB="0"/>
                </a:tc>
                <a:extLst>
                  <a:ext uri="{0D108BD9-81ED-4DB2-BD59-A6C34878D82A}">
                    <a16:rowId xmlns:a16="http://schemas.microsoft.com/office/drawing/2014/main" val="3338990166"/>
                  </a:ext>
                </a:extLst>
              </a:tr>
              <a:tr h="294089">
                <a:tc>
                  <a:txBody>
                    <a:bodyPr/>
                    <a:lstStyle/>
                    <a:p>
                      <a:pPr algn="l" fontAlgn="t"/>
                      <a:r>
                        <a:rPr lang="en-US" sz="1300" b="0" i="1" u="none" strike="noStrike">
                          <a:solidFill>
                            <a:srgbClr val="000000"/>
                          </a:solidFill>
                          <a:effectLst/>
                          <a:latin typeface="Jost" pitchFamily="2" charset="0"/>
                        </a:rPr>
                        <a:t>Morus bassanus</a:t>
                      </a:r>
                    </a:p>
                  </a:txBody>
                  <a:tcPr marL="6350" marR="6350" marT="6350" marB="0"/>
                </a:tc>
                <a:tc>
                  <a:txBody>
                    <a:bodyPr/>
                    <a:lstStyle/>
                    <a:p>
                      <a:pPr algn="l" fontAlgn="t"/>
                      <a:r>
                        <a:rPr lang="en-US" sz="1300" b="0" i="0" u="none" strike="noStrike">
                          <a:solidFill>
                            <a:srgbClr val="000000"/>
                          </a:solidFill>
                          <a:effectLst/>
                          <a:latin typeface="Jost" pitchFamily="2" charset="0"/>
                        </a:rPr>
                        <a:t>Northern Gannet</a:t>
                      </a:r>
                    </a:p>
                  </a:txBody>
                  <a:tcPr marL="6350" marR="6350" marT="6350" marB="0"/>
                </a:tc>
                <a:tc>
                  <a:txBody>
                    <a:bodyPr/>
                    <a:lstStyle/>
                    <a:p>
                      <a:pPr algn="l" fontAlgn="t"/>
                      <a:r>
                        <a:rPr lang="en-US" sz="1300" b="0" i="0" u="none" strike="noStrike">
                          <a:solidFill>
                            <a:srgbClr val="000000"/>
                          </a:solidFill>
                          <a:effectLst/>
                          <a:latin typeface="Jost" pitchFamily="2" charset="0"/>
                        </a:rPr>
                        <a:t>Basstölpel</a:t>
                      </a:r>
                    </a:p>
                  </a:txBody>
                  <a:tcPr marL="6350" marR="6350" marT="6350" marB="0"/>
                </a:tc>
                <a:tc>
                  <a:txBody>
                    <a:bodyPr/>
                    <a:lstStyle/>
                    <a:p>
                      <a:pPr algn="l" fontAlgn="t"/>
                      <a:r>
                        <a:rPr lang="en-US" sz="1300" b="0" i="0" u="none" strike="noStrike" dirty="0" err="1">
                          <a:solidFill>
                            <a:srgbClr val="000000"/>
                          </a:solidFill>
                          <a:effectLst/>
                          <a:latin typeface="Jost" pitchFamily="2" charset="0"/>
                        </a:rPr>
                        <a:t>Fou</a:t>
                      </a:r>
                      <a:r>
                        <a:rPr lang="en-US" sz="1300" b="0" i="0" u="none" strike="noStrike" dirty="0">
                          <a:solidFill>
                            <a:srgbClr val="000000"/>
                          </a:solidFill>
                          <a:effectLst/>
                          <a:latin typeface="Jost" pitchFamily="2" charset="0"/>
                        </a:rPr>
                        <a:t> de </a:t>
                      </a:r>
                      <a:r>
                        <a:rPr lang="en-US" sz="1300" b="0" i="0" u="none" strike="noStrike" dirty="0" err="1">
                          <a:solidFill>
                            <a:srgbClr val="000000"/>
                          </a:solidFill>
                          <a:effectLst/>
                          <a:latin typeface="Jost" pitchFamily="2" charset="0"/>
                        </a:rPr>
                        <a:t>Bassan</a:t>
                      </a:r>
                      <a:endParaRPr lang="en-US" sz="1300" b="0" i="0" u="none" strike="noStrike" dirty="0">
                        <a:solidFill>
                          <a:srgbClr val="000000"/>
                        </a:solidFill>
                        <a:effectLst/>
                        <a:latin typeface="Jost" pitchFamily="2" charset="0"/>
                      </a:endParaRPr>
                    </a:p>
                  </a:txBody>
                  <a:tcPr marL="6350" marR="6350" marT="6350" marB="0"/>
                </a:tc>
                <a:extLst>
                  <a:ext uri="{0D108BD9-81ED-4DB2-BD59-A6C34878D82A}">
                    <a16:rowId xmlns:a16="http://schemas.microsoft.com/office/drawing/2014/main" val="1057466311"/>
                  </a:ext>
                </a:extLst>
              </a:tr>
              <a:tr h="294089">
                <a:tc>
                  <a:txBody>
                    <a:bodyPr/>
                    <a:lstStyle/>
                    <a:p>
                      <a:pPr algn="l" fontAlgn="t"/>
                      <a:r>
                        <a:rPr lang="en-US" sz="1300" b="0" i="1" u="none" strike="noStrike">
                          <a:solidFill>
                            <a:srgbClr val="000000"/>
                          </a:solidFill>
                          <a:effectLst/>
                          <a:latin typeface="Jost" pitchFamily="2" charset="0"/>
                        </a:rPr>
                        <a:t>Larus argentatus</a:t>
                      </a:r>
                    </a:p>
                  </a:txBody>
                  <a:tcPr marL="6350" marR="6350" marT="6350" marB="0"/>
                </a:tc>
                <a:tc>
                  <a:txBody>
                    <a:bodyPr/>
                    <a:lstStyle/>
                    <a:p>
                      <a:pPr algn="l" fontAlgn="t"/>
                      <a:r>
                        <a:rPr lang="en-US" sz="1300" b="0" i="0" u="none" strike="noStrike" dirty="0">
                          <a:solidFill>
                            <a:srgbClr val="000000"/>
                          </a:solidFill>
                          <a:effectLst/>
                          <a:latin typeface="Jost" pitchFamily="2" charset="0"/>
                        </a:rPr>
                        <a:t>Herring Gull</a:t>
                      </a:r>
                    </a:p>
                  </a:txBody>
                  <a:tcPr marL="6350" marR="6350" marT="6350" marB="0"/>
                </a:tc>
                <a:tc>
                  <a:txBody>
                    <a:bodyPr/>
                    <a:lstStyle/>
                    <a:p>
                      <a:pPr algn="l" fontAlgn="t"/>
                      <a:r>
                        <a:rPr lang="en-US" sz="1300" b="0" i="0" u="none" strike="noStrike">
                          <a:solidFill>
                            <a:srgbClr val="000000"/>
                          </a:solidFill>
                          <a:effectLst/>
                          <a:latin typeface="Jost" pitchFamily="2" charset="0"/>
                        </a:rPr>
                        <a:t>Silbermöwe</a:t>
                      </a:r>
                    </a:p>
                  </a:txBody>
                  <a:tcPr marL="6350" marR="6350" marT="6350" marB="0"/>
                </a:tc>
                <a:tc>
                  <a:txBody>
                    <a:bodyPr/>
                    <a:lstStyle/>
                    <a:p>
                      <a:pPr algn="l" fontAlgn="t"/>
                      <a:r>
                        <a:rPr lang="en-US" sz="1300" b="0" i="0" u="none" strike="noStrike" dirty="0" err="1">
                          <a:solidFill>
                            <a:srgbClr val="000000"/>
                          </a:solidFill>
                          <a:effectLst/>
                          <a:latin typeface="Jost" pitchFamily="2" charset="0"/>
                        </a:rPr>
                        <a:t>Goéland</a:t>
                      </a:r>
                      <a:r>
                        <a:rPr lang="en-US" sz="1300" b="0" i="0" u="none" strike="noStrike" dirty="0">
                          <a:solidFill>
                            <a:srgbClr val="000000"/>
                          </a:solidFill>
                          <a:effectLst/>
                          <a:latin typeface="Jost" pitchFamily="2" charset="0"/>
                        </a:rPr>
                        <a:t> </a:t>
                      </a:r>
                      <a:r>
                        <a:rPr lang="en-US" sz="1300" b="0" i="0" u="none" strike="noStrike" dirty="0" err="1">
                          <a:solidFill>
                            <a:srgbClr val="000000"/>
                          </a:solidFill>
                          <a:effectLst/>
                          <a:latin typeface="Jost" pitchFamily="2" charset="0"/>
                        </a:rPr>
                        <a:t>argenté</a:t>
                      </a:r>
                      <a:endParaRPr lang="en-US" sz="1300" b="0" i="0" u="none" strike="noStrike" dirty="0">
                        <a:solidFill>
                          <a:srgbClr val="000000"/>
                        </a:solidFill>
                        <a:effectLst/>
                        <a:latin typeface="Jost" pitchFamily="2" charset="0"/>
                      </a:endParaRPr>
                    </a:p>
                  </a:txBody>
                  <a:tcPr marL="6350" marR="6350" marT="6350" marB="0"/>
                </a:tc>
                <a:extLst>
                  <a:ext uri="{0D108BD9-81ED-4DB2-BD59-A6C34878D82A}">
                    <a16:rowId xmlns:a16="http://schemas.microsoft.com/office/drawing/2014/main" val="1641895192"/>
                  </a:ext>
                </a:extLst>
              </a:tr>
              <a:tr h="294089">
                <a:tc>
                  <a:txBody>
                    <a:bodyPr/>
                    <a:lstStyle/>
                    <a:p>
                      <a:pPr algn="l" fontAlgn="t"/>
                      <a:r>
                        <a:rPr lang="en-US" sz="1300" b="0" i="1" u="none" strike="noStrike">
                          <a:solidFill>
                            <a:srgbClr val="000000"/>
                          </a:solidFill>
                          <a:effectLst/>
                          <a:latin typeface="Jost" pitchFamily="2" charset="0"/>
                        </a:rPr>
                        <a:t>Larus fuscus</a:t>
                      </a:r>
                    </a:p>
                  </a:txBody>
                  <a:tcPr marL="6350" marR="6350" marT="6350" marB="0"/>
                </a:tc>
                <a:tc>
                  <a:txBody>
                    <a:bodyPr/>
                    <a:lstStyle/>
                    <a:p>
                      <a:pPr algn="l" fontAlgn="t"/>
                      <a:r>
                        <a:rPr lang="en-US" sz="1300" b="0" i="0" u="none" strike="noStrike" dirty="0">
                          <a:solidFill>
                            <a:srgbClr val="000000"/>
                          </a:solidFill>
                          <a:effectLst/>
                          <a:latin typeface="Jost" pitchFamily="2" charset="0"/>
                        </a:rPr>
                        <a:t>Lesser Black-backed Gull</a:t>
                      </a:r>
                    </a:p>
                  </a:txBody>
                  <a:tcPr marL="6350" marR="6350" marT="6350" marB="0"/>
                </a:tc>
                <a:tc>
                  <a:txBody>
                    <a:bodyPr/>
                    <a:lstStyle/>
                    <a:p>
                      <a:pPr algn="l" fontAlgn="t"/>
                      <a:r>
                        <a:rPr lang="en-US" sz="1300" b="0" i="0" u="none" strike="noStrike">
                          <a:solidFill>
                            <a:srgbClr val="000000"/>
                          </a:solidFill>
                          <a:effectLst/>
                          <a:latin typeface="Jost" pitchFamily="2" charset="0"/>
                        </a:rPr>
                        <a:t>Heringsmöwe</a:t>
                      </a:r>
                    </a:p>
                  </a:txBody>
                  <a:tcPr marL="6350" marR="6350" marT="6350" marB="0"/>
                </a:tc>
                <a:tc>
                  <a:txBody>
                    <a:bodyPr/>
                    <a:lstStyle/>
                    <a:p>
                      <a:pPr algn="l" fontAlgn="t"/>
                      <a:r>
                        <a:rPr lang="en-US" sz="1300" b="0" i="0" u="none" strike="noStrike">
                          <a:solidFill>
                            <a:srgbClr val="000000"/>
                          </a:solidFill>
                          <a:effectLst/>
                          <a:latin typeface="Jost" pitchFamily="2" charset="0"/>
                        </a:rPr>
                        <a:t>Goéland brun</a:t>
                      </a:r>
                    </a:p>
                  </a:txBody>
                  <a:tcPr marL="6350" marR="6350" marT="6350" marB="0"/>
                </a:tc>
                <a:extLst>
                  <a:ext uri="{0D108BD9-81ED-4DB2-BD59-A6C34878D82A}">
                    <a16:rowId xmlns:a16="http://schemas.microsoft.com/office/drawing/2014/main" val="1622972144"/>
                  </a:ext>
                </a:extLst>
              </a:tr>
              <a:tr h="294089">
                <a:tc>
                  <a:txBody>
                    <a:bodyPr/>
                    <a:lstStyle/>
                    <a:p>
                      <a:pPr algn="l" fontAlgn="t"/>
                      <a:r>
                        <a:rPr lang="en-US" sz="1300" b="0" i="1" u="none" strike="noStrike">
                          <a:solidFill>
                            <a:srgbClr val="000000"/>
                          </a:solidFill>
                          <a:effectLst/>
                          <a:latin typeface="Jost" pitchFamily="2" charset="0"/>
                        </a:rPr>
                        <a:t>Larus glaucoides</a:t>
                      </a:r>
                    </a:p>
                  </a:txBody>
                  <a:tcPr marL="6350" marR="6350" marT="6350" marB="0"/>
                </a:tc>
                <a:tc>
                  <a:txBody>
                    <a:bodyPr/>
                    <a:lstStyle/>
                    <a:p>
                      <a:pPr algn="l" fontAlgn="t"/>
                      <a:r>
                        <a:rPr lang="en-US" sz="1300" b="0" i="0" u="none" strike="noStrike">
                          <a:solidFill>
                            <a:srgbClr val="000000"/>
                          </a:solidFill>
                          <a:effectLst/>
                          <a:latin typeface="Jost" pitchFamily="2" charset="0"/>
                        </a:rPr>
                        <a:t>Iceland Gull</a:t>
                      </a:r>
                    </a:p>
                  </a:txBody>
                  <a:tcPr marL="6350" marR="6350" marT="6350" marB="0"/>
                </a:tc>
                <a:tc>
                  <a:txBody>
                    <a:bodyPr/>
                    <a:lstStyle/>
                    <a:p>
                      <a:pPr algn="l" fontAlgn="t"/>
                      <a:r>
                        <a:rPr lang="en-US" sz="1300" b="0" i="0" u="none" strike="noStrike">
                          <a:solidFill>
                            <a:srgbClr val="000000"/>
                          </a:solidFill>
                          <a:effectLst/>
                          <a:latin typeface="Jost" pitchFamily="2" charset="0"/>
                        </a:rPr>
                        <a:t>Polarmöwe</a:t>
                      </a:r>
                    </a:p>
                  </a:txBody>
                  <a:tcPr marL="6350" marR="6350" marT="6350" marB="0"/>
                </a:tc>
                <a:tc>
                  <a:txBody>
                    <a:bodyPr/>
                    <a:lstStyle/>
                    <a:p>
                      <a:pPr algn="l" fontAlgn="t"/>
                      <a:r>
                        <a:rPr lang="en-US" sz="1300" b="0" i="0" u="none" strike="noStrike">
                          <a:solidFill>
                            <a:srgbClr val="000000"/>
                          </a:solidFill>
                          <a:effectLst/>
                          <a:latin typeface="Jost" pitchFamily="2" charset="0"/>
                        </a:rPr>
                        <a:t>Goéland arctique</a:t>
                      </a:r>
                    </a:p>
                  </a:txBody>
                  <a:tcPr marL="6350" marR="6350" marT="6350" marB="0"/>
                </a:tc>
                <a:extLst>
                  <a:ext uri="{0D108BD9-81ED-4DB2-BD59-A6C34878D82A}">
                    <a16:rowId xmlns:a16="http://schemas.microsoft.com/office/drawing/2014/main" val="3439485436"/>
                  </a:ext>
                </a:extLst>
              </a:tr>
              <a:tr h="294089">
                <a:tc>
                  <a:txBody>
                    <a:bodyPr/>
                    <a:lstStyle/>
                    <a:p>
                      <a:pPr algn="l" fontAlgn="t"/>
                      <a:r>
                        <a:rPr lang="en-US" sz="1300" b="0" i="1" u="none" strike="noStrike">
                          <a:solidFill>
                            <a:srgbClr val="000000"/>
                          </a:solidFill>
                          <a:effectLst/>
                          <a:latin typeface="Jost" pitchFamily="2" charset="0"/>
                        </a:rPr>
                        <a:t>Larus hyperboreus</a:t>
                      </a:r>
                    </a:p>
                  </a:txBody>
                  <a:tcPr marL="6350" marR="6350" marT="6350" marB="0"/>
                </a:tc>
                <a:tc>
                  <a:txBody>
                    <a:bodyPr/>
                    <a:lstStyle/>
                    <a:p>
                      <a:pPr algn="l" fontAlgn="t"/>
                      <a:r>
                        <a:rPr lang="en-US" sz="1300" b="0" i="0" u="none" strike="noStrike" dirty="0">
                          <a:solidFill>
                            <a:srgbClr val="000000"/>
                          </a:solidFill>
                          <a:effectLst/>
                          <a:latin typeface="Jost" pitchFamily="2" charset="0"/>
                        </a:rPr>
                        <a:t>Glaucous Gull</a:t>
                      </a:r>
                    </a:p>
                  </a:txBody>
                  <a:tcPr marL="6350" marR="6350" marT="6350" marB="0"/>
                </a:tc>
                <a:tc>
                  <a:txBody>
                    <a:bodyPr/>
                    <a:lstStyle/>
                    <a:p>
                      <a:pPr algn="l" fontAlgn="t"/>
                      <a:r>
                        <a:rPr lang="en-US" sz="1300" b="0" i="0" u="none" strike="noStrike">
                          <a:solidFill>
                            <a:srgbClr val="000000"/>
                          </a:solidFill>
                          <a:effectLst/>
                          <a:latin typeface="Jost" pitchFamily="2" charset="0"/>
                        </a:rPr>
                        <a:t>Eismöwe</a:t>
                      </a:r>
                    </a:p>
                  </a:txBody>
                  <a:tcPr marL="6350" marR="6350" marT="6350" marB="0"/>
                </a:tc>
                <a:tc>
                  <a:txBody>
                    <a:bodyPr/>
                    <a:lstStyle/>
                    <a:p>
                      <a:pPr algn="l" fontAlgn="t"/>
                      <a:r>
                        <a:rPr lang="en-US" sz="1300" b="0" i="0" u="none" strike="noStrike">
                          <a:solidFill>
                            <a:srgbClr val="000000"/>
                          </a:solidFill>
                          <a:effectLst/>
                          <a:latin typeface="Jost" pitchFamily="2" charset="0"/>
                        </a:rPr>
                        <a:t>Goéland bourgmestre</a:t>
                      </a:r>
                    </a:p>
                  </a:txBody>
                  <a:tcPr marL="6350" marR="6350" marT="6350" marB="0"/>
                </a:tc>
                <a:extLst>
                  <a:ext uri="{0D108BD9-81ED-4DB2-BD59-A6C34878D82A}">
                    <a16:rowId xmlns:a16="http://schemas.microsoft.com/office/drawing/2014/main" val="3575983172"/>
                  </a:ext>
                </a:extLst>
              </a:tr>
              <a:tr h="294089">
                <a:tc>
                  <a:txBody>
                    <a:bodyPr/>
                    <a:lstStyle/>
                    <a:p>
                      <a:pPr algn="l" fontAlgn="t"/>
                      <a:r>
                        <a:rPr lang="en-US" sz="1300" b="0" i="1" u="none" strike="noStrike">
                          <a:solidFill>
                            <a:srgbClr val="000000"/>
                          </a:solidFill>
                          <a:effectLst/>
                          <a:latin typeface="Jost" pitchFamily="2" charset="0"/>
                        </a:rPr>
                        <a:t>Larus marinus</a:t>
                      </a:r>
                    </a:p>
                  </a:txBody>
                  <a:tcPr marL="6350" marR="6350" marT="6350" marB="0"/>
                </a:tc>
                <a:tc>
                  <a:txBody>
                    <a:bodyPr/>
                    <a:lstStyle/>
                    <a:p>
                      <a:pPr algn="l" fontAlgn="t"/>
                      <a:r>
                        <a:rPr lang="en-US" sz="1300" b="0" i="0" u="none" strike="noStrike">
                          <a:solidFill>
                            <a:srgbClr val="000000"/>
                          </a:solidFill>
                          <a:effectLst/>
                          <a:latin typeface="Jost" pitchFamily="2" charset="0"/>
                        </a:rPr>
                        <a:t>Great Black-backed Gull</a:t>
                      </a:r>
                    </a:p>
                  </a:txBody>
                  <a:tcPr marL="6350" marR="6350" marT="6350" marB="0"/>
                </a:tc>
                <a:tc>
                  <a:txBody>
                    <a:bodyPr/>
                    <a:lstStyle/>
                    <a:p>
                      <a:pPr algn="l" fontAlgn="t"/>
                      <a:r>
                        <a:rPr lang="en-US" sz="1300" b="0" i="0" u="none" strike="noStrike">
                          <a:solidFill>
                            <a:srgbClr val="000000"/>
                          </a:solidFill>
                          <a:effectLst/>
                          <a:latin typeface="Jost" pitchFamily="2" charset="0"/>
                        </a:rPr>
                        <a:t>Mantelmöwe</a:t>
                      </a:r>
                    </a:p>
                  </a:txBody>
                  <a:tcPr marL="6350" marR="6350" marT="6350" marB="0"/>
                </a:tc>
                <a:tc>
                  <a:txBody>
                    <a:bodyPr/>
                    <a:lstStyle/>
                    <a:p>
                      <a:pPr algn="l" fontAlgn="t"/>
                      <a:r>
                        <a:rPr lang="en-US" sz="1300" b="0" i="0" u="none" strike="noStrike">
                          <a:solidFill>
                            <a:srgbClr val="000000"/>
                          </a:solidFill>
                          <a:effectLst/>
                          <a:latin typeface="Jost" pitchFamily="2" charset="0"/>
                        </a:rPr>
                        <a:t>Goéland marin</a:t>
                      </a:r>
                    </a:p>
                  </a:txBody>
                  <a:tcPr marL="6350" marR="6350" marT="6350" marB="0"/>
                </a:tc>
                <a:extLst>
                  <a:ext uri="{0D108BD9-81ED-4DB2-BD59-A6C34878D82A}">
                    <a16:rowId xmlns:a16="http://schemas.microsoft.com/office/drawing/2014/main" val="2430154128"/>
                  </a:ext>
                </a:extLst>
              </a:tr>
              <a:tr h="294089">
                <a:tc>
                  <a:txBody>
                    <a:bodyPr/>
                    <a:lstStyle/>
                    <a:p>
                      <a:pPr algn="l" fontAlgn="t"/>
                      <a:r>
                        <a:rPr lang="en-US" sz="1300" b="0" i="1" u="none" strike="noStrike">
                          <a:solidFill>
                            <a:srgbClr val="000000"/>
                          </a:solidFill>
                          <a:effectLst/>
                          <a:latin typeface="Jost" pitchFamily="2" charset="0"/>
                        </a:rPr>
                        <a:t>Rissa tridactyla</a:t>
                      </a:r>
                    </a:p>
                  </a:txBody>
                  <a:tcPr marL="6350" marR="6350" marT="6350" marB="0"/>
                </a:tc>
                <a:tc>
                  <a:txBody>
                    <a:bodyPr/>
                    <a:lstStyle/>
                    <a:p>
                      <a:pPr algn="l" fontAlgn="t"/>
                      <a:r>
                        <a:rPr lang="en-US" sz="1300" b="0" i="0" u="none" strike="noStrike">
                          <a:solidFill>
                            <a:srgbClr val="000000"/>
                          </a:solidFill>
                          <a:effectLst/>
                          <a:latin typeface="Jost" pitchFamily="2" charset="0"/>
                        </a:rPr>
                        <a:t>Black-legged Kittiwake</a:t>
                      </a:r>
                    </a:p>
                  </a:txBody>
                  <a:tcPr marL="6350" marR="6350" marT="6350" marB="0"/>
                </a:tc>
                <a:tc>
                  <a:txBody>
                    <a:bodyPr/>
                    <a:lstStyle/>
                    <a:p>
                      <a:pPr algn="l" fontAlgn="t"/>
                      <a:r>
                        <a:rPr lang="en-US" sz="1300" b="0" i="0" u="none" strike="noStrike">
                          <a:solidFill>
                            <a:srgbClr val="000000"/>
                          </a:solidFill>
                          <a:effectLst/>
                          <a:latin typeface="Jost" pitchFamily="2" charset="0"/>
                        </a:rPr>
                        <a:t>Dreizehenmöwe</a:t>
                      </a:r>
                    </a:p>
                  </a:txBody>
                  <a:tcPr marL="6350" marR="6350" marT="6350" marB="0"/>
                </a:tc>
                <a:tc>
                  <a:txBody>
                    <a:bodyPr/>
                    <a:lstStyle/>
                    <a:p>
                      <a:pPr algn="l" fontAlgn="t"/>
                      <a:r>
                        <a:rPr lang="en-US" sz="1300" b="0" i="0" u="none" strike="noStrike">
                          <a:solidFill>
                            <a:srgbClr val="000000"/>
                          </a:solidFill>
                          <a:effectLst/>
                          <a:latin typeface="Jost" pitchFamily="2" charset="0"/>
                        </a:rPr>
                        <a:t>Mouette tridactyle</a:t>
                      </a:r>
                    </a:p>
                  </a:txBody>
                  <a:tcPr marL="6350" marR="6350" marT="6350" marB="0"/>
                </a:tc>
                <a:extLst>
                  <a:ext uri="{0D108BD9-81ED-4DB2-BD59-A6C34878D82A}">
                    <a16:rowId xmlns:a16="http://schemas.microsoft.com/office/drawing/2014/main" val="3191378213"/>
                  </a:ext>
                </a:extLst>
              </a:tr>
              <a:tr h="294089">
                <a:tc>
                  <a:txBody>
                    <a:bodyPr/>
                    <a:lstStyle/>
                    <a:p>
                      <a:pPr algn="l" fontAlgn="t"/>
                      <a:r>
                        <a:rPr lang="en-US" sz="1300" b="0" i="1" u="none" strike="noStrike">
                          <a:solidFill>
                            <a:srgbClr val="000000"/>
                          </a:solidFill>
                          <a:effectLst/>
                          <a:latin typeface="Jost" pitchFamily="2" charset="0"/>
                        </a:rPr>
                        <a:t>Sterna paradisaea</a:t>
                      </a:r>
                    </a:p>
                  </a:txBody>
                  <a:tcPr marL="6350" marR="6350" marT="6350" marB="0"/>
                </a:tc>
                <a:tc>
                  <a:txBody>
                    <a:bodyPr/>
                    <a:lstStyle/>
                    <a:p>
                      <a:pPr algn="l" fontAlgn="t"/>
                      <a:r>
                        <a:rPr lang="en-US" sz="1300" b="0" i="0" u="none" strike="noStrike" dirty="0">
                          <a:solidFill>
                            <a:srgbClr val="000000"/>
                          </a:solidFill>
                          <a:effectLst/>
                          <a:latin typeface="Jost" pitchFamily="2" charset="0"/>
                        </a:rPr>
                        <a:t>Arctic Tern</a:t>
                      </a:r>
                    </a:p>
                  </a:txBody>
                  <a:tcPr marL="6350" marR="6350" marT="6350" marB="0"/>
                </a:tc>
                <a:tc>
                  <a:txBody>
                    <a:bodyPr/>
                    <a:lstStyle/>
                    <a:p>
                      <a:pPr algn="l" fontAlgn="t"/>
                      <a:r>
                        <a:rPr lang="en-US" sz="1300" b="0" i="0" u="none" strike="noStrike">
                          <a:solidFill>
                            <a:srgbClr val="000000"/>
                          </a:solidFill>
                          <a:effectLst/>
                          <a:latin typeface="Jost" pitchFamily="2" charset="0"/>
                        </a:rPr>
                        <a:t>Küstenseeschwalbe</a:t>
                      </a:r>
                    </a:p>
                  </a:txBody>
                  <a:tcPr marL="6350" marR="6350" marT="6350" marB="0"/>
                </a:tc>
                <a:tc>
                  <a:txBody>
                    <a:bodyPr/>
                    <a:lstStyle/>
                    <a:p>
                      <a:pPr algn="l" fontAlgn="t"/>
                      <a:r>
                        <a:rPr lang="en-US" sz="1300" b="0" i="0" u="none" strike="noStrike">
                          <a:solidFill>
                            <a:srgbClr val="000000"/>
                          </a:solidFill>
                          <a:effectLst/>
                          <a:latin typeface="Jost" pitchFamily="2" charset="0"/>
                        </a:rPr>
                        <a:t>Sterne arctique</a:t>
                      </a:r>
                    </a:p>
                  </a:txBody>
                  <a:tcPr marL="6350" marR="6350" marT="6350" marB="0"/>
                </a:tc>
                <a:extLst>
                  <a:ext uri="{0D108BD9-81ED-4DB2-BD59-A6C34878D82A}">
                    <a16:rowId xmlns:a16="http://schemas.microsoft.com/office/drawing/2014/main" val="782266013"/>
                  </a:ext>
                </a:extLst>
              </a:tr>
              <a:tr h="294089">
                <a:tc>
                  <a:txBody>
                    <a:bodyPr/>
                    <a:lstStyle/>
                    <a:p>
                      <a:pPr algn="l" fontAlgn="t"/>
                      <a:r>
                        <a:rPr lang="en-US" sz="1300" b="0" i="1" u="none" strike="noStrike">
                          <a:solidFill>
                            <a:srgbClr val="000000"/>
                          </a:solidFill>
                          <a:effectLst/>
                          <a:latin typeface="Jost" pitchFamily="2" charset="0"/>
                        </a:rPr>
                        <a:t>Phalacrocorax carbo</a:t>
                      </a:r>
                    </a:p>
                  </a:txBody>
                  <a:tcPr marL="6350" marR="6350" marT="6350" marB="0"/>
                </a:tc>
                <a:tc>
                  <a:txBody>
                    <a:bodyPr/>
                    <a:lstStyle/>
                    <a:p>
                      <a:pPr algn="l" fontAlgn="t"/>
                      <a:r>
                        <a:rPr lang="en-US" sz="1300" b="0" i="0" u="none" strike="noStrike" dirty="0">
                          <a:solidFill>
                            <a:srgbClr val="000000"/>
                          </a:solidFill>
                          <a:effectLst/>
                          <a:latin typeface="Jost" pitchFamily="2" charset="0"/>
                        </a:rPr>
                        <a:t>Great Cormorant</a:t>
                      </a:r>
                    </a:p>
                  </a:txBody>
                  <a:tcPr marL="6350" marR="6350" marT="6350" marB="0"/>
                </a:tc>
                <a:tc>
                  <a:txBody>
                    <a:bodyPr/>
                    <a:lstStyle/>
                    <a:p>
                      <a:pPr algn="l" fontAlgn="t"/>
                      <a:r>
                        <a:rPr lang="en-US" sz="1300" b="0" i="0" u="none" strike="noStrike">
                          <a:solidFill>
                            <a:srgbClr val="000000"/>
                          </a:solidFill>
                          <a:effectLst/>
                          <a:latin typeface="Jost" pitchFamily="2" charset="0"/>
                        </a:rPr>
                        <a:t>Kormoran</a:t>
                      </a:r>
                    </a:p>
                  </a:txBody>
                  <a:tcPr marL="6350" marR="6350" marT="6350" marB="0"/>
                </a:tc>
                <a:tc>
                  <a:txBody>
                    <a:bodyPr/>
                    <a:lstStyle/>
                    <a:p>
                      <a:pPr algn="l" fontAlgn="t"/>
                      <a:r>
                        <a:rPr lang="en-US" sz="1300" b="0" i="0" u="none" strike="noStrike">
                          <a:solidFill>
                            <a:srgbClr val="000000"/>
                          </a:solidFill>
                          <a:effectLst/>
                          <a:latin typeface="Jost" pitchFamily="2" charset="0"/>
                        </a:rPr>
                        <a:t>Grand Cormoran</a:t>
                      </a:r>
                    </a:p>
                  </a:txBody>
                  <a:tcPr marL="6350" marR="6350" marT="6350" marB="0"/>
                </a:tc>
                <a:extLst>
                  <a:ext uri="{0D108BD9-81ED-4DB2-BD59-A6C34878D82A}">
                    <a16:rowId xmlns:a16="http://schemas.microsoft.com/office/drawing/2014/main" val="1203613008"/>
                  </a:ext>
                </a:extLst>
              </a:tr>
              <a:tr h="294089">
                <a:tc>
                  <a:txBody>
                    <a:bodyPr/>
                    <a:lstStyle/>
                    <a:p>
                      <a:pPr algn="l" fontAlgn="t"/>
                      <a:r>
                        <a:rPr lang="en-US" sz="1300" b="0" i="1" u="none" strike="noStrike" dirty="0" err="1">
                          <a:solidFill>
                            <a:srgbClr val="000000"/>
                          </a:solidFill>
                          <a:effectLst/>
                          <a:latin typeface="Jost" pitchFamily="2" charset="0"/>
                        </a:rPr>
                        <a:t>Stercorarius</a:t>
                      </a:r>
                      <a:r>
                        <a:rPr lang="en-US" sz="1300" b="0" i="1" u="none" strike="noStrike" dirty="0">
                          <a:solidFill>
                            <a:srgbClr val="000000"/>
                          </a:solidFill>
                          <a:effectLst/>
                          <a:latin typeface="Jost" pitchFamily="2" charset="0"/>
                        </a:rPr>
                        <a:t> </a:t>
                      </a:r>
                      <a:r>
                        <a:rPr lang="en-US" sz="1300" b="0" i="1" u="none" strike="noStrike" dirty="0" err="1">
                          <a:solidFill>
                            <a:srgbClr val="000000"/>
                          </a:solidFill>
                          <a:effectLst/>
                          <a:latin typeface="Jost" pitchFamily="2" charset="0"/>
                        </a:rPr>
                        <a:t>parasiticus</a:t>
                      </a:r>
                      <a:endParaRPr lang="en-US" sz="1300" b="0" i="1"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dirty="0">
                          <a:solidFill>
                            <a:srgbClr val="000000"/>
                          </a:solidFill>
                          <a:effectLst/>
                          <a:latin typeface="Jost" pitchFamily="2" charset="0"/>
                        </a:rPr>
                        <a:t>Arctic Skua/ Parasitic Jaeger</a:t>
                      </a:r>
                    </a:p>
                  </a:txBody>
                  <a:tcPr marL="6350" marR="6350" marT="6350" marB="0"/>
                </a:tc>
                <a:tc>
                  <a:txBody>
                    <a:bodyPr/>
                    <a:lstStyle/>
                    <a:p>
                      <a:pPr algn="l" fontAlgn="t"/>
                      <a:r>
                        <a:rPr lang="en-US" sz="1300" b="0" i="0" u="none" strike="noStrike">
                          <a:solidFill>
                            <a:srgbClr val="000000"/>
                          </a:solidFill>
                          <a:effectLst/>
                          <a:latin typeface="Jost" pitchFamily="2" charset="0"/>
                        </a:rPr>
                        <a:t>Schmarotzerraubmöwe</a:t>
                      </a:r>
                    </a:p>
                  </a:txBody>
                  <a:tcPr marL="6350" marR="6350" marT="6350" marB="0"/>
                </a:tc>
                <a:tc>
                  <a:txBody>
                    <a:bodyPr/>
                    <a:lstStyle/>
                    <a:p>
                      <a:pPr algn="l" fontAlgn="t"/>
                      <a:r>
                        <a:rPr lang="en-US" sz="1300" b="0" i="0" u="none" strike="noStrike" dirty="0">
                          <a:solidFill>
                            <a:srgbClr val="000000"/>
                          </a:solidFill>
                          <a:effectLst/>
                          <a:latin typeface="Jost" pitchFamily="2" charset="0"/>
                        </a:rPr>
                        <a:t>Labbe parasite</a:t>
                      </a:r>
                    </a:p>
                  </a:txBody>
                  <a:tcPr marL="6350" marR="6350" marT="6350" marB="0"/>
                </a:tc>
                <a:extLst>
                  <a:ext uri="{0D108BD9-81ED-4DB2-BD59-A6C34878D82A}">
                    <a16:rowId xmlns:a16="http://schemas.microsoft.com/office/drawing/2014/main" val="4035530538"/>
                  </a:ext>
                </a:extLst>
              </a:tr>
              <a:tr h="275515">
                <a:tc>
                  <a:txBody>
                    <a:bodyPr/>
                    <a:lstStyle/>
                    <a:p>
                      <a:pPr algn="l" fontAlgn="t"/>
                      <a:r>
                        <a:rPr lang="en-US" sz="1300" b="0" i="1" u="none" strike="noStrike" dirty="0" err="1">
                          <a:solidFill>
                            <a:srgbClr val="000000"/>
                          </a:solidFill>
                          <a:effectLst/>
                          <a:latin typeface="Jost" pitchFamily="2" charset="0"/>
                        </a:rPr>
                        <a:t>Stercorarius</a:t>
                      </a:r>
                      <a:r>
                        <a:rPr lang="en-US" sz="1300" b="0" i="1" u="none" strike="noStrike" dirty="0">
                          <a:solidFill>
                            <a:srgbClr val="000000"/>
                          </a:solidFill>
                          <a:effectLst/>
                          <a:latin typeface="Jost" pitchFamily="2" charset="0"/>
                        </a:rPr>
                        <a:t> skua</a:t>
                      </a:r>
                    </a:p>
                  </a:txBody>
                  <a:tcPr marL="6350" marR="6350" marT="6350" marB="0"/>
                </a:tc>
                <a:tc>
                  <a:txBody>
                    <a:bodyPr/>
                    <a:lstStyle/>
                    <a:p>
                      <a:pPr algn="l" fontAlgn="t"/>
                      <a:r>
                        <a:rPr lang="en-US" sz="1300" b="0" i="0" u="none" strike="noStrike" dirty="0">
                          <a:solidFill>
                            <a:srgbClr val="000000"/>
                          </a:solidFill>
                          <a:effectLst/>
                          <a:latin typeface="Jost" pitchFamily="2" charset="0"/>
                        </a:rPr>
                        <a:t>Great Skua</a:t>
                      </a:r>
                    </a:p>
                  </a:txBody>
                  <a:tcPr marL="6350" marR="6350" marT="6350" marB="0"/>
                </a:tc>
                <a:tc>
                  <a:txBody>
                    <a:bodyPr/>
                    <a:lstStyle/>
                    <a:p>
                      <a:pPr algn="l" fontAlgn="t"/>
                      <a:r>
                        <a:rPr lang="en-US" sz="1300" b="0" i="0" u="none" strike="noStrike" dirty="0">
                          <a:solidFill>
                            <a:srgbClr val="000000"/>
                          </a:solidFill>
                          <a:effectLst/>
                          <a:latin typeface="Jost" pitchFamily="2" charset="0"/>
                        </a:rPr>
                        <a:t>Skua</a:t>
                      </a:r>
                    </a:p>
                  </a:txBody>
                  <a:tcPr marL="6350" marR="6350" marT="6350" marB="0"/>
                </a:tc>
                <a:tc>
                  <a:txBody>
                    <a:bodyPr/>
                    <a:lstStyle/>
                    <a:p>
                      <a:pPr algn="l" fontAlgn="t"/>
                      <a:r>
                        <a:rPr lang="en-US" sz="1300" b="0" i="0" u="none" strike="noStrike" dirty="0">
                          <a:solidFill>
                            <a:srgbClr val="000000"/>
                          </a:solidFill>
                          <a:effectLst/>
                          <a:latin typeface="Jost" pitchFamily="2" charset="0"/>
                        </a:rPr>
                        <a:t>Grand Labbe</a:t>
                      </a:r>
                    </a:p>
                  </a:txBody>
                  <a:tcPr marL="6350" marR="6350" marT="6350" marB="0"/>
                </a:tc>
                <a:extLst>
                  <a:ext uri="{0D108BD9-81ED-4DB2-BD59-A6C34878D82A}">
                    <a16:rowId xmlns:a16="http://schemas.microsoft.com/office/drawing/2014/main" val="2543734225"/>
                  </a:ext>
                </a:extLst>
              </a:tr>
              <a:tr h="275515">
                <a:tc>
                  <a:txBody>
                    <a:bodyPr/>
                    <a:lstStyle/>
                    <a:p>
                      <a:pPr algn="l" fontAlgn="ctr"/>
                      <a:r>
                        <a:rPr lang="en-US" sz="1300" b="0" i="1" u="none" strike="noStrike" dirty="0" err="1">
                          <a:solidFill>
                            <a:srgbClr val="000000"/>
                          </a:solidFill>
                          <a:effectLst/>
                          <a:latin typeface="Jost" pitchFamily="2" charset="0"/>
                        </a:rPr>
                        <a:t>Stercorarius</a:t>
                      </a:r>
                      <a:r>
                        <a:rPr lang="en-US" sz="1300" b="0" i="1" u="none" strike="noStrike" dirty="0">
                          <a:solidFill>
                            <a:srgbClr val="000000"/>
                          </a:solidFill>
                          <a:effectLst/>
                          <a:latin typeface="Jost" pitchFamily="2" charset="0"/>
                        </a:rPr>
                        <a:t> </a:t>
                      </a:r>
                      <a:r>
                        <a:rPr lang="en-US" sz="1300" b="0" i="1" u="none" strike="noStrike" dirty="0" err="1">
                          <a:solidFill>
                            <a:srgbClr val="000000"/>
                          </a:solidFill>
                          <a:effectLst/>
                          <a:latin typeface="Jost" pitchFamily="2" charset="0"/>
                        </a:rPr>
                        <a:t>pomarinus</a:t>
                      </a:r>
                      <a:endParaRPr lang="en-US" sz="1300" b="0" i="1" u="none" strike="noStrike" dirty="0">
                        <a:solidFill>
                          <a:srgbClr val="000000"/>
                        </a:solidFill>
                        <a:effectLst/>
                        <a:latin typeface="Jost" pitchFamily="2" charset="0"/>
                      </a:endParaRPr>
                    </a:p>
                  </a:txBody>
                  <a:tcPr marL="6350" marR="6350" marT="6350" marB="0" anchor="ctr"/>
                </a:tc>
                <a:tc>
                  <a:txBody>
                    <a:bodyPr/>
                    <a:lstStyle/>
                    <a:p>
                      <a:pPr algn="l" fontAlgn="ctr"/>
                      <a:r>
                        <a:rPr lang="en-US" sz="1300" b="0" i="0" u="none" strike="noStrike" dirty="0">
                          <a:solidFill>
                            <a:srgbClr val="000000"/>
                          </a:solidFill>
                          <a:effectLst/>
                          <a:latin typeface="Jost" pitchFamily="2" charset="0"/>
                        </a:rPr>
                        <a:t>Pomarine Skua/Jaeger</a:t>
                      </a:r>
                    </a:p>
                  </a:txBody>
                  <a:tcPr marL="6350" marR="6350" marT="6350" marB="0" anchor="ctr"/>
                </a:tc>
                <a:tc>
                  <a:txBody>
                    <a:bodyPr/>
                    <a:lstStyle/>
                    <a:p>
                      <a:pPr algn="l" fontAlgn="ctr"/>
                      <a:r>
                        <a:rPr lang="en-US" sz="1300" b="0" i="0" u="none" strike="noStrike">
                          <a:solidFill>
                            <a:srgbClr val="000000"/>
                          </a:solidFill>
                          <a:effectLst/>
                          <a:latin typeface="Jost" pitchFamily="2" charset="0"/>
                        </a:rPr>
                        <a:t>Spatelraubmöwe</a:t>
                      </a:r>
                    </a:p>
                  </a:txBody>
                  <a:tcPr marL="6350" marR="6350" marT="6350" marB="0" anchor="ctr"/>
                </a:tc>
                <a:tc>
                  <a:txBody>
                    <a:bodyPr/>
                    <a:lstStyle/>
                    <a:p>
                      <a:pPr algn="l" fontAlgn="ctr"/>
                      <a:r>
                        <a:rPr lang="en-US" sz="1300" b="0" i="0" u="none" strike="noStrike" dirty="0">
                          <a:solidFill>
                            <a:srgbClr val="000000"/>
                          </a:solidFill>
                          <a:effectLst/>
                          <a:latin typeface="Jost" pitchFamily="2" charset="0"/>
                        </a:rPr>
                        <a:t>Labbe </a:t>
                      </a:r>
                      <a:r>
                        <a:rPr lang="en-US" sz="1300" b="0" i="0" u="none" strike="noStrike" dirty="0" err="1">
                          <a:solidFill>
                            <a:srgbClr val="000000"/>
                          </a:solidFill>
                          <a:effectLst/>
                          <a:latin typeface="Jost" pitchFamily="2" charset="0"/>
                        </a:rPr>
                        <a:t>pomarin</a:t>
                      </a:r>
                      <a:endParaRPr lang="en-US" sz="1300" b="0" i="0" u="none" strike="noStrike" dirty="0">
                        <a:solidFill>
                          <a:srgbClr val="000000"/>
                        </a:solidFill>
                        <a:effectLst/>
                        <a:latin typeface="Jost" pitchFamily="2" charset="0"/>
                      </a:endParaRPr>
                    </a:p>
                  </a:txBody>
                  <a:tcPr marL="6350" marR="6350" marT="6350" marB="0" anchor="ctr"/>
                </a:tc>
                <a:extLst>
                  <a:ext uri="{0D108BD9-81ED-4DB2-BD59-A6C34878D82A}">
                    <a16:rowId xmlns:a16="http://schemas.microsoft.com/office/drawing/2014/main" val="1109942369"/>
                  </a:ext>
                </a:extLst>
              </a:tr>
              <a:tr h="254000">
                <a:tc>
                  <a:txBody>
                    <a:bodyPr/>
                    <a:lstStyle/>
                    <a:p>
                      <a:pPr algn="l" fontAlgn="t"/>
                      <a:r>
                        <a:rPr lang="en-US" sz="1300" b="0" i="1" u="none" strike="noStrike">
                          <a:solidFill>
                            <a:srgbClr val="000000"/>
                          </a:solidFill>
                          <a:effectLst/>
                          <a:latin typeface="Jost" pitchFamily="2" charset="0"/>
                        </a:rPr>
                        <a:t>Alca torda</a:t>
                      </a:r>
                    </a:p>
                  </a:txBody>
                  <a:tcPr marL="6350" marR="6350" marT="6350" marB="0"/>
                </a:tc>
                <a:tc>
                  <a:txBody>
                    <a:bodyPr/>
                    <a:lstStyle/>
                    <a:p>
                      <a:pPr algn="l" fontAlgn="t"/>
                      <a:r>
                        <a:rPr lang="en-US" sz="1300" b="0" i="0" u="none" strike="noStrike">
                          <a:solidFill>
                            <a:srgbClr val="000000"/>
                          </a:solidFill>
                          <a:effectLst/>
                          <a:latin typeface="Jost" pitchFamily="2" charset="0"/>
                        </a:rPr>
                        <a:t>Razorbill</a:t>
                      </a:r>
                    </a:p>
                  </a:txBody>
                  <a:tcPr marL="6350" marR="6350" marT="6350" marB="0"/>
                </a:tc>
                <a:tc>
                  <a:txBody>
                    <a:bodyPr/>
                    <a:lstStyle/>
                    <a:p>
                      <a:pPr algn="l" fontAlgn="t"/>
                      <a:r>
                        <a:rPr lang="en-US" sz="1300" b="0" i="0" u="none" strike="noStrike" dirty="0" err="1">
                          <a:solidFill>
                            <a:srgbClr val="000000"/>
                          </a:solidFill>
                          <a:effectLst/>
                          <a:latin typeface="Jost" pitchFamily="2" charset="0"/>
                        </a:rPr>
                        <a:t>Tordalk</a:t>
                      </a:r>
                      <a:endParaRPr lang="en-US" sz="1300" b="0" i="0"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dirty="0">
                          <a:solidFill>
                            <a:srgbClr val="000000"/>
                          </a:solidFill>
                          <a:effectLst/>
                          <a:latin typeface="Jost" pitchFamily="2" charset="0"/>
                        </a:rPr>
                        <a:t>Petit </a:t>
                      </a:r>
                      <a:r>
                        <a:rPr lang="en-US" sz="1300" b="0" i="0" u="none" strike="noStrike" dirty="0" err="1">
                          <a:solidFill>
                            <a:srgbClr val="000000"/>
                          </a:solidFill>
                          <a:effectLst/>
                          <a:latin typeface="Jost" pitchFamily="2" charset="0"/>
                        </a:rPr>
                        <a:t>Pingouin</a:t>
                      </a:r>
                      <a:endParaRPr lang="en-US" sz="1300" b="0" i="0" u="none" strike="noStrike" dirty="0">
                        <a:solidFill>
                          <a:srgbClr val="000000"/>
                        </a:solidFill>
                        <a:effectLst/>
                        <a:latin typeface="Jost" pitchFamily="2" charset="0"/>
                      </a:endParaRPr>
                    </a:p>
                  </a:txBody>
                  <a:tcPr marL="6350" marR="6350" marT="6350" marB="0"/>
                </a:tc>
                <a:extLst>
                  <a:ext uri="{0D108BD9-81ED-4DB2-BD59-A6C34878D82A}">
                    <a16:rowId xmlns:a16="http://schemas.microsoft.com/office/drawing/2014/main" val="1100169962"/>
                  </a:ext>
                </a:extLst>
              </a:tr>
              <a:tr h="294089">
                <a:tc>
                  <a:txBody>
                    <a:bodyPr/>
                    <a:lstStyle/>
                    <a:p>
                      <a:pPr algn="l" fontAlgn="t"/>
                      <a:r>
                        <a:rPr lang="en-US" sz="1300" b="0" i="1" u="none" strike="noStrike">
                          <a:solidFill>
                            <a:srgbClr val="000000"/>
                          </a:solidFill>
                          <a:effectLst/>
                          <a:latin typeface="Jost" pitchFamily="2" charset="0"/>
                        </a:rPr>
                        <a:t>Fratercula arctica</a:t>
                      </a:r>
                    </a:p>
                  </a:txBody>
                  <a:tcPr marL="6350" marR="6350" marT="6350" marB="0"/>
                </a:tc>
                <a:tc>
                  <a:txBody>
                    <a:bodyPr/>
                    <a:lstStyle/>
                    <a:p>
                      <a:pPr algn="l" fontAlgn="t"/>
                      <a:r>
                        <a:rPr lang="en-US" sz="1300" b="0" i="0" u="none" strike="noStrike" dirty="0">
                          <a:solidFill>
                            <a:srgbClr val="000000"/>
                          </a:solidFill>
                          <a:effectLst/>
                          <a:latin typeface="Jost" pitchFamily="2" charset="0"/>
                        </a:rPr>
                        <a:t>Atlantic Puffin</a:t>
                      </a:r>
                    </a:p>
                  </a:txBody>
                  <a:tcPr marL="6350" marR="6350" marT="6350" marB="0"/>
                </a:tc>
                <a:tc>
                  <a:txBody>
                    <a:bodyPr/>
                    <a:lstStyle/>
                    <a:p>
                      <a:pPr algn="l" fontAlgn="t"/>
                      <a:r>
                        <a:rPr lang="en-US" sz="1300" b="0" i="0" u="none" strike="noStrike" dirty="0" err="1">
                          <a:solidFill>
                            <a:srgbClr val="000000"/>
                          </a:solidFill>
                          <a:effectLst/>
                          <a:latin typeface="Jost" pitchFamily="2" charset="0"/>
                        </a:rPr>
                        <a:t>Papageitaucher</a:t>
                      </a:r>
                      <a:endParaRPr lang="en-US" sz="1300" b="0" i="0"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a:solidFill>
                            <a:srgbClr val="000000"/>
                          </a:solidFill>
                          <a:effectLst/>
                          <a:latin typeface="Jost" pitchFamily="2" charset="0"/>
                        </a:rPr>
                        <a:t>Macareux moine</a:t>
                      </a:r>
                    </a:p>
                  </a:txBody>
                  <a:tcPr marL="6350" marR="6350" marT="6350" marB="0"/>
                </a:tc>
                <a:extLst>
                  <a:ext uri="{0D108BD9-81ED-4DB2-BD59-A6C34878D82A}">
                    <a16:rowId xmlns:a16="http://schemas.microsoft.com/office/drawing/2014/main" val="1718243577"/>
                  </a:ext>
                </a:extLst>
              </a:tr>
              <a:tr h="294089">
                <a:tc>
                  <a:txBody>
                    <a:bodyPr/>
                    <a:lstStyle/>
                    <a:p>
                      <a:pPr algn="l" fontAlgn="t"/>
                      <a:r>
                        <a:rPr lang="en-US" sz="1300" b="0" i="1" u="none" strike="noStrike">
                          <a:solidFill>
                            <a:srgbClr val="000000"/>
                          </a:solidFill>
                          <a:effectLst/>
                          <a:latin typeface="Jost" pitchFamily="2" charset="0"/>
                        </a:rPr>
                        <a:t>Cepphus grylle</a:t>
                      </a:r>
                    </a:p>
                  </a:txBody>
                  <a:tcPr marL="6350" marR="6350" marT="6350" marB="0"/>
                </a:tc>
                <a:tc>
                  <a:txBody>
                    <a:bodyPr/>
                    <a:lstStyle/>
                    <a:p>
                      <a:pPr algn="l" fontAlgn="t"/>
                      <a:r>
                        <a:rPr lang="en-US" sz="1300" b="0" i="0" u="none" strike="noStrike">
                          <a:solidFill>
                            <a:srgbClr val="000000"/>
                          </a:solidFill>
                          <a:effectLst/>
                          <a:latin typeface="Jost" pitchFamily="2" charset="0"/>
                        </a:rPr>
                        <a:t>Black Guillemot</a:t>
                      </a:r>
                    </a:p>
                  </a:txBody>
                  <a:tcPr marL="6350" marR="6350" marT="6350" marB="0"/>
                </a:tc>
                <a:tc>
                  <a:txBody>
                    <a:bodyPr/>
                    <a:lstStyle/>
                    <a:p>
                      <a:pPr algn="l" fontAlgn="t"/>
                      <a:r>
                        <a:rPr lang="en-US" sz="1300" b="0" i="0" u="none" strike="noStrike">
                          <a:solidFill>
                            <a:srgbClr val="000000"/>
                          </a:solidFill>
                          <a:effectLst/>
                          <a:latin typeface="Jost" pitchFamily="2" charset="0"/>
                        </a:rPr>
                        <a:t>Gryllteiste</a:t>
                      </a:r>
                    </a:p>
                  </a:txBody>
                  <a:tcPr marL="6350" marR="6350" marT="6350" marB="0"/>
                </a:tc>
                <a:tc>
                  <a:txBody>
                    <a:bodyPr/>
                    <a:lstStyle/>
                    <a:p>
                      <a:pPr algn="l" fontAlgn="t"/>
                      <a:r>
                        <a:rPr lang="en-US" sz="1300" b="0" i="0" u="none" strike="noStrike">
                          <a:solidFill>
                            <a:srgbClr val="000000"/>
                          </a:solidFill>
                          <a:effectLst/>
                          <a:latin typeface="Jost" pitchFamily="2" charset="0"/>
                        </a:rPr>
                        <a:t>Guillemot à miroir</a:t>
                      </a:r>
                    </a:p>
                  </a:txBody>
                  <a:tcPr marL="6350" marR="6350" marT="6350" marB="0"/>
                </a:tc>
                <a:extLst>
                  <a:ext uri="{0D108BD9-81ED-4DB2-BD59-A6C34878D82A}">
                    <a16:rowId xmlns:a16="http://schemas.microsoft.com/office/drawing/2014/main" val="1632007370"/>
                  </a:ext>
                </a:extLst>
              </a:tr>
              <a:tr h="294089">
                <a:tc>
                  <a:txBody>
                    <a:bodyPr/>
                    <a:lstStyle/>
                    <a:p>
                      <a:pPr algn="l" fontAlgn="t"/>
                      <a:r>
                        <a:rPr lang="en-US" sz="1300" b="0" i="1" u="none" strike="noStrike">
                          <a:solidFill>
                            <a:srgbClr val="000000"/>
                          </a:solidFill>
                          <a:effectLst/>
                          <a:latin typeface="Jost" pitchFamily="2" charset="0"/>
                        </a:rPr>
                        <a:t>Uria aalge</a:t>
                      </a:r>
                    </a:p>
                  </a:txBody>
                  <a:tcPr marL="6350" marR="6350" marT="6350" marB="0"/>
                </a:tc>
                <a:tc>
                  <a:txBody>
                    <a:bodyPr/>
                    <a:lstStyle/>
                    <a:p>
                      <a:pPr algn="l" fontAlgn="t"/>
                      <a:r>
                        <a:rPr lang="en-US" sz="1300" b="0" i="0" u="none" strike="noStrike" dirty="0">
                          <a:solidFill>
                            <a:srgbClr val="000000"/>
                          </a:solidFill>
                          <a:effectLst/>
                          <a:latin typeface="Jost" pitchFamily="2" charset="0"/>
                        </a:rPr>
                        <a:t>Common Murre</a:t>
                      </a:r>
                    </a:p>
                  </a:txBody>
                  <a:tcPr marL="6350" marR="6350" marT="6350" marB="0"/>
                </a:tc>
                <a:tc>
                  <a:txBody>
                    <a:bodyPr/>
                    <a:lstStyle/>
                    <a:p>
                      <a:pPr algn="l" fontAlgn="t"/>
                      <a:r>
                        <a:rPr lang="en-US" sz="1300" b="0" i="0" u="none" strike="noStrike" dirty="0" err="1">
                          <a:solidFill>
                            <a:srgbClr val="000000"/>
                          </a:solidFill>
                          <a:effectLst/>
                          <a:latin typeface="Jost" pitchFamily="2" charset="0"/>
                        </a:rPr>
                        <a:t>Trottellumme</a:t>
                      </a:r>
                      <a:endParaRPr lang="en-US" sz="1300" b="0" i="0"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dirty="0">
                          <a:solidFill>
                            <a:srgbClr val="000000"/>
                          </a:solidFill>
                          <a:effectLst/>
                          <a:latin typeface="Jost" pitchFamily="2" charset="0"/>
                        </a:rPr>
                        <a:t>Guillemot </a:t>
                      </a:r>
                      <a:r>
                        <a:rPr lang="en-US" sz="1300" b="0" i="0" u="none" strike="noStrike" dirty="0" err="1">
                          <a:solidFill>
                            <a:srgbClr val="000000"/>
                          </a:solidFill>
                          <a:effectLst/>
                          <a:latin typeface="Jost" pitchFamily="2" charset="0"/>
                        </a:rPr>
                        <a:t>marmette</a:t>
                      </a:r>
                      <a:endParaRPr lang="en-US" sz="1300" b="0" i="0" u="none" strike="noStrike" dirty="0">
                        <a:solidFill>
                          <a:srgbClr val="000000"/>
                        </a:solidFill>
                        <a:effectLst/>
                        <a:latin typeface="Jost" pitchFamily="2" charset="0"/>
                      </a:endParaRPr>
                    </a:p>
                  </a:txBody>
                  <a:tcPr marL="6350" marR="6350" marT="6350" marB="0"/>
                </a:tc>
                <a:extLst>
                  <a:ext uri="{0D108BD9-81ED-4DB2-BD59-A6C34878D82A}">
                    <a16:rowId xmlns:a16="http://schemas.microsoft.com/office/drawing/2014/main" val="2151939401"/>
                  </a:ext>
                </a:extLst>
              </a:tr>
              <a:tr h="294089">
                <a:tc>
                  <a:txBody>
                    <a:bodyPr/>
                    <a:lstStyle/>
                    <a:p>
                      <a:pPr algn="l" fontAlgn="t"/>
                      <a:r>
                        <a:rPr lang="en-US" sz="1300" b="0" i="1" u="none" strike="noStrike">
                          <a:solidFill>
                            <a:srgbClr val="000000"/>
                          </a:solidFill>
                          <a:effectLst/>
                          <a:latin typeface="Jost" pitchFamily="2" charset="0"/>
                        </a:rPr>
                        <a:t>Uria lomvia</a:t>
                      </a:r>
                    </a:p>
                  </a:txBody>
                  <a:tcPr marL="6350" marR="6350" marT="6350" marB="0"/>
                </a:tc>
                <a:tc>
                  <a:txBody>
                    <a:bodyPr/>
                    <a:lstStyle/>
                    <a:p>
                      <a:pPr algn="l" fontAlgn="t"/>
                      <a:r>
                        <a:rPr lang="en-US" sz="1300" b="0" i="0" u="none" strike="noStrike" dirty="0" err="1">
                          <a:solidFill>
                            <a:srgbClr val="000000"/>
                          </a:solidFill>
                          <a:effectLst/>
                          <a:latin typeface="Jost" pitchFamily="2" charset="0"/>
                        </a:rPr>
                        <a:t>Brünnich’s</a:t>
                      </a:r>
                      <a:r>
                        <a:rPr lang="en-US" sz="1300" b="0" i="0" u="none" strike="noStrike" dirty="0">
                          <a:solidFill>
                            <a:srgbClr val="000000"/>
                          </a:solidFill>
                          <a:effectLst/>
                          <a:latin typeface="Jost" pitchFamily="2" charset="0"/>
                        </a:rPr>
                        <a:t> Guillemot/ Thick-billed Murre</a:t>
                      </a:r>
                    </a:p>
                  </a:txBody>
                  <a:tcPr marL="6350" marR="6350" marT="6350" marB="0"/>
                </a:tc>
                <a:tc>
                  <a:txBody>
                    <a:bodyPr/>
                    <a:lstStyle/>
                    <a:p>
                      <a:pPr algn="l" fontAlgn="t"/>
                      <a:r>
                        <a:rPr lang="en-US" sz="1300" b="0" i="0" u="none" strike="noStrike">
                          <a:solidFill>
                            <a:srgbClr val="000000"/>
                          </a:solidFill>
                          <a:effectLst/>
                          <a:latin typeface="Jost" pitchFamily="2" charset="0"/>
                        </a:rPr>
                        <a:t>Dickschnabellumme</a:t>
                      </a:r>
                    </a:p>
                  </a:txBody>
                  <a:tcPr marL="6350" marR="6350" marT="6350" marB="0"/>
                </a:tc>
                <a:tc>
                  <a:txBody>
                    <a:bodyPr/>
                    <a:lstStyle/>
                    <a:p>
                      <a:pPr algn="l" fontAlgn="t"/>
                      <a:r>
                        <a:rPr lang="en-US" sz="1300" b="0" i="0" u="none" strike="noStrike" dirty="0">
                          <a:solidFill>
                            <a:srgbClr val="000000"/>
                          </a:solidFill>
                          <a:effectLst/>
                          <a:latin typeface="Jost" pitchFamily="2" charset="0"/>
                        </a:rPr>
                        <a:t>Guillemot de </a:t>
                      </a:r>
                      <a:r>
                        <a:rPr lang="en-US" sz="1300" b="0" i="0" u="none" strike="noStrike" dirty="0" err="1">
                          <a:solidFill>
                            <a:srgbClr val="000000"/>
                          </a:solidFill>
                          <a:effectLst/>
                          <a:latin typeface="Jost" pitchFamily="2" charset="0"/>
                        </a:rPr>
                        <a:t>Brünnich</a:t>
                      </a:r>
                      <a:endParaRPr lang="en-US" sz="1300" b="0" i="0" u="none" strike="noStrike" dirty="0">
                        <a:solidFill>
                          <a:srgbClr val="000000"/>
                        </a:solidFill>
                        <a:effectLst/>
                        <a:latin typeface="Jost" pitchFamily="2" charset="0"/>
                      </a:endParaRPr>
                    </a:p>
                  </a:txBody>
                  <a:tcPr marL="6350" marR="6350" marT="6350" marB="0"/>
                </a:tc>
                <a:extLst>
                  <a:ext uri="{0D108BD9-81ED-4DB2-BD59-A6C34878D82A}">
                    <a16:rowId xmlns:a16="http://schemas.microsoft.com/office/drawing/2014/main" val="2154941166"/>
                  </a:ext>
                </a:extLst>
              </a:tr>
            </a:tbl>
          </a:graphicData>
        </a:graphic>
      </p:graphicFrame>
    </p:spTree>
    <p:extLst>
      <p:ext uri="{BB962C8B-B14F-4D97-AF65-F5344CB8AC3E}">
        <p14:creationId xmlns:p14="http://schemas.microsoft.com/office/powerpoint/2010/main" val="1662438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93EC7E8D-1136-0D5B-1DBD-68C96D645B36}"/>
              </a:ext>
            </a:extLst>
          </p:cNvPr>
          <p:cNvSpPr txBox="1">
            <a:spLocks/>
          </p:cNvSpPr>
          <p:nvPr/>
        </p:nvSpPr>
        <p:spPr>
          <a:xfrm>
            <a:off x="344500" y="263492"/>
            <a:ext cx="8230788"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r>
              <a:rPr lang="en-GB" sz="4400" dirty="0">
                <a:latin typeface="+mj-lt"/>
              </a:rPr>
              <a:t>Wildlife List – Waterbirds</a:t>
            </a:r>
          </a:p>
        </p:txBody>
      </p:sp>
      <p:graphicFrame>
        <p:nvGraphicFramePr>
          <p:cNvPr id="4" name="Table 3">
            <a:extLst>
              <a:ext uri="{FF2B5EF4-FFF2-40B4-BE49-F238E27FC236}">
                <a16:creationId xmlns:a16="http://schemas.microsoft.com/office/drawing/2014/main" id="{A8A3A04D-A542-4B13-93E6-6472EDD773F9}"/>
              </a:ext>
            </a:extLst>
          </p:cNvPr>
          <p:cNvGraphicFramePr>
            <a:graphicFrameLocks noGrp="1"/>
          </p:cNvGraphicFramePr>
          <p:nvPr>
            <p:extLst>
              <p:ext uri="{D42A27DB-BD31-4B8C-83A1-F6EECF244321}">
                <p14:modId xmlns:p14="http://schemas.microsoft.com/office/powerpoint/2010/main" val="141431801"/>
              </p:ext>
            </p:extLst>
          </p:nvPr>
        </p:nvGraphicFramePr>
        <p:xfrm>
          <a:off x="157655" y="975695"/>
          <a:ext cx="11634652" cy="5557428"/>
        </p:xfrm>
        <a:graphic>
          <a:graphicData uri="http://schemas.openxmlformats.org/drawingml/2006/table">
            <a:tbl>
              <a:tblPr firstRow="1">
                <a:tableStyleId>{775DCB02-9BB8-47FD-8907-85C794F793BA}</a:tableStyleId>
              </a:tblPr>
              <a:tblGrid>
                <a:gridCol w="2908663">
                  <a:extLst>
                    <a:ext uri="{9D8B030D-6E8A-4147-A177-3AD203B41FA5}">
                      <a16:colId xmlns:a16="http://schemas.microsoft.com/office/drawing/2014/main" val="3088101616"/>
                    </a:ext>
                  </a:extLst>
                </a:gridCol>
                <a:gridCol w="2908663">
                  <a:extLst>
                    <a:ext uri="{9D8B030D-6E8A-4147-A177-3AD203B41FA5}">
                      <a16:colId xmlns:a16="http://schemas.microsoft.com/office/drawing/2014/main" val="2578081934"/>
                    </a:ext>
                  </a:extLst>
                </a:gridCol>
                <a:gridCol w="2908663">
                  <a:extLst>
                    <a:ext uri="{9D8B030D-6E8A-4147-A177-3AD203B41FA5}">
                      <a16:colId xmlns:a16="http://schemas.microsoft.com/office/drawing/2014/main" val="3905369065"/>
                    </a:ext>
                  </a:extLst>
                </a:gridCol>
                <a:gridCol w="2908663">
                  <a:extLst>
                    <a:ext uri="{9D8B030D-6E8A-4147-A177-3AD203B41FA5}">
                      <a16:colId xmlns:a16="http://schemas.microsoft.com/office/drawing/2014/main" val="3595051564"/>
                    </a:ext>
                  </a:extLst>
                </a:gridCol>
              </a:tblGrid>
              <a:tr h="308746">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sz="1200" b="1" i="0" dirty="0">
                          <a:solidFill>
                            <a:schemeClr val="tx1"/>
                          </a:solidFill>
                          <a:effectLst/>
                          <a:latin typeface="+mj-lt"/>
                          <a:ea typeface="Jost Medium" pitchFamily="2" charset="0"/>
                          <a:cs typeface="Times New Roman" panose="02020603050405020304" pitchFamily="18" charset="0"/>
                        </a:rPr>
                        <a:t>Scientific</a:t>
                      </a:r>
                      <a:r>
                        <a:rPr lang="nb-NO" sz="1200" b="1" i="0" baseline="0" dirty="0">
                          <a:solidFill>
                            <a:schemeClr val="tx1"/>
                          </a:solidFill>
                          <a:effectLst/>
                          <a:latin typeface="+mj-lt"/>
                          <a:ea typeface="Jost Medium" pitchFamily="2" charset="0"/>
                          <a:cs typeface="Times New Roman" panose="02020603050405020304" pitchFamily="18" charset="0"/>
                        </a:rPr>
                        <a:t> </a:t>
                      </a:r>
                      <a:r>
                        <a:rPr lang="nb-NO" sz="1200" b="1" i="0" baseline="0" dirty="0" err="1">
                          <a:solidFill>
                            <a:schemeClr val="tx1"/>
                          </a:solidFill>
                          <a:effectLst/>
                          <a:latin typeface="+mj-lt"/>
                          <a:ea typeface="Jost Medium" pitchFamily="2" charset="0"/>
                          <a:cs typeface="Times New Roman" panose="02020603050405020304" pitchFamily="18" charset="0"/>
                        </a:rPr>
                        <a:t>Name</a:t>
                      </a:r>
                      <a:endParaRPr lang="en-GB" sz="1200" b="1" i="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ctr"/>
                      <a:r>
                        <a:rPr lang="en-US" sz="1200" b="1" i="0" dirty="0">
                          <a:solidFill>
                            <a:schemeClr val="tx1"/>
                          </a:solidFill>
                          <a:latin typeface="+mj-lt"/>
                          <a:ea typeface="Jost Medium" pitchFamily="2" charset="0"/>
                        </a:rPr>
                        <a:t>English</a:t>
                      </a:r>
                    </a:p>
                  </a:txBody>
                  <a:tcPr anchor="ctr"/>
                </a:tc>
                <a:tc>
                  <a:txBody>
                    <a:bodyPr/>
                    <a:lstStyle/>
                    <a:p>
                      <a:pPr algn="ctr"/>
                      <a:r>
                        <a:rPr lang="en-US" sz="1200" b="1" i="0" dirty="0">
                          <a:solidFill>
                            <a:schemeClr val="tx1"/>
                          </a:solidFill>
                          <a:latin typeface="+mj-lt"/>
                          <a:ea typeface="Jost Medium" pitchFamily="2" charset="0"/>
                        </a:rPr>
                        <a:t>Deutsch</a:t>
                      </a:r>
                    </a:p>
                  </a:txBody>
                  <a:tcPr anchor="ctr"/>
                </a:tc>
                <a:tc>
                  <a:txBody>
                    <a:bodyPr/>
                    <a:lstStyle/>
                    <a:p>
                      <a:pPr algn="ctr"/>
                      <a:r>
                        <a:rPr lang="en-US" sz="1200" b="1" i="0" dirty="0">
                          <a:solidFill>
                            <a:schemeClr val="tx1"/>
                          </a:solidFill>
                          <a:latin typeface="+mj-lt"/>
                          <a:ea typeface="Jost Medium" pitchFamily="2" charset="0"/>
                        </a:rPr>
                        <a:t>Français</a:t>
                      </a:r>
                    </a:p>
                  </a:txBody>
                  <a:tcPr anchor="ctr"/>
                </a:tc>
                <a:extLst>
                  <a:ext uri="{0D108BD9-81ED-4DB2-BD59-A6C34878D82A}">
                    <a16:rowId xmlns:a16="http://schemas.microsoft.com/office/drawing/2014/main" val="2960362614"/>
                  </a:ext>
                </a:extLst>
              </a:tr>
              <a:tr h="308746">
                <a:tc>
                  <a:txBody>
                    <a:bodyPr/>
                    <a:lstStyle/>
                    <a:p>
                      <a:pPr algn="l" fontAlgn="t"/>
                      <a:r>
                        <a:rPr lang="en-US" sz="1300" b="0" i="1" u="none" strike="noStrike">
                          <a:solidFill>
                            <a:srgbClr val="000000"/>
                          </a:solidFill>
                          <a:effectLst/>
                          <a:latin typeface="Jost" pitchFamily="2" charset="0"/>
                        </a:rPr>
                        <a:t>Cygnus cygnus</a:t>
                      </a:r>
                    </a:p>
                  </a:txBody>
                  <a:tcPr marL="6350" marR="6350" marT="6350" marB="0"/>
                </a:tc>
                <a:tc>
                  <a:txBody>
                    <a:bodyPr/>
                    <a:lstStyle/>
                    <a:p>
                      <a:pPr algn="l" fontAlgn="t"/>
                      <a:r>
                        <a:rPr lang="en-US" sz="1300" b="0" i="0" u="none" strike="noStrike" dirty="0">
                          <a:solidFill>
                            <a:srgbClr val="000000"/>
                          </a:solidFill>
                          <a:effectLst/>
                          <a:latin typeface="Jost" pitchFamily="2" charset="0"/>
                        </a:rPr>
                        <a:t>Whooper Swan</a:t>
                      </a:r>
                    </a:p>
                  </a:txBody>
                  <a:tcPr marL="6350" marR="6350" marT="6350" marB="0"/>
                </a:tc>
                <a:tc>
                  <a:txBody>
                    <a:bodyPr/>
                    <a:lstStyle/>
                    <a:p>
                      <a:pPr algn="l" fontAlgn="t"/>
                      <a:r>
                        <a:rPr lang="en-US" sz="1300" b="0" i="0" u="none" strike="noStrike">
                          <a:solidFill>
                            <a:srgbClr val="000000"/>
                          </a:solidFill>
                          <a:effectLst/>
                          <a:latin typeface="Jost" pitchFamily="2" charset="0"/>
                        </a:rPr>
                        <a:t>Singschwan</a:t>
                      </a:r>
                    </a:p>
                  </a:txBody>
                  <a:tcPr marL="6350" marR="6350" marT="6350" marB="0"/>
                </a:tc>
                <a:tc>
                  <a:txBody>
                    <a:bodyPr/>
                    <a:lstStyle/>
                    <a:p>
                      <a:pPr algn="l" fontAlgn="t"/>
                      <a:r>
                        <a:rPr lang="en-US" sz="1300" b="0" i="0" u="none" strike="noStrike">
                          <a:solidFill>
                            <a:srgbClr val="000000"/>
                          </a:solidFill>
                          <a:effectLst/>
                          <a:latin typeface="Jost" pitchFamily="2" charset="0"/>
                        </a:rPr>
                        <a:t>Cygne chanteur</a:t>
                      </a:r>
                    </a:p>
                  </a:txBody>
                  <a:tcPr marL="6350" marR="6350" marT="6350" marB="0"/>
                </a:tc>
                <a:extLst>
                  <a:ext uri="{0D108BD9-81ED-4DB2-BD59-A6C34878D82A}">
                    <a16:rowId xmlns:a16="http://schemas.microsoft.com/office/drawing/2014/main" val="4057902500"/>
                  </a:ext>
                </a:extLst>
              </a:tr>
              <a:tr h="308746">
                <a:tc>
                  <a:txBody>
                    <a:bodyPr/>
                    <a:lstStyle/>
                    <a:p>
                      <a:pPr algn="l" fontAlgn="t"/>
                      <a:r>
                        <a:rPr lang="en-US" sz="1300" b="0" i="1" u="none" strike="noStrike">
                          <a:solidFill>
                            <a:srgbClr val="000000"/>
                          </a:solidFill>
                          <a:effectLst/>
                          <a:latin typeface="Jost" pitchFamily="2" charset="0"/>
                        </a:rPr>
                        <a:t>Anas crecca</a:t>
                      </a:r>
                    </a:p>
                  </a:txBody>
                  <a:tcPr marL="6350" marR="6350" marT="6350" marB="0"/>
                </a:tc>
                <a:tc>
                  <a:txBody>
                    <a:bodyPr/>
                    <a:lstStyle/>
                    <a:p>
                      <a:pPr algn="l" fontAlgn="t"/>
                      <a:r>
                        <a:rPr lang="en-US" sz="1300" b="0" i="0" u="none" strike="noStrike" dirty="0">
                          <a:solidFill>
                            <a:srgbClr val="000000"/>
                          </a:solidFill>
                          <a:effectLst/>
                          <a:latin typeface="Jost" pitchFamily="2" charset="0"/>
                        </a:rPr>
                        <a:t>Eurasian Teal</a:t>
                      </a:r>
                    </a:p>
                  </a:txBody>
                  <a:tcPr marL="6350" marR="6350" marT="6350" marB="0"/>
                </a:tc>
                <a:tc>
                  <a:txBody>
                    <a:bodyPr/>
                    <a:lstStyle/>
                    <a:p>
                      <a:pPr algn="l" fontAlgn="t"/>
                      <a:r>
                        <a:rPr lang="en-US" sz="1300" b="0" i="0" u="none" strike="noStrike">
                          <a:solidFill>
                            <a:srgbClr val="000000"/>
                          </a:solidFill>
                          <a:effectLst/>
                          <a:latin typeface="Jost" pitchFamily="2" charset="0"/>
                        </a:rPr>
                        <a:t>Krickente</a:t>
                      </a:r>
                    </a:p>
                  </a:txBody>
                  <a:tcPr marL="6350" marR="6350" marT="6350" marB="0"/>
                </a:tc>
                <a:tc>
                  <a:txBody>
                    <a:bodyPr/>
                    <a:lstStyle/>
                    <a:p>
                      <a:pPr algn="l" fontAlgn="t"/>
                      <a:r>
                        <a:rPr lang="en-US" sz="1300" b="0" i="0" u="none" strike="noStrike">
                          <a:solidFill>
                            <a:srgbClr val="000000"/>
                          </a:solidFill>
                          <a:effectLst/>
                          <a:latin typeface="Jost" pitchFamily="2" charset="0"/>
                        </a:rPr>
                        <a:t>Sarcelle d’hiver</a:t>
                      </a:r>
                    </a:p>
                  </a:txBody>
                  <a:tcPr marL="6350" marR="6350" marT="6350" marB="0"/>
                </a:tc>
                <a:extLst>
                  <a:ext uri="{0D108BD9-81ED-4DB2-BD59-A6C34878D82A}">
                    <a16:rowId xmlns:a16="http://schemas.microsoft.com/office/drawing/2014/main" val="2319231165"/>
                  </a:ext>
                </a:extLst>
              </a:tr>
              <a:tr h="308746">
                <a:tc>
                  <a:txBody>
                    <a:bodyPr/>
                    <a:lstStyle/>
                    <a:p>
                      <a:pPr algn="l" fontAlgn="t"/>
                      <a:r>
                        <a:rPr lang="en-US" sz="1300" b="0" i="1" u="none" strike="noStrike" dirty="0">
                          <a:solidFill>
                            <a:srgbClr val="000000"/>
                          </a:solidFill>
                          <a:effectLst/>
                          <a:latin typeface="Jost" pitchFamily="2" charset="0"/>
                        </a:rPr>
                        <a:t>Anas platyrhynchos</a:t>
                      </a:r>
                    </a:p>
                  </a:txBody>
                  <a:tcPr marL="6350" marR="6350" marT="6350" marB="0"/>
                </a:tc>
                <a:tc>
                  <a:txBody>
                    <a:bodyPr/>
                    <a:lstStyle/>
                    <a:p>
                      <a:pPr algn="l" fontAlgn="t"/>
                      <a:r>
                        <a:rPr lang="en-US" sz="1300" b="0" i="0" u="none" strike="noStrike" dirty="0">
                          <a:solidFill>
                            <a:srgbClr val="000000"/>
                          </a:solidFill>
                          <a:effectLst/>
                          <a:latin typeface="Jost" pitchFamily="2" charset="0"/>
                        </a:rPr>
                        <a:t>Mallard</a:t>
                      </a:r>
                    </a:p>
                  </a:txBody>
                  <a:tcPr marL="6350" marR="6350" marT="6350" marB="0"/>
                </a:tc>
                <a:tc>
                  <a:txBody>
                    <a:bodyPr/>
                    <a:lstStyle/>
                    <a:p>
                      <a:pPr algn="l" fontAlgn="t"/>
                      <a:r>
                        <a:rPr lang="en-US" sz="1300" b="0" i="0" u="none" strike="noStrike">
                          <a:solidFill>
                            <a:srgbClr val="000000"/>
                          </a:solidFill>
                          <a:effectLst/>
                          <a:latin typeface="Jost" pitchFamily="2" charset="0"/>
                        </a:rPr>
                        <a:t>Stockente</a:t>
                      </a:r>
                    </a:p>
                  </a:txBody>
                  <a:tcPr marL="6350" marR="6350" marT="6350" marB="0"/>
                </a:tc>
                <a:tc>
                  <a:txBody>
                    <a:bodyPr/>
                    <a:lstStyle/>
                    <a:p>
                      <a:pPr algn="l" fontAlgn="t"/>
                      <a:r>
                        <a:rPr lang="en-US" sz="1300" b="0" i="0" u="none" strike="noStrike">
                          <a:solidFill>
                            <a:srgbClr val="000000"/>
                          </a:solidFill>
                          <a:effectLst/>
                          <a:latin typeface="Jost" pitchFamily="2" charset="0"/>
                        </a:rPr>
                        <a:t>Canard colvert</a:t>
                      </a:r>
                    </a:p>
                  </a:txBody>
                  <a:tcPr marL="6350" marR="6350" marT="6350" marB="0"/>
                </a:tc>
                <a:extLst>
                  <a:ext uri="{0D108BD9-81ED-4DB2-BD59-A6C34878D82A}">
                    <a16:rowId xmlns:a16="http://schemas.microsoft.com/office/drawing/2014/main" val="1641895192"/>
                  </a:ext>
                </a:extLst>
              </a:tr>
              <a:tr h="308746">
                <a:tc>
                  <a:txBody>
                    <a:bodyPr/>
                    <a:lstStyle/>
                    <a:p>
                      <a:pPr algn="l" fontAlgn="t"/>
                      <a:r>
                        <a:rPr lang="en-US" sz="1300" b="0" i="1" u="none" strike="noStrike" dirty="0" err="1">
                          <a:solidFill>
                            <a:srgbClr val="000000"/>
                          </a:solidFill>
                          <a:effectLst/>
                          <a:latin typeface="Jost" pitchFamily="2" charset="0"/>
                        </a:rPr>
                        <a:t>Anser</a:t>
                      </a:r>
                      <a:r>
                        <a:rPr lang="en-US" sz="1300" b="0" i="1" u="none" strike="noStrike" dirty="0">
                          <a:solidFill>
                            <a:srgbClr val="000000"/>
                          </a:solidFill>
                          <a:effectLst/>
                          <a:latin typeface="Jost" pitchFamily="2" charset="0"/>
                        </a:rPr>
                        <a:t> </a:t>
                      </a:r>
                      <a:r>
                        <a:rPr lang="en-US" sz="1300" b="0" i="1" u="none" strike="noStrike" dirty="0" err="1">
                          <a:solidFill>
                            <a:srgbClr val="000000"/>
                          </a:solidFill>
                          <a:effectLst/>
                          <a:latin typeface="Jost" pitchFamily="2" charset="0"/>
                        </a:rPr>
                        <a:t>anser</a:t>
                      </a:r>
                      <a:endParaRPr lang="en-US" sz="1300" b="0" i="1"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dirty="0" err="1">
                          <a:solidFill>
                            <a:srgbClr val="000000"/>
                          </a:solidFill>
                          <a:effectLst/>
                          <a:latin typeface="Jost" pitchFamily="2" charset="0"/>
                        </a:rPr>
                        <a:t>Greylag</a:t>
                      </a:r>
                      <a:r>
                        <a:rPr lang="en-US" sz="1300" b="0" i="0" u="none" strike="noStrike" dirty="0">
                          <a:solidFill>
                            <a:srgbClr val="000000"/>
                          </a:solidFill>
                          <a:effectLst/>
                          <a:latin typeface="Jost" pitchFamily="2" charset="0"/>
                        </a:rPr>
                        <a:t> Goose</a:t>
                      </a:r>
                    </a:p>
                  </a:txBody>
                  <a:tcPr marL="6350" marR="6350" marT="6350" marB="0"/>
                </a:tc>
                <a:tc>
                  <a:txBody>
                    <a:bodyPr/>
                    <a:lstStyle/>
                    <a:p>
                      <a:pPr algn="l" fontAlgn="t"/>
                      <a:r>
                        <a:rPr lang="en-US" sz="1300" b="0" i="0" u="none" strike="noStrike" dirty="0" err="1">
                          <a:solidFill>
                            <a:srgbClr val="000000"/>
                          </a:solidFill>
                          <a:effectLst/>
                          <a:latin typeface="Jost" pitchFamily="2" charset="0"/>
                        </a:rPr>
                        <a:t>Graugans</a:t>
                      </a:r>
                      <a:endParaRPr lang="en-US" sz="1300" b="0" i="0"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dirty="0" err="1">
                          <a:solidFill>
                            <a:srgbClr val="000000"/>
                          </a:solidFill>
                          <a:effectLst/>
                          <a:latin typeface="Jost" pitchFamily="2" charset="0"/>
                        </a:rPr>
                        <a:t>Oie</a:t>
                      </a:r>
                      <a:r>
                        <a:rPr lang="en-US" sz="1300" b="0" i="0" u="none" strike="noStrike" dirty="0">
                          <a:solidFill>
                            <a:srgbClr val="000000"/>
                          </a:solidFill>
                          <a:effectLst/>
                          <a:latin typeface="Jost" pitchFamily="2" charset="0"/>
                        </a:rPr>
                        <a:t> </a:t>
                      </a:r>
                      <a:r>
                        <a:rPr lang="en-US" sz="1300" b="0" i="0" u="none" strike="noStrike" dirty="0" err="1">
                          <a:solidFill>
                            <a:srgbClr val="000000"/>
                          </a:solidFill>
                          <a:effectLst/>
                          <a:latin typeface="Jost" pitchFamily="2" charset="0"/>
                        </a:rPr>
                        <a:t>cendrée</a:t>
                      </a:r>
                      <a:endParaRPr lang="en-US" sz="1300" b="0" i="0" u="none" strike="noStrike" dirty="0">
                        <a:solidFill>
                          <a:srgbClr val="000000"/>
                        </a:solidFill>
                        <a:effectLst/>
                        <a:latin typeface="Jost" pitchFamily="2" charset="0"/>
                      </a:endParaRPr>
                    </a:p>
                  </a:txBody>
                  <a:tcPr marL="6350" marR="6350" marT="6350" marB="0"/>
                </a:tc>
                <a:extLst>
                  <a:ext uri="{0D108BD9-81ED-4DB2-BD59-A6C34878D82A}">
                    <a16:rowId xmlns:a16="http://schemas.microsoft.com/office/drawing/2014/main" val="3575983172"/>
                  </a:ext>
                </a:extLst>
              </a:tr>
              <a:tr h="308746">
                <a:tc>
                  <a:txBody>
                    <a:bodyPr/>
                    <a:lstStyle/>
                    <a:p>
                      <a:pPr algn="l" fontAlgn="ctr"/>
                      <a:r>
                        <a:rPr lang="en-US" sz="1300" b="0" i="1" u="none" strike="noStrike" dirty="0">
                          <a:solidFill>
                            <a:srgbClr val="000000"/>
                          </a:solidFill>
                          <a:effectLst/>
                          <a:latin typeface="Jost" pitchFamily="2" charset="0"/>
                        </a:rPr>
                        <a:t>Branta </a:t>
                      </a:r>
                      <a:r>
                        <a:rPr lang="en-US" sz="1300" b="0" i="1" u="none" strike="noStrike" dirty="0" err="1">
                          <a:solidFill>
                            <a:srgbClr val="000000"/>
                          </a:solidFill>
                          <a:effectLst/>
                          <a:latin typeface="Jost" pitchFamily="2" charset="0"/>
                        </a:rPr>
                        <a:t>bernicla</a:t>
                      </a:r>
                      <a:endParaRPr lang="en-US" sz="1300" b="0" i="1" u="none" strike="noStrike" dirty="0">
                        <a:solidFill>
                          <a:srgbClr val="000000"/>
                        </a:solidFill>
                        <a:effectLst/>
                        <a:latin typeface="Jost" pitchFamily="2" charset="0"/>
                      </a:endParaRPr>
                    </a:p>
                  </a:txBody>
                  <a:tcPr marL="6350" marR="6350" marT="6350" marB="0" anchor="ctr"/>
                </a:tc>
                <a:tc>
                  <a:txBody>
                    <a:bodyPr/>
                    <a:lstStyle/>
                    <a:p>
                      <a:pPr algn="l" fontAlgn="ctr"/>
                      <a:r>
                        <a:rPr lang="en-US" sz="1300" b="0" i="0" u="none" strike="noStrike" dirty="0">
                          <a:solidFill>
                            <a:srgbClr val="000000"/>
                          </a:solidFill>
                          <a:effectLst/>
                          <a:latin typeface="Jost" pitchFamily="2" charset="0"/>
                        </a:rPr>
                        <a:t>Brant Goose</a:t>
                      </a:r>
                    </a:p>
                  </a:txBody>
                  <a:tcPr marL="6350" marR="6350" marT="6350" marB="0" anchor="ctr"/>
                </a:tc>
                <a:tc>
                  <a:txBody>
                    <a:bodyPr/>
                    <a:lstStyle/>
                    <a:p>
                      <a:pPr algn="l" fontAlgn="ctr"/>
                      <a:r>
                        <a:rPr lang="en-US" sz="1300" b="0" i="0" u="none" strike="noStrike">
                          <a:solidFill>
                            <a:srgbClr val="000000"/>
                          </a:solidFill>
                          <a:effectLst/>
                          <a:latin typeface="Jost" pitchFamily="2" charset="0"/>
                        </a:rPr>
                        <a:t>Ringelgans</a:t>
                      </a:r>
                    </a:p>
                  </a:txBody>
                  <a:tcPr marL="6350" marR="6350" marT="6350" marB="0" anchor="ctr"/>
                </a:tc>
                <a:tc>
                  <a:txBody>
                    <a:bodyPr/>
                    <a:lstStyle/>
                    <a:p>
                      <a:pPr algn="l" fontAlgn="ctr"/>
                      <a:r>
                        <a:rPr lang="en-US" sz="1300" b="0" i="0" u="none" strike="noStrike" dirty="0" err="1">
                          <a:solidFill>
                            <a:srgbClr val="000000"/>
                          </a:solidFill>
                          <a:effectLst/>
                          <a:latin typeface="Jost" pitchFamily="2" charset="0"/>
                        </a:rPr>
                        <a:t>Bernache</a:t>
                      </a:r>
                      <a:r>
                        <a:rPr lang="en-US" sz="1300" b="0" i="0" u="none" strike="noStrike" dirty="0">
                          <a:solidFill>
                            <a:srgbClr val="000000"/>
                          </a:solidFill>
                          <a:effectLst/>
                          <a:latin typeface="Jost" pitchFamily="2" charset="0"/>
                        </a:rPr>
                        <a:t> </a:t>
                      </a:r>
                      <a:r>
                        <a:rPr lang="en-US" sz="1300" b="0" i="0" u="none" strike="noStrike" dirty="0" err="1">
                          <a:solidFill>
                            <a:srgbClr val="000000"/>
                          </a:solidFill>
                          <a:effectLst/>
                          <a:latin typeface="Jost" pitchFamily="2" charset="0"/>
                        </a:rPr>
                        <a:t>cravant</a:t>
                      </a:r>
                      <a:endParaRPr lang="en-US" sz="1300" b="0" i="0" u="none" strike="noStrike" dirty="0">
                        <a:solidFill>
                          <a:srgbClr val="000000"/>
                        </a:solidFill>
                        <a:effectLst/>
                        <a:latin typeface="Jost" pitchFamily="2" charset="0"/>
                      </a:endParaRPr>
                    </a:p>
                  </a:txBody>
                  <a:tcPr marL="6350" marR="6350" marT="6350" marB="0" anchor="ctr"/>
                </a:tc>
                <a:extLst>
                  <a:ext uri="{0D108BD9-81ED-4DB2-BD59-A6C34878D82A}">
                    <a16:rowId xmlns:a16="http://schemas.microsoft.com/office/drawing/2014/main" val="1182886986"/>
                  </a:ext>
                </a:extLst>
              </a:tr>
              <a:tr h="308746">
                <a:tc>
                  <a:txBody>
                    <a:bodyPr/>
                    <a:lstStyle/>
                    <a:p>
                      <a:pPr algn="l" fontAlgn="t"/>
                      <a:r>
                        <a:rPr lang="en-US" sz="1300" b="0" i="1" u="none" strike="noStrike">
                          <a:solidFill>
                            <a:srgbClr val="000000"/>
                          </a:solidFill>
                          <a:effectLst/>
                          <a:latin typeface="Jost" pitchFamily="2" charset="0"/>
                        </a:rPr>
                        <a:t>Clangula hyemalis</a:t>
                      </a:r>
                    </a:p>
                  </a:txBody>
                  <a:tcPr marL="6350" marR="6350" marT="6350" marB="0"/>
                </a:tc>
                <a:tc>
                  <a:txBody>
                    <a:bodyPr/>
                    <a:lstStyle/>
                    <a:p>
                      <a:pPr algn="l" fontAlgn="t"/>
                      <a:r>
                        <a:rPr lang="en-US" sz="1300" b="0" i="0" u="none" strike="noStrike" dirty="0">
                          <a:solidFill>
                            <a:srgbClr val="000000"/>
                          </a:solidFill>
                          <a:effectLst/>
                          <a:latin typeface="Jost" pitchFamily="2" charset="0"/>
                        </a:rPr>
                        <a:t>Long-tailed Duck</a:t>
                      </a:r>
                    </a:p>
                  </a:txBody>
                  <a:tcPr marL="6350" marR="6350" marT="6350" marB="0"/>
                </a:tc>
                <a:tc>
                  <a:txBody>
                    <a:bodyPr/>
                    <a:lstStyle/>
                    <a:p>
                      <a:pPr algn="l" fontAlgn="t"/>
                      <a:r>
                        <a:rPr lang="en-US" sz="1300" b="0" i="0" u="none" strike="noStrike">
                          <a:solidFill>
                            <a:srgbClr val="000000"/>
                          </a:solidFill>
                          <a:effectLst/>
                          <a:latin typeface="Jost" pitchFamily="2" charset="0"/>
                        </a:rPr>
                        <a:t>Eisente</a:t>
                      </a:r>
                    </a:p>
                  </a:txBody>
                  <a:tcPr marL="6350" marR="6350" marT="6350" marB="0"/>
                </a:tc>
                <a:tc>
                  <a:txBody>
                    <a:bodyPr/>
                    <a:lstStyle/>
                    <a:p>
                      <a:pPr algn="l" fontAlgn="t"/>
                      <a:r>
                        <a:rPr lang="en-US" sz="1300" b="0" i="0" u="none" strike="noStrike">
                          <a:solidFill>
                            <a:srgbClr val="000000"/>
                          </a:solidFill>
                          <a:effectLst/>
                          <a:latin typeface="Jost" pitchFamily="2" charset="0"/>
                        </a:rPr>
                        <a:t>Harelde kakawi</a:t>
                      </a:r>
                    </a:p>
                  </a:txBody>
                  <a:tcPr marL="6350" marR="6350" marT="6350" marB="0"/>
                </a:tc>
                <a:extLst>
                  <a:ext uri="{0D108BD9-81ED-4DB2-BD59-A6C34878D82A}">
                    <a16:rowId xmlns:a16="http://schemas.microsoft.com/office/drawing/2014/main" val="2430154128"/>
                  </a:ext>
                </a:extLst>
              </a:tr>
              <a:tr h="308746">
                <a:tc>
                  <a:txBody>
                    <a:bodyPr/>
                    <a:lstStyle/>
                    <a:p>
                      <a:pPr algn="l" fontAlgn="t"/>
                      <a:r>
                        <a:rPr lang="en-US" sz="1300" b="0" i="1" u="none" strike="noStrike">
                          <a:solidFill>
                            <a:srgbClr val="000000"/>
                          </a:solidFill>
                          <a:effectLst/>
                          <a:latin typeface="Jost" pitchFamily="2" charset="0"/>
                        </a:rPr>
                        <a:t>Histrionicus histrionicus</a:t>
                      </a:r>
                    </a:p>
                  </a:txBody>
                  <a:tcPr marL="6350" marR="6350" marT="6350" marB="0"/>
                </a:tc>
                <a:tc>
                  <a:txBody>
                    <a:bodyPr/>
                    <a:lstStyle/>
                    <a:p>
                      <a:pPr algn="l" fontAlgn="t"/>
                      <a:r>
                        <a:rPr lang="en-US" sz="1300" b="0" i="0" u="none" strike="noStrike" dirty="0">
                          <a:solidFill>
                            <a:srgbClr val="000000"/>
                          </a:solidFill>
                          <a:effectLst/>
                          <a:latin typeface="Jost" pitchFamily="2" charset="0"/>
                        </a:rPr>
                        <a:t>Harlequin Duck</a:t>
                      </a:r>
                    </a:p>
                  </a:txBody>
                  <a:tcPr marL="6350" marR="6350" marT="6350" marB="0"/>
                </a:tc>
                <a:tc>
                  <a:txBody>
                    <a:bodyPr/>
                    <a:lstStyle/>
                    <a:p>
                      <a:pPr algn="l" fontAlgn="t"/>
                      <a:r>
                        <a:rPr lang="en-US" sz="1300" b="0" i="0" u="none" strike="noStrike" dirty="0" err="1">
                          <a:solidFill>
                            <a:srgbClr val="000000"/>
                          </a:solidFill>
                          <a:effectLst/>
                          <a:latin typeface="Jost" pitchFamily="2" charset="0"/>
                        </a:rPr>
                        <a:t>Kragenente</a:t>
                      </a:r>
                      <a:endParaRPr lang="en-US" sz="1300" b="0" i="0"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a:solidFill>
                            <a:srgbClr val="000000"/>
                          </a:solidFill>
                          <a:effectLst/>
                          <a:latin typeface="Jost" pitchFamily="2" charset="0"/>
                        </a:rPr>
                        <a:t>Arlequin plongeur</a:t>
                      </a:r>
                    </a:p>
                  </a:txBody>
                  <a:tcPr marL="6350" marR="6350" marT="6350" marB="0"/>
                </a:tc>
                <a:extLst>
                  <a:ext uri="{0D108BD9-81ED-4DB2-BD59-A6C34878D82A}">
                    <a16:rowId xmlns:a16="http://schemas.microsoft.com/office/drawing/2014/main" val="1203613008"/>
                  </a:ext>
                </a:extLst>
              </a:tr>
              <a:tr h="308746">
                <a:tc>
                  <a:txBody>
                    <a:bodyPr/>
                    <a:lstStyle/>
                    <a:p>
                      <a:pPr algn="l" fontAlgn="t"/>
                      <a:r>
                        <a:rPr lang="en-US" sz="1300" b="0" i="1" u="none" strike="noStrike">
                          <a:solidFill>
                            <a:srgbClr val="000000"/>
                          </a:solidFill>
                          <a:effectLst/>
                          <a:latin typeface="Jost" pitchFamily="2" charset="0"/>
                        </a:rPr>
                        <a:t>Mareca penelope</a:t>
                      </a:r>
                    </a:p>
                  </a:txBody>
                  <a:tcPr marL="6350" marR="6350" marT="6350" marB="0"/>
                </a:tc>
                <a:tc>
                  <a:txBody>
                    <a:bodyPr/>
                    <a:lstStyle/>
                    <a:p>
                      <a:pPr algn="l" fontAlgn="t"/>
                      <a:r>
                        <a:rPr lang="en-US" sz="1300" b="0" i="0" u="none" strike="noStrike">
                          <a:solidFill>
                            <a:srgbClr val="000000"/>
                          </a:solidFill>
                          <a:effectLst/>
                          <a:latin typeface="Jost" pitchFamily="2" charset="0"/>
                        </a:rPr>
                        <a:t>Eurasian Wigeon</a:t>
                      </a:r>
                    </a:p>
                  </a:txBody>
                  <a:tcPr marL="6350" marR="6350" marT="6350" marB="0"/>
                </a:tc>
                <a:tc>
                  <a:txBody>
                    <a:bodyPr/>
                    <a:lstStyle/>
                    <a:p>
                      <a:pPr algn="l" fontAlgn="t"/>
                      <a:r>
                        <a:rPr lang="en-US" sz="1300" b="0" i="0" u="none" strike="noStrike">
                          <a:solidFill>
                            <a:srgbClr val="000000"/>
                          </a:solidFill>
                          <a:effectLst/>
                          <a:latin typeface="Jost" pitchFamily="2" charset="0"/>
                        </a:rPr>
                        <a:t>Pfeifente</a:t>
                      </a:r>
                    </a:p>
                  </a:txBody>
                  <a:tcPr marL="6350" marR="6350" marT="6350" marB="0"/>
                </a:tc>
                <a:tc>
                  <a:txBody>
                    <a:bodyPr/>
                    <a:lstStyle/>
                    <a:p>
                      <a:pPr algn="l" fontAlgn="t"/>
                      <a:r>
                        <a:rPr lang="en-US" sz="1300" b="0" i="0" u="none" strike="noStrike">
                          <a:solidFill>
                            <a:srgbClr val="000000"/>
                          </a:solidFill>
                          <a:effectLst/>
                          <a:latin typeface="Jost" pitchFamily="2" charset="0"/>
                        </a:rPr>
                        <a:t>Canard siffleur</a:t>
                      </a:r>
                    </a:p>
                  </a:txBody>
                  <a:tcPr marL="6350" marR="6350" marT="6350" marB="0"/>
                </a:tc>
                <a:extLst>
                  <a:ext uri="{0D108BD9-81ED-4DB2-BD59-A6C34878D82A}">
                    <a16:rowId xmlns:a16="http://schemas.microsoft.com/office/drawing/2014/main" val="4035530538"/>
                  </a:ext>
                </a:extLst>
              </a:tr>
              <a:tr h="308746">
                <a:tc>
                  <a:txBody>
                    <a:bodyPr/>
                    <a:lstStyle/>
                    <a:p>
                      <a:pPr algn="l" fontAlgn="t"/>
                      <a:r>
                        <a:rPr lang="en-US" sz="1300" b="0" i="1" u="none" strike="noStrike">
                          <a:solidFill>
                            <a:srgbClr val="000000"/>
                          </a:solidFill>
                          <a:effectLst/>
                          <a:latin typeface="Jost" pitchFamily="2" charset="0"/>
                        </a:rPr>
                        <a:t>Mergus serrator</a:t>
                      </a:r>
                    </a:p>
                  </a:txBody>
                  <a:tcPr marL="6350" marR="6350" marT="6350" marB="0"/>
                </a:tc>
                <a:tc>
                  <a:txBody>
                    <a:bodyPr/>
                    <a:lstStyle/>
                    <a:p>
                      <a:pPr algn="l" fontAlgn="t"/>
                      <a:r>
                        <a:rPr lang="en-US" sz="1300" b="0" i="0" u="none" strike="noStrike" dirty="0">
                          <a:solidFill>
                            <a:srgbClr val="000000"/>
                          </a:solidFill>
                          <a:effectLst/>
                          <a:latin typeface="Jost" pitchFamily="2" charset="0"/>
                        </a:rPr>
                        <a:t>Red-breasted Merganser</a:t>
                      </a:r>
                    </a:p>
                  </a:txBody>
                  <a:tcPr marL="6350" marR="6350" marT="6350" marB="0"/>
                </a:tc>
                <a:tc>
                  <a:txBody>
                    <a:bodyPr/>
                    <a:lstStyle/>
                    <a:p>
                      <a:pPr algn="l" fontAlgn="t"/>
                      <a:r>
                        <a:rPr lang="en-US" sz="1300" b="0" i="0" u="none" strike="noStrike">
                          <a:solidFill>
                            <a:srgbClr val="000000"/>
                          </a:solidFill>
                          <a:effectLst/>
                          <a:latin typeface="Jost" pitchFamily="2" charset="0"/>
                        </a:rPr>
                        <a:t>Mittelsäger</a:t>
                      </a:r>
                    </a:p>
                  </a:txBody>
                  <a:tcPr marL="6350" marR="6350" marT="6350" marB="0"/>
                </a:tc>
                <a:tc>
                  <a:txBody>
                    <a:bodyPr/>
                    <a:lstStyle/>
                    <a:p>
                      <a:pPr algn="l" fontAlgn="t"/>
                      <a:r>
                        <a:rPr lang="en-US" sz="1300" b="0" i="0" u="none" strike="noStrike">
                          <a:solidFill>
                            <a:srgbClr val="000000"/>
                          </a:solidFill>
                          <a:effectLst/>
                          <a:latin typeface="Jost" pitchFamily="2" charset="0"/>
                        </a:rPr>
                        <a:t>Harle huppé</a:t>
                      </a:r>
                    </a:p>
                  </a:txBody>
                  <a:tcPr marL="6350" marR="6350" marT="6350" marB="0"/>
                </a:tc>
                <a:extLst>
                  <a:ext uri="{0D108BD9-81ED-4DB2-BD59-A6C34878D82A}">
                    <a16:rowId xmlns:a16="http://schemas.microsoft.com/office/drawing/2014/main" val="1272895303"/>
                  </a:ext>
                </a:extLst>
              </a:tr>
              <a:tr h="308746">
                <a:tc>
                  <a:txBody>
                    <a:bodyPr/>
                    <a:lstStyle/>
                    <a:p>
                      <a:pPr algn="l" fontAlgn="t"/>
                      <a:r>
                        <a:rPr lang="en-US" sz="1300" b="0" i="1" u="none" strike="noStrike">
                          <a:solidFill>
                            <a:srgbClr val="000000"/>
                          </a:solidFill>
                          <a:effectLst/>
                          <a:latin typeface="Jost" pitchFamily="2" charset="0"/>
                        </a:rPr>
                        <a:t>Somateria mollissima</a:t>
                      </a:r>
                    </a:p>
                  </a:txBody>
                  <a:tcPr marL="6350" marR="6350" marT="6350" marB="0"/>
                </a:tc>
                <a:tc>
                  <a:txBody>
                    <a:bodyPr/>
                    <a:lstStyle/>
                    <a:p>
                      <a:pPr algn="l" fontAlgn="t"/>
                      <a:r>
                        <a:rPr lang="en-US" sz="1300" b="0" i="0" u="none" strike="noStrike" dirty="0">
                          <a:solidFill>
                            <a:srgbClr val="000000"/>
                          </a:solidFill>
                          <a:effectLst/>
                          <a:latin typeface="Jost" pitchFamily="2" charset="0"/>
                        </a:rPr>
                        <a:t>Common Eider</a:t>
                      </a:r>
                    </a:p>
                  </a:txBody>
                  <a:tcPr marL="6350" marR="6350" marT="6350" marB="0"/>
                </a:tc>
                <a:tc>
                  <a:txBody>
                    <a:bodyPr/>
                    <a:lstStyle/>
                    <a:p>
                      <a:pPr algn="l" fontAlgn="t"/>
                      <a:r>
                        <a:rPr lang="en-US" sz="1300" b="0" i="0" u="none" strike="noStrike">
                          <a:solidFill>
                            <a:srgbClr val="000000"/>
                          </a:solidFill>
                          <a:effectLst/>
                          <a:latin typeface="Jost" pitchFamily="2" charset="0"/>
                        </a:rPr>
                        <a:t>Eiderente</a:t>
                      </a:r>
                    </a:p>
                  </a:txBody>
                  <a:tcPr marL="6350" marR="6350" marT="6350" marB="0"/>
                </a:tc>
                <a:tc>
                  <a:txBody>
                    <a:bodyPr/>
                    <a:lstStyle/>
                    <a:p>
                      <a:pPr algn="l" fontAlgn="t"/>
                      <a:r>
                        <a:rPr lang="en-US" sz="1300" b="0" i="0" u="none" strike="noStrike">
                          <a:solidFill>
                            <a:srgbClr val="000000"/>
                          </a:solidFill>
                          <a:effectLst/>
                          <a:latin typeface="Jost" pitchFamily="2" charset="0"/>
                        </a:rPr>
                        <a:t>Eider à duvet</a:t>
                      </a:r>
                    </a:p>
                  </a:txBody>
                  <a:tcPr marL="6350" marR="6350" marT="6350" marB="0"/>
                </a:tc>
                <a:extLst>
                  <a:ext uri="{0D108BD9-81ED-4DB2-BD59-A6C34878D82A}">
                    <a16:rowId xmlns:a16="http://schemas.microsoft.com/office/drawing/2014/main" val="1113841329"/>
                  </a:ext>
                </a:extLst>
              </a:tr>
              <a:tr h="308746">
                <a:tc>
                  <a:txBody>
                    <a:bodyPr/>
                    <a:lstStyle/>
                    <a:p>
                      <a:pPr algn="l" fontAlgn="t"/>
                      <a:r>
                        <a:rPr lang="en-US" sz="1300" b="0" i="1" u="none" strike="noStrike">
                          <a:solidFill>
                            <a:srgbClr val="000000"/>
                          </a:solidFill>
                          <a:effectLst/>
                          <a:latin typeface="Jost" pitchFamily="2" charset="0"/>
                        </a:rPr>
                        <a:t>Charadrius hiaticula</a:t>
                      </a:r>
                    </a:p>
                  </a:txBody>
                  <a:tcPr marL="6350" marR="6350" marT="6350" marB="0"/>
                </a:tc>
                <a:tc>
                  <a:txBody>
                    <a:bodyPr/>
                    <a:lstStyle/>
                    <a:p>
                      <a:pPr algn="l" fontAlgn="t"/>
                      <a:r>
                        <a:rPr lang="en-US" sz="1300" b="0" i="0" u="none" strike="noStrike">
                          <a:solidFill>
                            <a:srgbClr val="000000"/>
                          </a:solidFill>
                          <a:effectLst/>
                          <a:latin typeface="Jost" pitchFamily="2" charset="0"/>
                        </a:rPr>
                        <a:t>Common Ringed Plover</a:t>
                      </a:r>
                    </a:p>
                  </a:txBody>
                  <a:tcPr marL="6350" marR="6350" marT="6350" marB="0"/>
                </a:tc>
                <a:tc>
                  <a:txBody>
                    <a:bodyPr/>
                    <a:lstStyle/>
                    <a:p>
                      <a:pPr algn="l" fontAlgn="t"/>
                      <a:r>
                        <a:rPr lang="en-US" sz="1300" b="0" i="0" u="none" strike="noStrike">
                          <a:solidFill>
                            <a:srgbClr val="000000"/>
                          </a:solidFill>
                          <a:effectLst/>
                          <a:latin typeface="Jost" pitchFamily="2" charset="0"/>
                        </a:rPr>
                        <a:t>Sandregenpfeifer</a:t>
                      </a:r>
                    </a:p>
                  </a:txBody>
                  <a:tcPr marL="6350" marR="6350" marT="6350" marB="0"/>
                </a:tc>
                <a:tc>
                  <a:txBody>
                    <a:bodyPr/>
                    <a:lstStyle/>
                    <a:p>
                      <a:pPr algn="l" fontAlgn="t"/>
                      <a:r>
                        <a:rPr lang="en-US" sz="1300" b="0" i="0" u="none" strike="noStrike">
                          <a:solidFill>
                            <a:srgbClr val="000000"/>
                          </a:solidFill>
                          <a:effectLst/>
                          <a:latin typeface="Jost" pitchFamily="2" charset="0"/>
                        </a:rPr>
                        <a:t>Pluvier grand-gravelot</a:t>
                      </a:r>
                    </a:p>
                  </a:txBody>
                  <a:tcPr marL="6350" marR="6350" marT="6350" marB="0"/>
                </a:tc>
                <a:extLst>
                  <a:ext uri="{0D108BD9-81ED-4DB2-BD59-A6C34878D82A}">
                    <a16:rowId xmlns:a16="http://schemas.microsoft.com/office/drawing/2014/main" val="2068428885"/>
                  </a:ext>
                </a:extLst>
              </a:tr>
              <a:tr h="308746">
                <a:tc>
                  <a:txBody>
                    <a:bodyPr/>
                    <a:lstStyle/>
                    <a:p>
                      <a:pPr algn="l" fontAlgn="t"/>
                      <a:r>
                        <a:rPr lang="en-US" sz="1300" b="0" i="1" u="none" strike="noStrike">
                          <a:solidFill>
                            <a:srgbClr val="000000"/>
                          </a:solidFill>
                          <a:effectLst/>
                          <a:latin typeface="Jost" pitchFamily="2" charset="0"/>
                        </a:rPr>
                        <a:t>Pluvialis apricaria</a:t>
                      </a:r>
                    </a:p>
                  </a:txBody>
                  <a:tcPr marL="6350" marR="6350" marT="6350" marB="0"/>
                </a:tc>
                <a:tc>
                  <a:txBody>
                    <a:bodyPr/>
                    <a:lstStyle/>
                    <a:p>
                      <a:pPr algn="l" fontAlgn="t"/>
                      <a:r>
                        <a:rPr lang="en-US" sz="1300" b="0" i="0" u="none" strike="noStrike" dirty="0">
                          <a:solidFill>
                            <a:srgbClr val="000000"/>
                          </a:solidFill>
                          <a:effectLst/>
                          <a:latin typeface="Jost" pitchFamily="2" charset="0"/>
                        </a:rPr>
                        <a:t>European Golden Plover</a:t>
                      </a:r>
                    </a:p>
                  </a:txBody>
                  <a:tcPr marL="6350" marR="6350" marT="6350" marB="0"/>
                </a:tc>
                <a:tc>
                  <a:txBody>
                    <a:bodyPr/>
                    <a:lstStyle/>
                    <a:p>
                      <a:pPr algn="l" fontAlgn="t"/>
                      <a:r>
                        <a:rPr lang="en-US" sz="1300" b="0" i="0" u="none" strike="noStrike">
                          <a:solidFill>
                            <a:srgbClr val="000000"/>
                          </a:solidFill>
                          <a:effectLst/>
                          <a:latin typeface="Jost" pitchFamily="2" charset="0"/>
                        </a:rPr>
                        <a:t>Goldregenpfeifer</a:t>
                      </a:r>
                    </a:p>
                  </a:txBody>
                  <a:tcPr marL="6350" marR="6350" marT="6350" marB="0"/>
                </a:tc>
                <a:tc>
                  <a:txBody>
                    <a:bodyPr/>
                    <a:lstStyle/>
                    <a:p>
                      <a:pPr algn="l" fontAlgn="t"/>
                      <a:r>
                        <a:rPr lang="en-US" sz="1300" b="0" i="0" u="none" strike="noStrike">
                          <a:solidFill>
                            <a:srgbClr val="000000"/>
                          </a:solidFill>
                          <a:effectLst/>
                          <a:latin typeface="Jost" pitchFamily="2" charset="0"/>
                        </a:rPr>
                        <a:t>Pluvier doré</a:t>
                      </a:r>
                    </a:p>
                  </a:txBody>
                  <a:tcPr marL="6350" marR="6350" marT="6350" marB="0"/>
                </a:tc>
                <a:extLst>
                  <a:ext uri="{0D108BD9-81ED-4DB2-BD59-A6C34878D82A}">
                    <a16:rowId xmlns:a16="http://schemas.microsoft.com/office/drawing/2014/main" val="4016313023"/>
                  </a:ext>
                </a:extLst>
              </a:tr>
              <a:tr h="308746">
                <a:tc>
                  <a:txBody>
                    <a:bodyPr/>
                    <a:lstStyle/>
                    <a:p>
                      <a:pPr algn="l" fontAlgn="t"/>
                      <a:r>
                        <a:rPr lang="en-US" sz="1300" b="0" i="1" u="none" strike="noStrike" dirty="0" err="1">
                          <a:solidFill>
                            <a:srgbClr val="000000"/>
                          </a:solidFill>
                          <a:effectLst/>
                          <a:latin typeface="Jost" pitchFamily="2" charset="0"/>
                        </a:rPr>
                        <a:t>Gavia</a:t>
                      </a:r>
                      <a:r>
                        <a:rPr lang="en-US" sz="1300" b="0" i="1" u="none" strike="noStrike" dirty="0">
                          <a:solidFill>
                            <a:srgbClr val="000000"/>
                          </a:solidFill>
                          <a:effectLst/>
                          <a:latin typeface="Jost" pitchFamily="2" charset="0"/>
                        </a:rPr>
                        <a:t> </a:t>
                      </a:r>
                      <a:r>
                        <a:rPr lang="en-US" sz="1300" b="0" i="1" u="none" strike="noStrike" dirty="0" err="1">
                          <a:solidFill>
                            <a:srgbClr val="000000"/>
                          </a:solidFill>
                          <a:effectLst/>
                          <a:latin typeface="Jost" pitchFamily="2" charset="0"/>
                        </a:rPr>
                        <a:t>immer</a:t>
                      </a:r>
                      <a:endParaRPr lang="en-US" sz="1300" b="0" i="1"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dirty="0">
                          <a:solidFill>
                            <a:srgbClr val="000000"/>
                          </a:solidFill>
                          <a:effectLst/>
                          <a:latin typeface="Jost" pitchFamily="2" charset="0"/>
                        </a:rPr>
                        <a:t>Common Diver/Loon</a:t>
                      </a:r>
                    </a:p>
                  </a:txBody>
                  <a:tcPr marL="6350" marR="6350" marT="6350" marB="0"/>
                </a:tc>
                <a:tc>
                  <a:txBody>
                    <a:bodyPr/>
                    <a:lstStyle/>
                    <a:p>
                      <a:pPr algn="l" fontAlgn="t"/>
                      <a:r>
                        <a:rPr lang="en-US" sz="1300" b="0" i="0" u="none" strike="noStrike" dirty="0" err="1">
                          <a:solidFill>
                            <a:srgbClr val="000000"/>
                          </a:solidFill>
                          <a:effectLst/>
                          <a:latin typeface="Jost" pitchFamily="2" charset="0"/>
                        </a:rPr>
                        <a:t>Eistaucher</a:t>
                      </a:r>
                      <a:endParaRPr lang="en-US" sz="1300" b="0" i="0"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dirty="0" err="1">
                          <a:solidFill>
                            <a:srgbClr val="000000"/>
                          </a:solidFill>
                          <a:effectLst/>
                          <a:latin typeface="Jost" pitchFamily="2" charset="0"/>
                        </a:rPr>
                        <a:t>Plongeon</a:t>
                      </a:r>
                      <a:r>
                        <a:rPr lang="en-US" sz="1300" b="0" i="0" u="none" strike="noStrike" dirty="0">
                          <a:solidFill>
                            <a:srgbClr val="000000"/>
                          </a:solidFill>
                          <a:effectLst/>
                          <a:latin typeface="Jost" pitchFamily="2" charset="0"/>
                        </a:rPr>
                        <a:t> </a:t>
                      </a:r>
                      <a:r>
                        <a:rPr lang="en-US" sz="1300" b="0" i="0" u="none" strike="noStrike" dirty="0" err="1">
                          <a:solidFill>
                            <a:srgbClr val="000000"/>
                          </a:solidFill>
                          <a:effectLst/>
                          <a:latin typeface="Jost" pitchFamily="2" charset="0"/>
                        </a:rPr>
                        <a:t>huard</a:t>
                      </a:r>
                      <a:endParaRPr lang="en-US" sz="1300" b="0" i="0" u="none" strike="noStrike" dirty="0">
                        <a:solidFill>
                          <a:srgbClr val="000000"/>
                        </a:solidFill>
                        <a:effectLst/>
                        <a:latin typeface="Jost" pitchFamily="2" charset="0"/>
                      </a:endParaRPr>
                    </a:p>
                  </a:txBody>
                  <a:tcPr marL="6350" marR="6350" marT="6350" marB="0"/>
                </a:tc>
                <a:extLst>
                  <a:ext uri="{0D108BD9-81ED-4DB2-BD59-A6C34878D82A}">
                    <a16:rowId xmlns:a16="http://schemas.microsoft.com/office/drawing/2014/main" val="1100169962"/>
                  </a:ext>
                </a:extLst>
              </a:tr>
              <a:tr h="308746">
                <a:tc>
                  <a:txBody>
                    <a:bodyPr/>
                    <a:lstStyle/>
                    <a:p>
                      <a:pPr algn="l" fontAlgn="t"/>
                      <a:r>
                        <a:rPr lang="en-US" sz="1300" b="0" i="1" u="none" strike="noStrike">
                          <a:solidFill>
                            <a:srgbClr val="000000"/>
                          </a:solidFill>
                          <a:effectLst/>
                          <a:latin typeface="Jost" pitchFamily="2" charset="0"/>
                        </a:rPr>
                        <a:t>Gavia stellata</a:t>
                      </a:r>
                    </a:p>
                  </a:txBody>
                  <a:tcPr marL="6350" marR="6350" marT="6350" marB="0"/>
                </a:tc>
                <a:tc>
                  <a:txBody>
                    <a:bodyPr/>
                    <a:lstStyle/>
                    <a:p>
                      <a:pPr algn="l" fontAlgn="t"/>
                      <a:r>
                        <a:rPr lang="en-US" sz="1300" b="0" i="0" u="none" strike="noStrike" dirty="0">
                          <a:solidFill>
                            <a:srgbClr val="000000"/>
                          </a:solidFill>
                          <a:effectLst/>
                          <a:latin typeface="Jost" pitchFamily="2" charset="0"/>
                        </a:rPr>
                        <a:t>Red-throated Diver/Loon</a:t>
                      </a:r>
                    </a:p>
                  </a:txBody>
                  <a:tcPr marL="6350" marR="6350" marT="6350" marB="0"/>
                </a:tc>
                <a:tc>
                  <a:txBody>
                    <a:bodyPr/>
                    <a:lstStyle/>
                    <a:p>
                      <a:pPr algn="l" fontAlgn="t"/>
                      <a:r>
                        <a:rPr lang="en-US" sz="1300" b="0" i="0" u="none" strike="noStrike">
                          <a:solidFill>
                            <a:srgbClr val="000000"/>
                          </a:solidFill>
                          <a:effectLst/>
                          <a:latin typeface="Jost" pitchFamily="2" charset="0"/>
                        </a:rPr>
                        <a:t>Sterntaucher</a:t>
                      </a:r>
                    </a:p>
                  </a:txBody>
                  <a:tcPr marL="6350" marR="6350" marT="6350" marB="0"/>
                </a:tc>
                <a:tc>
                  <a:txBody>
                    <a:bodyPr/>
                    <a:lstStyle/>
                    <a:p>
                      <a:pPr algn="l" fontAlgn="t"/>
                      <a:r>
                        <a:rPr lang="en-US" sz="1300" b="0" i="0" u="none" strike="noStrike">
                          <a:solidFill>
                            <a:srgbClr val="000000"/>
                          </a:solidFill>
                          <a:effectLst/>
                          <a:latin typeface="Jost" pitchFamily="2" charset="0"/>
                        </a:rPr>
                        <a:t>Plongeon catmarin</a:t>
                      </a:r>
                    </a:p>
                  </a:txBody>
                  <a:tcPr marL="6350" marR="6350" marT="6350" marB="0"/>
                </a:tc>
                <a:extLst>
                  <a:ext uri="{0D108BD9-81ED-4DB2-BD59-A6C34878D82A}">
                    <a16:rowId xmlns:a16="http://schemas.microsoft.com/office/drawing/2014/main" val="364618700"/>
                  </a:ext>
                </a:extLst>
              </a:tr>
              <a:tr h="308746">
                <a:tc>
                  <a:txBody>
                    <a:bodyPr/>
                    <a:lstStyle/>
                    <a:p>
                      <a:pPr algn="l" fontAlgn="t"/>
                      <a:r>
                        <a:rPr lang="en-US" sz="1300" b="0" i="1" u="none" strike="noStrike">
                          <a:solidFill>
                            <a:srgbClr val="000000"/>
                          </a:solidFill>
                          <a:effectLst/>
                          <a:latin typeface="Jost" pitchFamily="2" charset="0"/>
                        </a:rPr>
                        <a:t>Haematopus ostralegus</a:t>
                      </a:r>
                    </a:p>
                  </a:txBody>
                  <a:tcPr marL="6350" marR="6350" marT="6350" marB="0"/>
                </a:tc>
                <a:tc>
                  <a:txBody>
                    <a:bodyPr/>
                    <a:lstStyle/>
                    <a:p>
                      <a:pPr algn="l" fontAlgn="t"/>
                      <a:r>
                        <a:rPr lang="en-US" sz="1300" b="0" i="0" u="none" strike="noStrike" dirty="0">
                          <a:solidFill>
                            <a:srgbClr val="000000"/>
                          </a:solidFill>
                          <a:effectLst/>
                          <a:latin typeface="Jost" pitchFamily="2" charset="0"/>
                        </a:rPr>
                        <a:t>Eurasian Oystercatcher</a:t>
                      </a:r>
                    </a:p>
                  </a:txBody>
                  <a:tcPr marL="6350" marR="6350" marT="6350" marB="0"/>
                </a:tc>
                <a:tc>
                  <a:txBody>
                    <a:bodyPr/>
                    <a:lstStyle/>
                    <a:p>
                      <a:pPr algn="l" fontAlgn="t"/>
                      <a:r>
                        <a:rPr lang="en-US" sz="1300" b="0" i="0" u="none" strike="noStrike">
                          <a:solidFill>
                            <a:srgbClr val="000000"/>
                          </a:solidFill>
                          <a:effectLst/>
                          <a:latin typeface="Jost" pitchFamily="2" charset="0"/>
                        </a:rPr>
                        <a:t>Austernfischer</a:t>
                      </a:r>
                    </a:p>
                  </a:txBody>
                  <a:tcPr marL="6350" marR="6350" marT="6350" marB="0"/>
                </a:tc>
                <a:tc>
                  <a:txBody>
                    <a:bodyPr/>
                    <a:lstStyle/>
                    <a:p>
                      <a:pPr algn="l" fontAlgn="t"/>
                      <a:r>
                        <a:rPr lang="en-US" sz="1300" b="0" i="0" u="none" strike="noStrike">
                          <a:solidFill>
                            <a:srgbClr val="000000"/>
                          </a:solidFill>
                          <a:effectLst/>
                          <a:latin typeface="Jost" pitchFamily="2" charset="0"/>
                        </a:rPr>
                        <a:t>Huîtrier pie</a:t>
                      </a:r>
                    </a:p>
                  </a:txBody>
                  <a:tcPr marL="6350" marR="6350" marT="6350" marB="0"/>
                </a:tc>
                <a:extLst>
                  <a:ext uri="{0D108BD9-81ED-4DB2-BD59-A6C34878D82A}">
                    <a16:rowId xmlns:a16="http://schemas.microsoft.com/office/drawing/2014/main" val="2722644567"/>
                  </a:ext>
                </a:extLst>
              </a:tr>
              <a:tr h="308746">
                <a:tc>
                  <a:txBody>
                    <a:bodyPr/>
                    <a:lstStyle/>
                    <a:p>
                      <a:pPr algn="l" fontAlgn="t"/>
                      <a:r>
                        <a:rPr lang="en-US" sz="1300" b="0" i="1" u="none" strike="noStrike">
                          <a:solidFill>
                            <a:srgbClr val="000000"/>
                          </a:solidFill>
                          <a:effectLst/>
                          <a:latin typeface="Jost" pitchFamily="2" charset="0"/>
                        </a:rPr>
                        <a:t>Podiceps auritus</a:t>
                      </a:r>
                    </a:p>
                  </a:txBody>
                  <a:tcPr marL="6350" marR="6350" marT="6350" marB="0"/>
                </a:tc>
                <a:tc>
                  <a:txBody>
                    <a:bodyPr/>
                    <a:lstStyle/>
                    <a:p>
                      <a:pPr algn="l" fontAlgn="t"/>
                      <a:r>
                        <a:rPr lang="en-US" sz="1300" b="0" i="0" u="none" strike="noStrike" dirty="0">
                          <a:solidFill>
                            <a:srgbClr val="000000"/>
                          </a:solidFill>
                          <a:effectLst/>
                          <a:latin typeface="Jost" pitchFamily="2" charset="0"/>
                        </a:rPr>
                        <a:t>Slavonian/Horned Grebe</a:t>
                      </a:r>
                    </a:p>
                  </a:txBody>
                  <a:tcPr marL="6350" marR="6350" marT="6350" marB="0"/>
                </a:tc>
                <a:tc>
                  <a:txBody>
                    <a:bodyPr/>
                    <a:lstStyle/>
                    <a:p>
                      <a:pPr algn="l" fontAlgn="t"/>
                      <a:r>
                        <a:rPr lang="en-US" sz="1300" b="0" i="0" u="none" strike="noStrike">
                          <a:solidFill>
                            <a:srgbClr val="000000"/>
                          </a:solidFill>
                          <a:effectLst/>
                          <a:latin typeface="Jost" pitchFamily="2" charset="0"/>
                        </a:rPr>
                        <a:t>Ohrentaucher</a:t>
                      </a:r>
                    </a:p>
                  </a:txBody>
                  <a:tcPr marL="6350" marR="6350" marT="6350" marB="0"/>
                </a:tc>
                <a:tc>
                  <a:txBody>
                    <a:bodyPr/>
                    <a:lstStyle/>
                    <a:p>
                      <a:pPr algn="l" fontAlgn="t"/>
                      <a:r>
                        <a:rPr lang="en-US" sz="1300" b="0" i="0" u="none" strike="noStrike">
                          <a:solidFill>
                            <a:srgbClr val="000000"/>
                          </a:solidFill>
                          <a:effectLst/>
                          <a:latin typeface="Jost" pitchFamily="2" charset="0"/>
                        </a:rPr>
                        <a:t>Grèbe esclavon</a:t>
                      </a:r>
                    </a:p>
                  </a:txBody>
                  <a:tcPr marL="6350" marR="6350" marT="6350" marB="0"/>
                </a:tc>
                <a:extLst>
                  <a:ext uri="{0D108BD9-81ED-4DB2-BD59-A6C34878D82A}">
                    <a16:rowId xmlns:a16="http://schemas.microsoft.com/office/drawing/2014/main" val="904063289"/>
                  </a:ext>
                </a:extLst>
              </a:tr>
              <a:tr h="308746">
                <a:tc>
                  <a:txBody>
                    <a:bodyPr/>
                    <a:lstStyle/>
                    <a:p>
                      <a:pPr algn="l" fontAlgn="t"/>
                      <a:r>
                        <a:rPr lang="en-US" sz="1300" b="0" i="1" u="none" strike="noStrike" dirty="0">
                          <a:solidFill>
                            <a:srgbClr val="000000"/>
                          </a:solidFill>
                          <a:effectLst/>
                          <a:latin typeface="Jost" pitchFamily="2" charset="0"/>
                        </a:rPr>
                        <a:t>Arenaria </a:t>
                      </a:r>
                      <a:r>
                        <a:rPr lang="en-US" sz="1300" b="0" i="1" u="none" strike="noStrike" dirty="0" err="1">
                          <a:solidFill>
                            <a:srgbClr val="000000"/>
                          </a:solidFill>
                          <a:effectLst/>
                          <a:latin typeface="Jost" pitchFamily="2" charset="0"/>
                        </a:rPr>
                        <a:t>interpres</a:t>
                      </a:r>
                      <a:endParaRPr lang="en-US" sz="1300" b="0" i="1" u="none" strike="noStrike" dirty="0">
                        <a:solidFill>
                          <a:srgbClr val="000000"/>
                        </a:solidFill>
                        <a:effectLst/>
                        <a:latin typeface="Jost" pitchFamily="2" charset="0"/>
                      </a:endParaRPr>
                    </a:p>
                  </a:txBody>
                  <a:tcPr marL="6350" marR="6350" marT="6350" marB="0"/>
                </a:tc>
                <a:tc>
                  <a:txBody>
                    <a:bodyPr/>
                    <a:lstStyle/>
                    <a:p>
                      <a:pPr algn="l" fontAlgn="t"/>
                      <a:r>
                        <a:rPr lang="en-US" sz="1300" b="0" i="0" u="none" strike="noStrike" dirty="0">
                          <a:solidFill>
                            <a:srgbClr val="000000"/>
                          </a:solidFill>
                          <a:effectLst/>
                          <a:latin typeface="Jost" pitchFamily="2" charset="0"/>
                        </a:rPr>
                        <a:t>Ruddy Turnstone</a:t>
                      </a:r>
                    </a:p>
                  </a:txBody>
                  <a:tcPr marL="6350" marR="6350" marT="6350" marB="0"/>
                </a:tc>
                <a:tc>
                  <a:txBody>
                    <a:bodyPr/>
                    <a:lstStyle/>
                    <a:p>
                      <a:pPr algn="l" fontAlgn="t"/>
                      <a:r>
                        <a:rPr lang="en-US" sz="1300" b="0" i="0" u="none" strike="noStrike">
                          <a:solidFill>
                            <a:srgbClr val="000000"/>
                          </a:solidFill>
                          <a:effectLst/>
                          <a:latin typeface="Jost" pitchFamily="2" charset="0"/>
                        </a:rPr>
                        <a:t>Steinwälzer</a:t>
                      </a:r>
                    </a:p>
                  </a:txBody>
                  <a:tcPr marL="6350" marR="6350" marT="6350" marB="0"/>
                </a:tc>
                <a:tc>
                  <a:txBody>
                    <a:bodyPr/>
                    <a:lstStyle/>
                    <a:p>
                      <a:pPr algn="l" fontAlgn="t"/>
                      <a:r>
                        <a:rPr lang="en-US" sz="1300" b="0" i="0" u="none" strike="noStrike" dirty="0" err="1">
                          <a:solidFill>
                            <a:srgbClr val="000000"/>
                          </a:solidFill>
                          <a:effectLst/>
                          <a:latin typeface="Jost" pitchFamily="2" charset="0"/>
                        </a:rPr>
                        <a:t>Tournepierre</a:t>
                      </a:r>
                      <a:r>
                        <a:rPr lang="en-US" sz="1300" b="0" i="0" u="none" strike="noStrike" dirty="0">
                          <a:solidFill>
                            <a:srgbClr val="000000"/>
                          </a:solidFill>
                          <a:effectLst/>
                          <a:latin typeface="Jost" pitchFamily="2" charset="0"/>
                        </a:rPr>
                        <a:t> à collier</a:t>
                      </a:r>
                    </a:p>
                  </a:txBody>
                  <a:tcPr marL="6350" marR="6350" marT="6350" marB="0"/>
                </a:tc>
                <a:extLst>
                  <a:ext uri="{0D108BD9-81ED-4DB2-BD59-A6C34878D82A}">
                    <a16:rowId xmlns:a16="http://schemas.microsoft.com/office/drawing/2014/main" val="3675538502"/>
                  </a:ext>
                </a:extLst>
              </a:tr>
            </a:tbl>
          </a:graphicData>
        </a:graphic>
      </p:graphicFrame>
    </p:spTree>
    <p:extLst>
      <p:ext uri="{BB962C8B-B14F-4D97-AF65-F5344CB8AC3E}">
        <p14:creationId xmlns:p14="http://schemas.microsoft.com/office/powerpoint/2010/main" val="2319742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B080D-462C-9417-9B62-BCCE70AD529B}"/>
              </a:ext>
            </a:extLst>
          </p:cNvPr>
          <p:cNvSpPr>
            <a:spLocks noGrp="1"/>
          </p:cNvSpPr>
          <p:nvPr>
            <p:ph type="title"/>
          </p:nvPr>
        </p:nvSpPr>
        <p:spPr>
          <a:xfrm>
            <a:off x="15240" y="665666"/>
            <a:ext cx="4694655" cy="1886883"/>
          </a:xfrm>
        </p:spPr>
        <p:txBody>
          <a:bodyPr/>
          <a:lstStyle/>
          <a:p>
            <a:r>
              <a:rPr lang="en-US" dirty="0"/>
              <a:t>MS Fridtjof  Nansen</a:t>
            </a:r>
            <a:br>
              <a:rPr lang="en-US" sz="2000" dirty="0"/>
            </a:br>
            <a:endParaRPr lang="en-US" sz="3600" dirty="0"/>
          </a:p>
        </p:txBody>
      </p:sp>
      <p:sp>
        <p:nvSpPr>
          <p:cNvPr id="3" name="Text Placeholder 2">
            <a:extLst>
              <a:ext uri="{FF2B5EF4-FFF2-40B4-BE49-F238E27FC236}">
                <a16:creationId xmlns:a16="http://schemas.microsoft.com/office/drawing/2014/main" id="{EA9BB72B-E883-EB95-A15A-020E20AD293E}"/>
              </a:ext>
            </a:extLst>
          </p:cNvPr>
          <p:cNvSpPr>
            <a:spLocks noGrp="1"/>
          </p:cNvSpPr>
          <p:nvPr>
            <p:ph type="body" sz="quarter" idx="10"/>
          </p:nvPr>
        </p:nvSpPr>
        <p:spPr>
          <a:xfrm>
            <a:off x="182881" y="2122728"/>
            <a:ext cx="3833974" cy="929570"/>
          </a:xfrm>
        </p:spPr>
        <p:txBody>
          <a:bodyPr/>
          <a:lstStyle/>
          <a:p>
            <a:r>
              <a:rPr lang="en-GB" sz="1800" dirty="0"/>
              <a:t>Elemental Iceland – Circular Saga from Reykjavík </a:t>
            </a:r>
          </a:p>
          <a:p>
            <a:endParaRPr lang="en-GB" sz="1800" dirty="0"/>
          </a:p>
          <a:p>
            <a:r>
              <a:rPr lang="en-GB" sz="1800" dirty="0"/>
              <a:t>17 May 2025 – 24 May 2025</a:t>
            </a:r>
          </a:p>
        </p:txBody>
      </p:sp>
      <p:pic>
        <p:nvPicPr>
          <p:cNvPr id="9" name="Picture Placeholder 8" descr="A white building on the road&#10;&#10;AI-generated content may be incorrect.">
            <a:extLst>
              <a:ext uri="{FF2B5EF4-FFF2-40B4-BE49-F238E27FC236}">
                <a16:creationId xmlns:a16="http://schemas.microsoft.com/office/drawing/2014/main" id="{691204BC-9ED9-8A75-D9B8-605DBD7B4738}"/>
              </a:ext>
            </a:extLst>
          </p:cNvPr>
          <p:cNvPicPr>
            <a:picLocks noGrp="1" noChangeAspect="1"/>
          </p:cNvPicPr>
          <p:nvPr>
            <p:ph type="pic" sz="quarter" idx="11"/>
          </p:nvPr>
        </p:nvPicPr>
        <p:blipFill>
          <a:blip r:embed="rId3"/>
          <a:srcRect l="6490" r="22260"/>
          <a:stretch/>
        </p:blipFill>
        <p:spPr>
          <a:xfrm>
            <a:off x="4056000" y="435600"/>
            <a:ext cx="8136000" cy="6422400"/>
          </a:xfrm>
        </p:spPr>
      </p:pic>
      <p:sp>
        <p:nvSpPr>
          <p:cNvPr id="10" name="TextBox 9">
            <a:extLst>
              <a:ext uri="{FF2B5EF4-FFF2-40B4-BE49-F238E27FC236}">
                <a16:creationId xmlns:a16="http://schemas.microsoft.com/office/drawing/2014/main" id="{45510DEE-42BF-4766-BAA4-7762391D9ACB}"/>
              </a:ext>
            </a:extLst>
          </p:cNvPr>
          <p:cNvSpPr txBox="1"/>
          <p:nvPr/>
        </p:nvSpPr>
        <p:spPr>
          <a:xfrm>
            <a:off x="10748976" y="6611779"/>
            <a:ext cx="1443024" cy="246221"/>
          </a:xfrm>
          <a:prstGeom prst="rect">
            <a:avLst/>
          </a:prstGeom>
          <a:noFill/>
        </p:spPr>
        <p:txBody>
          <a:bodyPr wrap="none" rtlCol="0">
            <a:spAutoFit/>
          </a:bodyPr>
          <a:lstStyle/>
          <a:p>
            <a:r>
              <a:rPr lang="de-DE" sz="1000" dirty="0">
                <a:solidFill>
                  <a:schemeClr val="bg2"/>
                </a:solidFill>
              </a:rPr>
              <a:t>Credit: Timo Heinz/HX</a:t>
            </a:r>
            <a:endParaRPr lang="en-GB" sz="1000" dirty="0">
              <a:solidFill>
                <a:schemeClr val="bg2"/>
              </a:solidFill>
            </a:endParaRPr>
          </a:p>
        </p:txBody>
      </p:sp>
    </p:spTree>
    <p:extLst>
      <p:ext uri="{BB962C8B-B14F-4D97-AF65-F5344CB8AC3E}">
        <p14:creationId xmlns:p14="http://schemas.microsoft.com/office/powerpoint/2010/main" val="849798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93EC7E8D-1136-0D5B-1DBD-68C96D645B36}"/>
              </a:ext>
            </a:extLst>
          </p:cNvPr>
          <p:cNvSpPr txBox="1">
            <a:spLocks/>
          </p:cNvSpPr>
          <p:nvPr/>
        </p:nvSpPr>
        <p:spPr>
          <a:xfrm>
            <a:off x="344500" y="263492"/>
            <a:ext cx="7885100"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r>
              <a:rPr lang="en-GB" sz="4400" dirty="0">
                <a:latin typeface="+mj-lt"/>
              </a:rPr>
              <a:t>Wildlife List – Waterbirds</a:t>
            </a:r>
          </a:p>
        </p:txBody>
      </p:sp>
      <p:graphicFrame>
        <p:nvGraphicFramePr>
          <p:cNvPr id="4" name="Table 3">
            <a:extLst>
              <a:ext uri="{FF2B5EF4-FFF2-40B4-BE49-F238E27FC236}">
                <a16:creationId xmlns:a16="http://schemas.microsoft.com/office/drawing/2014/main" id="{A8A3A04D-A542-4B13-93E6-6472EDD773F9}"/>
              </a:ext>
            </a:extLst>
          </p:cNvPr>
          <p:cNvGraphicFramePr>
            <a:graphicFrameLocks noGrp="1"/>
          </p:cNvGraphicFramePr>
          <p:nvPr>
            <p:extLst>
              <p:ext uri="{D42A27DB-BD31-4B8C-83A1-F6EECF244321}">
                <p14:modId xmlns:p14="http://schemas.microsoft.com/office/powerpoint/2010/main" val="4207975216"/>
              </p:ext>
            </p:extLst>
          </p:nvPr>
        </p:nvGraphicFramePr>
        <p:xfrm>
          <a:off x="157655" y="975695"/>
          <a:ext cx="11634652" cy="2778714"/>
        </p:xfrm>
        <a:graphic>
          <a:graphicData uri="http://schemas.openxmlformats.org/drawingml/2006/table">
            <a:tbl>
              <a:tblPr firstRow="1">
                <a:tableStyleId>{775DCB02-9BB8-47FD-8907-85C794F793BA}</a:tableStyleId>
              </a:tblPr>
              <a:tblGrid>
                <a:gridCol w="2908663">
                  <a:extLst>
                    <a:ext uri="{9D8B030D-6E8A-4147-A177-3AD203B41FA5}">
                      <a16:colId xmlns:a16="http://schemas.microsoft.com/office/drawing/2014/main" val="3088101616"/>
                    </a:ext>
                  </a:extLst>
                </a:gridCol>
                <a:gridCol w="2908663">
                  <a:extLst>
                    <a:ext uri="{9D8B030D-6E8A-4147-A177-3AD203B41FA5}">
                      <a16:colId xmlns:a16="http://schemas.microsoft.com/office/drawing/2014/main" val="2578081934"/>
                    </a:ext>
                  </a:extLst>
                </a:gridCol>
                <a:gridCol w="2908663">
                  <a:extLst>
                    <a:ext uri="{9D8B030D-6E8A-4147-A177-3AD203B41FA5}">
                      <a16:colId xmlns:a16="http://schemas.microsoft.com/office/drawing/2014/main" val="3905369065"/>
                    </a:ext>
                  </a:extLst>
                </a:gridCol>
                <a:gridCol w="2908663">
                  <a:extLst>
                    <a:ext uri="{9D8B030D-6E8A-4147-A177-3AD203B41FA5}">
                      <a16:colId xmlns:a16="http://schemas.microsoft.com/office/drawing/2014/main" val="3595051564"/>
                    </a:ext>
                  </a:extLst>
                </a:gridCol>
              </a:tblGrid>
              <a:tr h="308746">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sz="1200" b="1" i="0" dirty="0">
                          <a:solidFill>
                            <a:schemeClr val="tx1"/>
                          </a:solidFill>
                          <a:effectLst/>
                          <a:latin typeface="+mj-lt"/>
                          <a:ea typeface="Jost Medium" pitchFamily="2" charset="0"/>
                          <a:cs typeface="Times New Roman" panose="02020603050405020304" pitchFamily="18" charset="0"/>
                        </a:rPr>
                        <a:t>Scientific</a:t>
                      </a:r>
                      <a:r>
                        <a:rPr lang="nb-NO" sz="1200" b="1" i="0" baseline="0" dirty="0">
                          <a:solidFill>
                            <a:schemeClr val="tx1"/>
                          </a:solidFill>
                          <a:effectLst/>
                          <a:latin typeface="+mj-lt"/>
                          <a:ea typeface="Jost Medium" pitchFamily="2" charset="0"/>
                          <a:cs typeface="Times New Roman" panose="02020603050405020304" pitchFamily="18" charset="0"/>
                        </a:rPr>
                        <a:t> </a:t>
                      </a:r>
                      <a:r>
                        <a:rPr lang="nb-NO" sz="1200" b="1" i="0" baseline="0" dirty="0" err="1">
                          <a:solidFill>
                            <a:schemeClr val="tx1"/>
                          </a:solidFill>
                          <a:effectLst/>
                          <a:latin typeface="+mj-lt"/>
                          <a:ea typeface="Jost Medium" pitchFamily="2" charset="0"/>
                          <a:cs typeface="Times New Roman" panose="02020603050405020304" pitchFamily="18" charset="0"/>
                        </a:rPr>
                        <a:t>Name</a:t>
                      </a:r>
                      <a:endParaRPr lang="en-GB" sz="1200" b="1" i="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ctr"/>
                      <a:r>
                        <a:rPr lang="en-US" sz="1200" b="1" i="0" dirty="0">
                          <a:solidFill>
                            <a:schemeClr val="tx1"/>
                          </a:solidFill>
                          <a:latin typeface="+mj-lt"/>
                          <a:ea typeface="Jost Medium" pitchFamily="2" charset="0"/>
                        </a:rPr>
                        <a:t>English</a:t>
                      </a:r>
                    </a:p>
                  </a:txBody>
                  <a:tcPr anchor="ctr"/>
                </a:tc>
                <a:tc>
                  <a:txBody>
                    <a:bodyPr/>
                    <a:lstStyle/>
                    <a:p>
                      <a:pPr algn="ctr"/>
                      <a:r>
                        <a:rPr lang="en-US" sz="1200" b="1" i="0" dirty="0">
                          <a:solidFill>
                            <a:schemeClr val="tx1"/>
                          </a:solidFill>
                          <a:latin typeface="+mj-lt"/>
                          <a:ea typeface="Jost Medium" pitchFamily="2" charset="0"/>
                        </a:rPr>
                        <a:t>Deutsch</a:t>
                      </a:r>
                    </a:p>
                  </a:txBody>
                  <a:tcPr anchor="ctr"/>
                </a:tc>
                <a:tc>
                  <a:txBody>
                    <a:bodyPr/>
                    <a:lstStyle/>
                    <a:p>
                      <a:pPr algn="ctr"/>
                      <a:r>
                        <a:rPr lang="en-US" sz="1200" b="1" i="0" dirty="0">
                          <a:solidFill>
                            <a:schemeClr val="tx1"/>
                          </a:solidFill>
                          <a:latin typeface="+mj-lt"/>
                          <a:ea typeface="Jost Medium" pitchFamily="2" charset="0"/>
                        </a:rPr>
                        <a:t>Français</a:t>
                      </a:r>
                    </a:p>
                  </a:txBody>
                  <a:tcPr anchor="ctr"/>
                </a:tc>
                <a:extLst>
                  <a:ext uri="{0D108BD9-81ED-4DB2-BD59-A6C34878D82A}">
                    <a16:rowId xmlns:a16="http://schemas.microsoft.com/office/drawing/2014/main" val="2960362614"/>
                  </a:ext>
                </a:extLst>
              </a:tr>
              <a:tr h="308746">
                <a:tc>
                  <a:txBody>
                    <a:bodyPr/>
                    <a:lstStyle/>
                    <a:p>
                      <a:pPr algn="l" fontAlgn="t"/>
                      <a:r>
                        <a:rPr lang="en-US" sz="1300" b="0" i="1" u="none" strike="noStrike">
                          <a:solidFill>
                            <a:srgbClr val="000000"/>
                          </a:solidFill>
                          <a:effectLst/>
                          <a:latin typeface="Jost" pitchFamily="2" charset="0"/>
                        </a:rPr>
                        <a:t>Calidris alpina</a:t>
                      </a:r>
                    </a:p>
                  </a:txBody>
                  <a:tcPr marL="6350" marR="6350" marT="6350" marB="0"/>
                </a:tc>
                <a:tc>
                  <a:txBody>
                    <a:bodyPr/>
                    <a:lstStyle/>
                    <a:p>
                      <a:pPr algn="l" fontAlgn="t"/>
                      <a:r>
                        <a:rPr lang="en-US" sz="1300" b="0" i="0" u="none" strike="noStrike" dirty="0">
                          <a:solidFill>
                            <a:srgbClr val="000000"/>
                          </a:solidFill>
                          <a:effectLst/>
                          <a:latin typeface="Jost" pitchFamily="2" charset="0"/>
                        </a:rPr>
                        <a:t>Dunlin</a:t>
                      </a:r>
                    </a:p>
                  </a:txBody>
                  <a:tcPr marL="6350" marR="6350" marT="6350" marB="0"/>
                </a:tc>
                <a:tc>
                  <a:txBody>
                    <a:bodyPr/>
                    <a:lstStyle/>
                    <a:p>
                      <a:pPr algn="l" fontAlgn="t"/>
                      <a:r>
                        <a:rPr lang="en-US" sz="1300" b="0" i="0" u="none" strike="noStrike">
                          <a:solidFill>
                            <a:srgbClr val="000000"/>
                          </a:solidFill>
                          <a:effectLst/>
                          <a:latin typeface="Jost" pitchFamily="2" charset="0"/>
                        </a:rPr>
                        <a:t>Alpenstrandläufer</a:t>
                      </a:r>
                    </a:p>
                  </a:txBody>
                  <a:tcPr marL="6350" marR="6350" marT="6350" marB="0"/>
                </a:tc>
                <a:tc>
                  <a:txBody>
                    <a:bodyPr/>
                    <a:lstStyle/>
                    <a:p>
                      <a:pPr algn="l" fontAlgn="t"/>
                      <a:r>
                        <a:rPr lang="en-US" sz="1300" b="0" i="0" u="none" strike="noStrike">
                          <a:solidFill>
                            <a:srgbClr val="000000"/>
                          </a:solidFill>
                          <a:effectLst/>
                          <a:latin typeface="Jost" pitchFamily="2" charset="0"/>
                        </a:rPr>
                        <a:t>Bécasseau variable</a:t>
                      </a:r>
                    </a:p>
                  </a:txBody>
                  <a:tcPr marL="6350" marR="6350" marT="6350" marB="0"/>
                </a:tc>
                <a:extLst>
                  <a:ext uri="{0D108BD9-81ED-4DB2-BD59-A6C34878D82A}">
                    <a16:rowId xmlns:a16="http://schemas.microsoft.com/office/drawing/2014/main" val="4057902500"/>
                  </a:ext>
                </a:extLst>
              </a:tr>
              <a:tr h="308746">
                <a:tc>
                  <a:txBody>
                    <a:bodyPr/>
                    <a:lstStyle/>
                    <a:p>
                      <a:pPr algn="l" fontAlgn="t"/>
                      <a:r>
                        <a:rPr lang="en-US" sz="1300" b="0" i="1" u="none" strike="noStrike">
                          <a:solidFill>
                            <a:srgbClr val="000000"/>
                          </a:solidFill>
                          <a:effectLst/>
                          <a:latin typeface="Jost" pitchFamily="2" charset="0"/>
                        </a:rPr>
                        <a:t>Calidris canutus</a:t>
                      </a:r>
                    </a:p>
                  </a:txBody>
                  <a:tcPr marL="6350" marR="6350" marT="6350" marB="0"/>
                </a:tc>
                <a:tc>
                  <a:txBody>
                    <a:bodyPr/>
                    <a:lstStyle/>
                    <a:p>
                      <a:pPr algn="l" fontAlgn="t"/>
                      <a:r>
                        <a:rPr lang="en-US" sz="1300" b="0" i="0" u="none" strike="noStrike" dirty="0">
                          <a:solidFill>
                            <a:srgbClr val="000000"/>
                          </a:solidFill>
                          <a:effectLst/>
                          <a:latin typeface="Jost" pitchFamily="2" charset="0"/>
                        </a:rPr>
                        <a:t>Red Knot</a:t>
                      </a:r>
                    </a:p>
                  </a:txBody>
                  <a:tcPr marL="6350" marR="6350" marT="6350" marB="0"/>
                </a:tc>
                <a:tc>
                  <a:txBody>
                    <a:bodyPr/>
                    <a:lstStyle/>
                    <a:p>
                      <a:pPr algn="l" fontAlgn="t"/>
                      <a:r>
                        <a:rPr lang="en-US" sz="1300" b="0" i="0" u="none" strike="noStrike">
                          <a:solidFill>
                            <a:srgbClr val="000000"/>
                          </a:solidFill>
                          <a:effectLst/>
                          <a:latin typeface="Jost" pitchFamily="2" charset="0"/>
                        </a:rPr>
                        <a:t>Knutt</a:t>
                      </a:r>
                    </a:p>
                  </a:txBody>
                  <a:tcPr marL="6350" marR="6350" marT="6350" marB="0"/>
                </a:tc>
                <a:tc>
                  <a:txBody>
                    <a:bodyPr/>
                    <a:lstStyle/>
                    <a:p>
                      <a:pPr algn="l" fontAlgn="t"/>
                      <a:r>
                        <a:rPr lang="en-US" sz="1300" b="0" i="0" u="none" strike="noStrike">
                          <a:solidFill>
                            <a:srgbClr val="000000"/>
                          </a:solidFill>
                          <a:effectLst/>
                          <a:latin typeface="Jost" pitchFamily="2" charset="0"/>
                        </a:rPr>
                        <a:t>Bécasseau maubèche</a:t>
                      </a:r>
                    </a:p>
                  </a:txBody>
                  <a:tcPr marL="6350" marR="6350" marT="6350" marB="0"/>
                </a:tc>
                <a:extLst>
                  <a:ext uri="{0D108BD9-81ED-4DB2-BD59-A6C34878D82A}">
                    <a16:rowId xmlns:a16="http://schemas.microsoft.com/office/drawing/2014/main" val="2319231165"/>
                  </a:ext>
                </a:extLst>
              </a:tr>
              <a:tr h="308746">
                <a:tc>
                  <a:txBody>
                    <a:bodyPr/>
                    <a:lstStyle/>
                    <a:p>
                      <a:pPr algn="l" fontAlgn="t"/>
                      <a:r>
                        <a:rPr lang="en-US" sz="1300" b="0" i="1" u="none" strike="noStrike">
                          <a:solidFill>
                            <a:srgbClr val="000000"/>
                          </a:solidFill>
                          <a:effectLst/>
                          <a:latin typeface="Jost" pitchFamily="2" charset="0"/>
                        </a:rPr>
                        <a:t>Gallinago gallinago</a:t>
                      </a:r>
                    </a:p>
                  </a:txBody>
                  <a:tcPr marL="6350" marR="6350" marT="6350" marB="0"/>
                </a:tc>
                <a:tc>
                  <a:txBody>
                    <a:bodyPr/>
                    <a:lstStyle/>
                    <a:p>
                      <a:pPr algn="l" fontAlgn="t"/>
                      <a:r>
                        <a:rPr lang="en-US" sz="1300" b="0" i="0" u="none" strike="noStrike" dirty="0">
                          <a:solidFill>
                            <a:srgbClr val="000000"/>
                          </a:solidFill>
                          <a:effectLst/>
                          <a:latin typeface="Jost" pitchFamily="2" charset="0"/>
                        </a:rPr>
                        <a:t>Common Snipe</a:t>
                      </a:r>
                    </a:p>
                  </a:txBody>
                  <a:tcPr marL="6350" marR="6350" marT="6350" marB="0"/>
                </a:tc>
                <a:tc>
                  <a:txBody>
                    <a:bodyPr/>
                    <a:lstStyle/>
                    <a:p>
                      <a:pPr algn="l" fontAlgn="t"/>
                      <a:r>
                        <a:rPr lang="en-US" sz="1300" b="0" i="0" u="none" strike="noStrike">
                          <a:solidFill>
                            <a:srgbClr val="000000"/>
                          </a:solidFill>
                          <a:effectLst/>
                          <a:latin typeface="Jost" pitchFamily="2" charset="0"/>
                        </a:rPr>
                        <a:t>Bekassine</a:t>
                      </a:r>
                    </a:p>
                  </a:txBody>
                  <a:tcPr marL="6350" marR="6350" marT="6350" marB="0"/>
                </a:tc>
                <a:tc>
                  <a:txBody>
                    <a:bodyPr/>
                    <a:lstStyle/>
                    <a:p>
                      <a:pPr algn="l" fontAlgn="t"/>
                      <a:r>
                        <a:rPr lang="en-US" sz="1300" b="0" i="0" u="none" strike="noStrike">
                          <a:solidFill>
                            <a:srgbClr val="000000"/>
                          </a:solidFill>
                          <a:effectLst/>
                          <a:latin typeface="Jost" pitchFamily="2" charset="0"/>
                        </a:rPr>
                        <a:t>Bécassine des marais</a:t>
                      </a:r>
                    </a:p>
                  </a:txBody>
                  <a:tcPr marL="6350" marR="6350" marT="6350" marB="0"/>
                </a:tc>
                <a:extLst>
                  <a:ext uri="{0D108BD9-81ED-4DB2-BD59-A6C34878D82A}">
                    <a16:rowId xmlns:a16="http://schemas.microsoft.com/office/drawing/2014/main" val="1641895192"/>
                  </a:ext>
                </a:extLst>
              </a:tr>
              <a:tr h="308746">
                <a:tc>
                  <a:txBody>
                    <a:bodyPr/>
                    <a:lstStyle/>
                    <a:p>
                      <a:pPr algn="l" fontAlgn="t"/>
                      <a:r>
                        <a:rPr lang="en-US" sz="1300" b="0" i="1" u="none" strike="noStrike">
                          <a:solidFill>
                            <a:srgbClr val="000000"/>
                          </a:solidFill>
                          <a:effectLst/>
                          <a:latin typeface="Jost" pitchFamily="2" charset="0"/>
                        </a:rPr>
                        <a:t>Limosa limosa</a:t>
                      </a:r>
                    </a:p>
                  </a:txBody>
                  <a:tcPr marL="6350" marR="6350" marT="6350" marB="0"/>
                </a:tc>
                <a:tc>
                  <a:txBody>
                    <a:bodyPr/>
                    <a:lstStyle/>
                    <a:p>
                      <a:pPr algn="l" fontAlgn="t"/>
                      <a:r>
                        <a:rPr lang="en-US" sz="1300" b="0" i="0" u="none" strike="noStrike">
                          <a:solidFill>
                            <a:srgbClr val="000000"/>
                          </a:solidFill>
                          <a:effectLst/>
                          <a:latin typeface="Jost" pitchFamily="2" charset="0"/>
                        </a:rPr>
                        <a:t>Black-tailed Godwit</a:t>
                      </a:r>
                    </a:p>
                  </a:txBody>
                  <a:tcPr marL="6350" marR="6350" marT="6350" marB="0"/>
                </a:tc>
                <a:tc>
                  <a:txBody>
                    <a:bodyPr/>
                    <a:lstStyle/>
                    <a:p>
                      <a:pPr algn="l" fontAlgn="t"/>
                      <a:r>
                        <a:rPr lang="en-US" sz="1300" b="0" i="0" u="none" strike="noStrike">
                          <a:solidFill>
                            <a:srgbClr val="000000"/>
                          </a:solidFill>
                          <a:effectLst/>
                          <a:latin typeface="Jost" pitchFamily="2" charset="0"/>
                        </a:rPr>
                        <a:t>Uferschnepfe</a:t>
                      </a:r>
                    </a:p>
                  </a:txBody>
                  <a:tcPr marL="6350" marR="6350" marT="6350" marB="0"/>
                </a:tc>
                <a:tc>
                  <a:txBody>
                    <a:bodyPr/>
                    <a:lstStyle/>
                    <a:p>
                      <a:pPr algn="l" fontAlgn="t"/>
                      <a:r>
                        <a:rPr lang="en-US" sz="1300" b="0" i="0" u="none" strike="noStrike">
                          <a:solidFill>
                            <a:srgbClr val="000000"/>
                          </a:solidFill>
                          <a:effectLst/>
                          <a:latin typeface="Jost" pitchFamily="2" charset="0"/>
                        </a:rPr>
                        <a:t>Barge à queue noire</a:t>
                      </a:r>
                    </a:p>
                  </a:txBody>
                  <a:tcPr marL="6350" marR="6350" marT="6350" marB="0"/>
                </a:tc>
                <a:extLst>
                  <a:ext uri="{0D108BD9-81ED-4DB2-BD59-A6C34878D82A}">
                    <a16:rowId xmlns:a16="http://schemas.microsoft.com/office/drawing/2014/main" val="3575983172"/>
                  </a:ext>
                </a:extLst>
              </a:tr>
              <a:tr h="308746">
                <a:tc>
                  <a:txBody>
                    <a:bodyPr/>
                    <a:lstStyle/>
                    <a:p>
                      <a:pPr algn="l" fontAlgn="t"/>
                      <a:r>
                        <a:rPr lang="en-US" sz="1300" b="0" i="1" u="none" strike="noStrike">
                          <a:solidFill>
                            <a:srgbClr val="000000"/>
                          </a:solidFill>
                          <a:effectLst/>
                          <a:latin typeface="Jost" pitchFamily="2" charset="0"/>
                        </a:rPr>
                        <a:t>Numenius phaeopus</a:t>
                      </a:r>
                    </a:p>
                  </a:txBody>
                  <a:tcPr marL="6350" marR="6350" marT="6350" marB="0"/>
                </a:tc>
                <a:tc>
                  <a:txBody>
                    <a:bodyPr/>
                    <a:lstStyle/>
                    <a:p>
                      <a:pPr algn="l" fontAlgn="t"/>
                      <a:r>
                        <a:rPr lang="en-US" sz="1300" b="0" i="0" u="none" strike="noStrike" dirty="0">
                          <a:solidFill>
                            <a:srgbClr val="000000"/>
                          </a:solidFill>
                          <a:effectLst/>
                          <a:latin typeface="Jost" pitchFamily="2" charset="0"/>
                        </a:rPr>
                        <a:t>Whimbrel</a:t>
                      </a:r>
                    </a:p>
                  </a:txBody>
                  <a:tcPr marL="6350" marR="6350" marT="6350" marB="0"/>
                </a:tc>
                <a:tc>
                  <a:txBody>
                    <a:bodyPr/>
                    <a:lstStyle/>
                    <a:p>
                      <a:pPr algn="l" fontAlgn="t"/>
                      <a:r>
                        <a:rPr lang="en-US" sz="1300" b="0" i="0" u="none" strike="noStrike">
                          <a:solidFill>
                            <a:srgbClr val="000000"/>
                          </a:solidFill>
                          <a:effectLst/>
                          <a:latin typeface="Jost" pitchFamily="2" charset="0"/>
                        </a:rPr>
                        <a:t>Regenbrachvogel</a:t>
                      </a:r>
                    </a:p>
                  </a:txBody>
                  <a:tcPr marL="6350" marR="6350" marT="6350" marB="0"/>
                </a:tc>
                <a:tc>
                  <a:txBody>
                    <a:bodyPr/>
                    <a:lstStyle/>
                    <a:p>
                      <a:pPr algn="l" fontAlgn="t"/>
                      <a:r>
                        <a:rPr lang="en-US" sz="1300" b="0" i="0" u="none" strike="noStrike">
                          <a:solidFill>
                            <a:srgbClr val="000000"/>
                          </a:solidFill>
                          <a:effectLst/>
                          <a:latin typeface="Jost" pitchFamily="2" charset="0"/>
                        </a:rPr>
                        <a:t>Courlis corlieu</a:t>
                      </a:r>
                    </a:p>
                  </a:txBody>
                  <a:tcPr marL="6350" marR="6350" marT="6350" marB="0"/>
                </a:tc>
                <a:extLst>
                  <a:ext uri="{0D108BD9-81ED-4DB2-BD59-A6C34878D82A}">
                    <a16:rowId xmlns:a16="http://schemas.microsoft.com/office/drawing/2014/main" val="2430154128"/>
                  </a:ext>
                </a:extLst>
              </a:tr>
              <a:tr h="308746">
                <a:tc>
                  <a:txBody>
                    <a:bodyPr/>
                    <a:lstStyle/>
                    <a:p>
                      <a:pPr algn="l" fontAlgn="t"/>
                      <a:r>
                        <a:rPr lang="en-US" sz="1300" b="0" i="1" u="none" strike="noStrike">
                          <a:solidFill>
                            <a:srgbClr val="000000"/>
                          </a:solidFill>
                          <a:effectLst/>
                          <a:latin typeface="Jost" pitchFamily="2" charset="0"/>
                        </a:rPr>
                        <a:t>Phalaropus lobatus</a:t>
                      </a:r>
                    </a:p>
                  </a:txBody>
                  <a:tcPr marL="6350" marR="6350" marT="6350" marB="0"/>
                </a:tc>
                <a:tc>
                  <a:txBody>
                    <a:bodyPr/>
                    <a:lstStyle/>
                    <a:p>
                      <a:pPr algn="l" fontAlgn="t"/>
                      <a:r>
                        <a:rPr lang="en-US" sz="1300" b="0" i="0" u="none" strike="noStrike" dirty="0">
                          <a:solidFill>
                            <a:srgbClr val="000000"/>
                          </a:solidFill>
                          <a:effectLst/>
                          <a:latin typeface="Jost" pitchFamily="2" charset="0"/>
                        </a:rPr>
                        <a:t>Red-necked Phalarope</a:t>
                      </a:r>
                    </a:p>
                  </a:txBody>
                  <a:tcPr marL="6350" marR="6350" marT="6350" marB="0"/>
                </a:tc>
                <a:tc>
                  <a:txBody>
                    <a:bodyPr/>
                    <a:lstStyle/>
                    <a:p>
                      <a:pPr algn="l" fontAlgn="t"/>
                      <a:r>
                        <a:rPr lang="en-US" sz="1300" b="0" i="0" u="none" strike="noStrike">
                          <a:solidFill>
                            <a:srgbClr val="000000"/>
                          </a:solidFill>
                          <a:effectLst/>
                          <a:latin typeface="Jost" pitchFamily="2" charset="0"/>
                        </a:rPr>
                        <a:t>Odinshühnchen</a:t>
                      </a:r>
                    </a:p>
                  </a:txBody>
                  <a:tcPr marL="6350" marR="6350" marT="6350" marB="0"/>
                </a:tc>
                <a:tc>
                  <a:txBody>
                    <a:bodyPr/>
                    <a:lstStyle/>
                    <a:p>
                      <a:pPr algn="l" fontAlgn="t"/>
                      <a:r>
                        <a:rPr lang="en-US" sz="1300" b="0" i="0" u="none" strike="noStrike">
                          <a:solidFill>
                            <a:srgbClr val="000000"/>
                          </a:solidFill>
                          <a:effectLst/>
                          <a:latin typeface="Jost" pitchFamily="2" charset="0"/>
                        </a:rPr>
                        <a:t>Phalarope à bec étroit</a:t>
                      </a:r>
                    </a:p>
                  </a:txBody>
                  <a:tcPr marL="6350" marR="6350" marT="6350" marB="0"/>
                </a:tc>
                <a:extLst>
                  <a:ext uri="{0D108BD9-81ED-4DB2-BD59-A6C34878D82A}">
                    <a16:rowId xmlns:a16="http://schemas.microsoft.com/office/drawing/2014/main" val="1203613008"/>
                  </a:ext>
                </a:extLst>
              </a:tr>
              <a:tr h="308746">
                <a:tc>
                  <a:txBody>
                    <a:bodyPr/>
                    <a:lstStyle/>
                    <a:p>
                      <a:pPr algn="l" fontAlgn="t"/>
                      <a:r>
                        <a:rPr lang="en-US" sz="1300" b="0" i="1" u="none" strike="noStrike">
                          <a:solidFill>
                            <a:srgbClr val="000000"/>
                          </a:solidFill>
                          <a:effectLst/>
                          <a:latin typeface="Jost" pitchFamily="2" charset="0"/>
                        </a:rPr>
                        <a:t>Aythya fuligula</a:t>
                      </a:r>
                    </a:p>
                  </a:txBody>
                  <a:tcPr marL="6350" marR="6350" marT="6350" marB="0"/>
                </a:tc>
                <a:tc>
                  <a:txBody>
                    <a:bodyPr/>
                    <a:lstStyle/>
                    <a:p>
                      <a:pPr algn="l" fontAlgn="t"/>
                      <a:r>
                        <a:rPr lang="en-US" sz="1300" b="0" i="0" u="none" strike="noStrike" dirty="0">
                          <a:solidFill>
                            <a:srgbClr val="000000"/>
                          </a:solidFill>
                          <a:effectLst/>
                          <a:latin typeface="Jost" pitchFamily="2" charset="0"/>
                        </a:rPr>
                        <a:t>Tufted Duck</a:t>
                      </a:r>
                    </a:p>
                  </a:txBody>
                  <a:tcPr marL="6350" marR="6350" marT="6350" marB="0"/>
                </a:tc>
                <a:tc>
                  <a:txBody>
                    <a:bodyPr/>
                    <a:lstStyle/>
                    <a:p>
                      <a:pPr algn="l" fontAlgn="t"/>
                      <a:r>
                        <a:rPr lang="en-US" sz="1300" b="0" i="0" u="none" strike="noStrike">
                          <a:solidFill>
                            <a:srgbClr val="000000"/>
                          </a:solidFill>
                          <a:effectLst/>
                          <a:latin typeface="Jost" pitchFamily="2" charset="0"/>
                        </a:rPr>
                        <a:t>Reiherente</a:t>
                      </a:r>
                    </a:p>
                  </a:txBody>
                  <a:tcPr marL="6350" marR="6350" marT="6350" marB="0"/>
                </a:tc>
                <a:tc>
                  <a:txBody>
                    <a:bodyPr/>
                    <a:lstStyle/>
                    <a:p>
                      <a:pPr algn="l" fontAlgn="t"/>
                      <a:r>
                        <a:rPr lang="en-US" sz="1300" b="0" i="0" u="none" strike="noStrike">
                          <a:solidFill>
                            <a:srgbClr val="000000"/>
                          </a:solidFill>
                          <a:effectLst/>
                          <a:latin typeface="Jost" pitchFamily="2" charset="0"/>
                        </a:rPr>
                        <a:t>Fuligule morillon</a:t>
                      </a:r>
                    </a:p>
                  </a:txBody>
                  <a:tcPr marL="6350" marR="6350" marT="6350" marB="0"/>
                </a:tc>
                <a:extLst>
                  <a:ext uri="{0D108BD9-81ED-4DB2-BD59-A6C34878D82A}">
                    <a16:rowId xmlns:a16="http://schemas.microsoft.com/office/drawing/2014/main" val="4035530538"/>
                  </a:ext>
                </a:extLst>
              </a:tr>
              <a:tr h="308746">
                <a:tc>
                  <a:txBody>
                    <a:bodyPr/>
                    <a:lstStyle/>
                    <a:p>
                      <a:pPr algn="l" fontAlgn="t"/>
                      <a:r>
                        <a:rPr lang="en-US" sz="1300" b="0" i="1" u="none" strike="noStrike">
                          <a:solidFill>
                            <a:srgbClr val="000000"/>
                          </a:solidFill>
                          <a:effectLst/>
                          <a:latin typeface="Jost" pitchFamily="2" charset="0"/>
                        </a:rPr>
                        <a:t>Tringa totanum</a:t>
                      </a:r>
                    </a:p>
                  </a:txBody>
                  <a:tcPr marL="6350" marR="6350" marT="6350" marB="0"/>
                </a:tc>
                <a:tc>
                  <a:txBody>
                    <a:bodyPr/>
                    <a:lstStyle/>
                    <a:p>
                      <a:pPr algn="l" fontAlgn="t"/>
                      <a:r>
                        <a:rPr lang="en-US" sz="1300" b="0" i="0" u="none" strike="noStrike" dirty="0">
                          <a:solidFill>
                            <a:srgbClr val="000000"/>
                          </a:solidFill>
                          <a:effectLst/>
                          <a:latin typeface="Jost" pitchFamily="2" charset="0"/>
                        </a:rPr>
                        <a:t>Common Redshank</a:t>
                      </a:r>
                    </a:p>
                  </a:txBody>
                  <a:tcPr marL="6350" marR="6350" marT="6350" marB="0"/>
                </a:tc>
                <a:tc>
                  <a:txBody>
                    <a:bodyPr/>
                    <a:lstStyle/>
                    <a:p>
                      <a:pPr algn="l" fontAlgn="t"/>
                      <a:r>
                        <a:rPr lang="en-US" sz="1300" b="0" i="0" u="none" strike="noStrike">
                          <a:solidFill>
                            <a:srgbClr val="000000"/>
                          </a:solidFill>
                          <a:effectLst/>
                          <a:latin typeface="Jost" pitchFamily="2" charset="0"/>
                        </a:rPr>
                        <a:t>Rotschenkel</a:t>
                      </a:r>
                    </a:p>
                  </a:txBody>
                  <a:tcPr marL="6350" marR="6350" marT="6350" marB="0"/>
                </a:tc>
                <a:tc>
                  <a:txBody>
                    <a:bodyPr/>
                    <a:lstStyle/>
                    <a:p>
                      <a:pPr algn="l" fontAlgn="t"/>
                      <a:r>
                        <a:rPr lang="en-US" sz="1300" b="0" i="0" u="none" strike="noStrike" dirty="0">
                          <a:solidFill>
                            <a:srgbClr val="000000"/>
                          </a:solidFill>
                          <a:effectLst/>
                          <a:latin typeface="Jost" pitchFamily="2" charset="0"/>
                        </a:rPr>
                        <a:t>Chevalier </a:t>
                      </a:r>
                      <a:r>
                        <a:rPr lang="en-US" sz="1300" b="0" i="0" u="none" strike="noStrike" dirty="0" err="1">
                          <a:solidFill>
                            <a:srgbClr val="000000"/>
                          </a:solidFill>
                          <a:effectLst/>
                          <a:latin typeface="Jost" pitchFamily="2" charset="0"/>
                        </a:rPr>
                        <a:t>gambette</a:t>
                      </a:r>
                      <a:endParaRPr lang="en-US" sz="1300" b="0" i="0" u="none" strike="noStrike" dirty="0">
                        <a:solidFill>
                          <a:srgbClr val="000000"/>
                        </a:solidFill>
                        <a:effectLst/>
                        <a:latin typeface="Jost" pitchFamily="2" charset="0"/>
                      </a:endParaRPr>
                    </a:p>
                  </a:txBody>
                  <a:tcPr marL="6350" marR="6350" marT="6350" marB="0"/>
                </a:tc>
                <a:extLst>
                  <a:ext uri="{0D108BD9-81ED-4DB2-BD59-A6C34878D82A}">
                    <a16:rowId xmlns:a16="http://schemas.microsoft.com/office/drawing/2014/main" val="1272895303"/>
                  </a:ext>
                </a:extLst>
              </a:tr>
            </a:tbl>
          </a:graphicData>
        </a:graphic>
      </p:graphicFrame>
    </p:spTree>
    <p:extLst>
      <p:ext uri="{BB962C8B-B14F-4D97-AF65-F5344CB8AC3E}">
        <p14:creationId xmlns:p14="http://schemas.microsoft.com/office/powerpoint/2010/main" val="2581900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93EC7E8D-1136-0D5B-1DBD-68C96D645B36}"/>
              </a:ext>
            </a:extLst>
          </p:cNvPr>
          <p:cNvSpPr txBox="1">
            <a:spLocks/>
          </p:cNvSpPr>
          <p:nvPr/>
        </p:nvSpPr>
        <p:spPr>
          <a:xfrm>
            <a:off x="344500" y="263492"/>
            <a:ext cx="6727448" cy="596787"/>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r>
              <a:rPr lang="en-GB" sz="4400" dirty="0">
                <a:latin typeface="+mj-lt"/>
              </a:rPr>
              <a:t>Wildlife List – Landbirds</a:t>
            </a:r>
          </a:p>
        </p:txBody>
      </p:sp>
      <p:graphicFrame>
        <p:nvGraphicFramePr>
          <p:cNvPr id="4" name="Table 3">
            <a:extLst>
              <a:ext uri="{FF2B5EF4-FFF2-40B4-BE49-F238E27FC236}">
                <a16:creationId xmlns:a16="http://schemas.microsoft.com/office/drawing/2014/main" id="{A8A3A04D-A542-4B13-93E6-6472EDD773F9}"/>
              </a:ext>
            </a:extLst>
          </p:cNvPr>
          <p:cNvGraphicFramePr>
            <a:graphicFrameLocks noGrp="1"/>
          </p:cNvGraphicFramePr>
          <p:nvPr>
            <p:extLst>
              <p:ext uri="{D42A27DB-BD31-4B8C-83A1-F6EECF244321}">
                <p14:modId xmlns:p14="http://schemas.microsoft.com/office/powerpoint/2010/main" val="896434220"/>
              </p:ext>
            </p:extLst>
          </p:nvPr>
        </p:nvGraphicFramePr>
        <p:xfrm>
          <a:off x="157655" y="975695"/>
          <a:ext cx="11505256" cy="4322444"/>
        </p:xfrm>
        <a:graphic>
          <a:graphicData uri="http://schemas.openxmlformats.org/drawingml/2006/table">
            <a:tbl>
              <a:tblPr firstRow="1">
                <a:tableStyleId>{775DCB02-9BB8-47FD-8907-85C794F793BA}</a:tableStyleId>
              </a:tblPr>
              <a:tblGrid>
                <a:gridCol w="2876314">
                  <a:extLst>
                    <a:ext uri="{9D8B030D-6E8A-4147-A177-3AD203B41FA5}">
                      <a16:colId xmlns:a16="http://schemas.microsoft.com/office/drawing/2014/main" val="3088101616"/>
                    </a:ext>
                  </a:extLst>
                </a:gridCol>
                <a:gridCol w="2876314">
                  <a:extLst>
                    <a:ext uri="{9D8B030D-6E8A-4147-A177-3AD203B41FA5}">
                      <a16:colId xmlns:a16="http://schemas.microsoft.com/office/drawing/2014/main" val="2578081934"/>
                    </a:ext>
                  </a:extLst>
                </a:gridCol>
                <a:gridCol w="2876314">
                  <a:extLst>
                    <a:ext uri="{9D8B030D-6E8A-4147-A177-3AD203B41FA5}">
                      <a16:colId xmlns:a16="http://schemas.microsoft.com/office/drawing/2014/main" val="3905369065"/>
                    </a:ext>
                  </a:extLst>
                </a:gridCol>
                <a:gridCol w="2876314">
                  <a:extLst>
                    <a:ext uri="{9D8B030D-6E8A-4147-A177-3AD203B41FA5}">
                      <a16:colId xmlns:a16="http://schemas.microsoft.com/office/drawing/2014/main" val="3595051564"/>
                    </a:ext>
                  </a:extLst>
                </a:gridCol>
              </a:tblGrid>
              <a:tr h="308746">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sz="1200" b="1" i="0" dirty="0">
                          <a:solidFill>
                            <a:schemeClr val="tx1"/>
                          </a:solidFill>
                          <a:effectLst/>
                          <a:latin typeface="+mj-lt"/>
                          <a:ea typeface="Jost Medium" pitchFamily="2" charset="0"/>
                          <a:cs typeface="Times New Roman" panose="02020603050405020304" pitchFamily="18" charset="0"/>
                        </a:rPr>
                        <a:t>Scientific</a:t>
                      </a:r>
                      <a:r>
                        <a:rPr lang="nb-NO" sz="1200" b="1" i="0" baseline="0" dirty="0">
                          <a:solidFill>
                            <a:schemeClr val="tx1"/>
                          </a:solidFill>
                          <a:effectLst/>
                          <a:latin typeface="+mj-lt"/>
                          <a:ea typeface="Jost Medium" pitchFamily="2" charset="0"/>
                          <a:cs typeface="Times New Roman" panose="02020603050405020304" pitchFamily="18" charset="0"/>
                        </a:rPr>
                        <a:t> </a:t>
                      </a:r>
                      <a:r>
                        <a:rPr lang="nb-NO" sz="1200" b="1" i="0" baseline="0" dirty="0" err="1">
                          <a:solidFill>
                            <a:schemeClr val="tx1"/>
                          </a:solidFill>
                          <a:effectLst/>
                          <a:latin typeface="+mj-lt"/>
                          <a:ea typeface="Jost Medium" pitchFamily="2" charset="0"/>
                          <a:cs typeface="Times New Roman" panose="02020603050405020304" pitchFamily="18" charset="0"/>
                        </a:rPr>
                        <a:t>Name</a:t>
                      </a:r>
                      <a:endParaRPr lang="en-GB" sz="1200" b="1" i="0" dirty="0">
                        <a:solidFill>
                          <a:schemeClr val="tx1"/>
                        </a:solidFill>
                        <a:effectLst/>
                        <a:latin typeface="+mj-lt"/>
                        <a:ea typeface="Jost Medium" pitchFamily="2" charset="0"/>
                        <a:cs typeface="Times New Roman" panose="02020603050405020304" pitchFamily="18" charset="0"/>
                      </a:endParaRPr>
                    </a:p>
                  </a:txBody>
                  <a:tcPr anchor="ctr"/>
                </a:tc>
                <a:tc>
                  <a:txBody>
                    <a:bodyPr/>
                    <a:lstStyle/>
                    <a:p>
                      <a:pPr algn="ctr"/>
                      <a:r>
                        <a:rPr lang="en-US" sz="1200" b="1" i="0" dirty="0">
                          <a:solidFill>
                            <a:schemeClr val="tx1"/>
                          </a:solidFill>
                          <a:latin typeface="+mj-lt"/>
                          <a:ea typeface="Jost Medium" pitchFamily="2" charset="0"/>
                        </a:rPr>
                        <a:t>English</a:t>
                      </a:r>
                    </a:p>
                  </a:txBody>
                  <a:tcPr anchor="ctr"/>
                </a:tc>
                <a:tc>
                  <a:txBody>
                    <a:bodyPr/>
                    <a:lstStyle/>
                    <a:p>
                      <a:pPr algn="ctr"/>
                      <a:r>
                        <a:rPr lang="en-US" sz="1200" b="1" i="0" dirty="0">
                          <a:solidFill>
                            <a:schemeClr val="tx1"/>
                          </a:solidFill>
                          <a:latin typeface="+mj-lt"/>
                          <a:ea typeface="Jost Medium" pitchFamily="2" charset="0"/>
                        </a:rPr>
                        <a:t>Deutsch</a:t>
                      </a:r>
                    </a:p>
                  </a:txBody>
                  <a:tcPr anchor="ctr"/>
                </a:tc>
                <a:tc>
                  <a:txBody>
                    <a:bodyPr/>
                    <a:lstStyle/>
                    <a:p>
                      <a:pPr algn="ctr"/>
                      <a:r>
                        <a:rPr lang="en-US" sz="1200" b="1" i="0" dirty="0">
                          <a:solidFill>
                            <a:schemeClr val="tx1"/>
                          </a:solidFill>
                          <a:latin typeface="+mj-lt"/>
                          <a:ea typeface="Jost Medium" pitchFamily="2" charset="0"/>
                        </a:rPr>
                        <a:t>Français</a:t>
                      </a:r>
                    </a:p>
                  </a:txBody>
                  <a:tcPr anchor="ctr"/>
                </a:tc>
                <a:extLst>
                  <a:ext uri="{0D108BD9-81ED-4DB2-BD59-A6C34878D82A}">
                    <a16:rowId xmlns:a16="http://schemas.microsoft.com/office/drawing/2014/main" val="2960362614"/>
                  </a:ext>
                </a:extLst>
              </a:tr>
              <a:tr h="308746">
                <a:tc>
                  <a:txBody>
                    <a:bodyPr/>
                    <a:lstStyle/>
                    <a:p>
                      <a:pPr algn="l" fontAlgn="t"/>
                      <a:r>
                        <a:rPr lang="en-US" sz="1300" b="0" i="1" u="none" strike="noStrike">
                          <a:solidFill>
                            <a:srgbClr val="000000"/>
                          </a:solidFill>
                          <a:effectLst/>
                          <a:latin typeface="Jost" pitchFamily="2" charset="0"/>
                        </a:rPr>
                        <a:t>Plectrophenax nivalis</a:t>
                      </a:r>
                    </a:p>
                  </a:txBody>
                  <a:tcPr marL="6350" marR="6350" marT="6350" marB="0"/>
                </a:tc>
                <a:tc>
                  <a:txBody>
                    <a:bodyPr/>
                    <a:lstStyle/>
                    <a:p>
                      <a:pPr algn="l" fontAlgn="t"/>
                      <a:r>
                        <a:rPr lang="en-US" sz="1300" b="0" i="0" u="none" strike="noStrike" dirty="0">
                          <a:solidFill>
                            <a:srgbClr val="000000"/>
                          </a:solidFill>
                          <a:effectLst/>
                          <a:latin typeface="Jost" pitchFamily="2" charset="0"/>
                        </a:rPr>
                        <a:t>Snow Bunting</a:t>
                      </a:r>
                    </a:p>
                  </a:txBody>
                  <a:tcPr marL="6350" marR="6350" marT="6350" marB="0"/>
                </a:tc>
                <a:tc>
                  <a:txBody>
                    <a:bodyPr/>
                    <a:lstStyle/>
                    <a:p>
                      <a:pPr algn="l" fontAlgn="t"/>
                      <a:r>
                        <a:rPr lang="en-US" sz="1300" b="0" i="0" u="none" strike="noStrike">
                          <a:solidFill>
                            <a:srgbClr val="000000"/>
                          </a:solidFill>
                          <a:effectLst/>
                          <a:latin typeface="Jost" pitchFamily="2" charset="0"/>
                        </a:rPr>
                        <a:t>Schneeammer</a:t>
                      </a:r>
                    </a:p>
                  </a:txBody>
                  <a:tcPr marL="6350" marR="6350" marT="6350" marB="0"/>
                </a:tc>
                <a:tc>
                  <a:txBody>
                    <a:bodyPr/>
                    <a:lstStyle/>
                    <a:p>
                      <a:pPr algn="l" fontAlgn="t"/>
                      <a:r>
                        <a:rPr lang="en-US" sz="1300" b="0" i="0" u="none" strike="noStrike">
                          <a:solidFill>
                            <a:srgbClr val="000000"/>
                          </a:solidFill>
                          <a:effectLst/>
                          <a:latin typeface="Jost" pitchFamily="2" charset="0"/>
                        </a:rPr>
                        <a:t>Plectrophane des neiges</a:t>
                      </a:r>
                    </a:p>
                  </a:txBody>
                  <a:tcPr marL="6350" marR="6350" marT="6350" marB="0"/>
                </a:tc>
                <a:extLst>
                  <a:ext uri="{0D108BD9-81ED-4DB2-BD59-A6C34878D82A}">
                    <a16:rowId xmlns:a16="http://schemas.microsoft.com/office/drawing/2014/main" val="4057902500"/>
                  </a:ext>
                </a:extLst>
              </a:tr>
              <a:tr h="308746">
                <a:tc>
                  <a:txBody>
                    <a:bodyPr/>
                    <a:lstStyle/>
                    <a:p>
                      <a:pPr algn="l" fontAlgn="t"/>
                      <a:r>
                        <a:rPr lang="en-US" sz="1300" b="0" i="1" u="none" strike="noStrike">
                          <a:solidFill>
                            <a:srgbClr val="000000"/>
                          </a:solidFill>
                          <a:effectLst/>
                          <a:latin typeface="Jost" pitchFamily="2" charset="0"/>
                        </a:rPr>
                        <a:t>Columba livia</a:t>
                      </a:r>
                    </a:p>
                  </a:txBody>
                  <a:tcPr marL="6350" marR="6350" marT="6350" marB="0"/>
                </a:tc>
                <a:tc>
                  <a:txBody>
                    <a:bodyPr/>
                    <a:lstStyle/>
                    <a:p>
                      <a:pPr algn="l" fontAlgn="t"/>
                      <a:r>
                        <a:rPr lang="en-US" sz="1300" b="0" i="0" u="none" strike="noStrike" dirty="0">
                          <a:solidFill>
                            <a:srgbClr val="000000"/>
                          </a:solidFill>
                          <a:effectLst/>
                          <a:latin typeface="Jost" pitchFamily="2" charset="0"/>
                        </a:rPr>
                        <a:t>Rock Dove</a:t>
                      </a:r>
                    </a:p>
                  </a:txBody>
                  <a:tcPr marL="6350" marR="6350" marT="6350" marB="0"/>
                </a:tc>
                <a:tc>
                  <a:txBody>
                    <a:bodyPr/>
                    <a:lstStyle/>
                    <a:p>
                      <a:pPr algn="l" fontAlgn="t"/>
                      <a:r>
                        <a:rPr lang="en-US" sz="1300" b="0" i="0" u="none" strike="noStrike">
                          <a:solidFill>
                            <a:srgbClr val="000000"/>
                          </a:solidFill>
                          <a:effectLst/>
                          <a:latin typeface="Jost" pitchFamily="2" charset="0"/>
                        </a:rPr>
                        <a:t>Felsentaube</a:t>
                      </a:r>
                    </a:p>
                  </a:txBody>
                  <a:tcPr marL="6350" marR="6350" marT="6350" marB="0"/>
                </a:tc>
                <a:tc>
                  <a:txBody>
                    <a:bodyPr/>
                    <a:lstStyle/>
                    <a:p>
                      <a:pPr algn="l" fontAlgn="t"/>
                      <a:r>
                        <a:rPr lang="en-US" sz="1300" b="0" i="0" u="none" strike="noStrike">
                          <a:solidFill>
                            <a:srgbClr val="000000"/>
                          </a:solidFill>
                          <a:effectLst/>
                          <a:latin typeface="Jost" pitchFamily="2" charset="0"/>
                        </a:rPr>
                        <a:t>Pigeon biset</a:t>
                      </a:r>
                    </a:p>
                  </a:txBody>
                  <a:tcPr marL="6350" marR="6350" marT="6350" marB="0"/>
                </a:tc>
                <a:extLst>
                  <a:ext uri="{0D108BD9-81ED-4DB2-BD59-A6C34878D82A}">
                    <a16:rowId xmlns:a16="http://schemas.microsoft.com/office/drawing/2014/main" val="2319231165"/>
                  </a:ext>
                </a:extLst>
              </a:tr>
              <a:tr h="308746">
                <a:tc>
                  <a:txBody>
                    <a:bodyPr/>
                    <a:lstStyle/>
                    <a:p>
                      <a:pPr algn="l" fontAlgn="t"/>
                      <a:r>
                        <a:rPr lang="en-US" sz="1300" b="0" i="1" u="none" strike="noStrike">
                          <a:solidFill>
                            <a:srgbClr val="000000"/>
                          </a:solidFill>
                          <a:effectLst/>
                          <a:latin typeface="Jost" pitchFamily="2" charset="0"/>
                        </a:rPr>
                        <a:t>Corvus corax</a:t>
                      </a:r>
                    </a:p>
                  </a:txBody>
                  <a:tcPr marL="6350" marR="6350" marT="6350" marB="0"/>
                </a:tc>
                <a:tc>
                  <a:txBody>
                    <a:bodyPr/>
                    <a:lstStyle/>
                    <a:p>
                      <a:pPr algn="l" fontAlgn="t"/>
                      <a:r>
                        <a:rPr lang="en-US" sz="1300" b="0" i="0" u="none" strike="noStrike" dirty="0">
                          <a:solidFill>
                            <a:srgbClr val="000000"/>
                          </a:solidFill>
                          <a:effectLst/>
                          <a:latin typeface="Jost" pitchFamily="2" charset="0"/>
                        </a:rPr>
                        <a:t>Northern Raven</a:t>
                      </a:r>
                    </a:p>
                  </a:txBody>
                  <a:tcPr marL="6350" marR="6350" marT="6350" marB="0"/>
                </a:tc>
                <a:tc>
                  <a:txBody>
                    <a:bodyPr/>
                    <a:lstStyle/>
                    <a:p>
                      <a:pPr algn="l" fontAlgn="t"/>
                      <a:r>
                        <a:rPr lang="en-US" sz="1300" b="0" i="0" u="none" strike="noStrike">
                          <a:solidFill>
                            <a:srgbClr val="000000"/>
                          </a:solidFill>
                          <a:effectLst/>
                          <a:latin typeface="Jost" pitchFamily="2" charset="0"/>
                        </a:rPr>
                        <a:t>Kolkrabe</a:t>
                      </a:r>
                    </a:p>
                  </a:txBody>
                  <a:tcPr marL="6350" marR="6350" marT="6350" marB="0"/>
                </a:tc>
                <a:tc>
                  <a:txBody>
                    <a:bodyPr/>
                    <a:lstStyle/>
                    <a:p>
                      <a:pPr algn="l" fontAlgn="t"/>
                      <a:r>
                        <a:rPr lang="en-US" sz="1300" b="0" i="0" u="none" strike="noStrike">
                          <a:solidFill>
                            <a:srgbClr val="000000"/>
                          </a:solidFill>
                          <a:effectLst/>
                          <a:latin typeface="Jost" pitchFamily="2" charset="0"/>
                        </a:rPr>
                        <a:t>Grand Corbeau</a:t>
                      </a:r>
                    </a:p>
                  </a:txBody>
                  <a:tcPr marL="6350" marR="6350" marT="6350" marB="0"/>
                </a:tc>
                <a:extLst>
                  <a:ext uri="{0D108BD9-81ED-4DB2-BD59-A6C34878D82A}">
                    <a16:rowId xmlns:a16="http://schemas.microsoft.com/office/drawing/2014/main" val="1641895192"/>
                  </a:ext>
                </a:extLst>
              </a:tr>
              <a:tr h="308746">
                <a:tc>
                  <a:txBody>
                    <a:bodyPr/>
                    <a:lstStyle/>
                    <a:p>
                      <a:pPr algn="l" fontAlgn="t"/>
                      <a:r>
                        <a:rPr lang="en-US" sz="1300" b="0" i="1" u="none" strike="noStrike">
                          <a:solidFill>
                            <a:srgbClr val="000000"/>
                          </a:solidFill>
                          <a:effectLst/>
                          <a:latin typeface="Jost" pitchFamily="2" charset="0"/>
                        </a:rPr>
                        <a:t>Acanthis flammea</a:t>
                      </a:r>
                    </a:p>
                  </a:txBody>
                  <a:tcPr marL="6350" marR="6350" marT="6350" marB="0"/>
                </a:tc>
                <a:tc>
                  <a:txBody>
                    <a:bodyPr/>
                    <a:lstStyle/>
                    <a:p>
                      <a:pPr algn="l" fontAlgn="t"/>
                      <a:r>
                        <a:rPr lang="en-US" sz="1300" b="0" i="0" u="none" strike="noStrike" dirty="0">
                          <a:solidFill>
                            <a:srgbClr val="000000"/>
                          </a:solidFill>
                          <a:effectLst/>
                          <a:latin typeface="Jost" pitchFamily="2" charset="0"/>
                        </a:rPr>
                        <a:t>Common Redpoll</a:t>
                      </a:r>
                    </a:p>
                  </a:txBody>
                  <a:tcPr marL="6350" marR="6350" marT="6350" marB="0"/>
                </a:tc>
                <a:tc>
                  <a:txBody>
                    <a:bodyPr/>
                    <a:lstStyle/>
                    <a:p>
                      <a:pPr algn="l" fontAlgn="t"/>
                      <a:r>
                        <a:rPr lang="en-US" sz="1300" b="0" i="0" u="none" strike="noStrike">
                          <a:solidFill>
                            <a:srgbClr val="000000"/>
                          </a:solidFill>
                          <a:effectLst/>
                          <a:latin typeface="Jost" pitchFamily="2" charset="0"/>
                        </a:rPr>
                        <a:t>Birkenzeisig</a:t>
                      </a:r>
                    </a:p>
                  </a:txBody>
                  <a:tcPr marL="6350" marR="6350" marT="6350" marB="0"/>
                </a:tc>
                <a:tc>
                  <a:txBody>
                    <a:bodyPr/>
                    <a:lstStyle/>
                    <a:p>
                      <a:pPr algn="l" fontAlgn="t"/>
                      <a:r>
                        <a:rPr lang="en-US" sz="1300" b="0" i="0" u="none" strike="noStrike">
                          <a:solidFill>
                            <a:srgbClr val="000000"/>
                          </a:solidFill>
                          <a:effectLst/>
                          <a:latin typeface="Jost" pitchFamily="2" charset="0"/>
                        </a:rPr>
                        <a:t>Sizerin flammé</a:t>
                      </a:r>
                    </a:p>
                  </a:txBody>
                  <a:tcPr marL="6350" marR="6350" marT="6350" marB="0"/>
                </a:tc>
                <a:extLst>
                  <a:ext uri="{0D108BD9-81ED-4DB2-BD59-A6C34878D82A}">
                    <a16:rowId xmlns:a16="http://schemas.microsoft.com/office/drawing/2014/main" val="3575983172"/>
                  </a:ext>
                </a:extLst>
              </a:tr>
              <a:tr h="308746">
                <a:tc>
                  <a:txBody>
                    <a:bodyPr/>
                    <a:lstStyle/>
                    <a:p>
                      <a:pPr algn="l" fontAlgn="t"/>
                      <a:r>
                        <a:rPr lang="en-US" sz="1300" b="0" i="1" u="none" strike="noStrike">
                          <a:solidFill>
                            <a:srgbClr val="000000"/>
                          </a:solidFill>
                          <a:effectLst/>
                          <a:latin typeface="Jost" pitchFamily="2" charset="0"/>
                        </a:rPr>
                        <a:t>Anthus pratensis</a:t>
                      </a:r>
                    </a:p>
                  </a:txBody>
                  <a:tcPr marL="6350" marR="6350" marT="6350" marB="0"/>
                </a:tc>
                <a:tc>
                  <a:txBody>
                    <a:bodyPr/>
                    <a:lstStyle/>
                    <a:p>
                      <a:pPr algn="l" fontAlgn="t"/>
                      <a:r>
                        <a:rPr lang="en-US" sz="1300" b="0" i="0" u="none" strike="noStrike">
                          <a:solidFill>
                            <a:srgbClr val="000000"/>
                          </a:solidFill>
                          <a:effectLst/>
                          <a:latin typeface="Jost" pitchFamily="2" charset="0"/>
                        </a:rPr>
                        <a:t>Meadow Pipit</a:t>
                      </a:r>
                    </a:p>
                  </a:txBody>
                  <a:tcPr marL="6350" marR="6350" marT="6350" marB="0"/>
                </a:tc>
                <a:tc>
                  <a:txBody>
                    <a:bodyPr/>
                    <a:lstStyle/>
                    <a:p>
                      <a:pPr algn="l" fontAlgn="t"/>
                      <a:r>
                        <a:rPr lang="en-US" sz="1300" b="0" i="0" u="none" strike="noStrike">
                          <a:solidFill>
                            <a:srgbClr val="000000"/>
                          </a:solidFill>
                          <a:effectLst/>
                          <a:latin typeface="Jost" pitchFamily="2" charset="0"/>
                        </a:rPr>
                        <a:t>Wiesenpieper</a:t>
                      </a:r>
                    </a:p>
                  </a:txBody>
                  <a:tcPr marL="6350" marR="6350" marT="6350" marB="0"/>
                </a:tc>
                <a:tc>
                  <a:txBody>
                    <a:bodyPr/>
                    <a:lstStyle/>
                    <a:p>
                      <a:pPr algn="l" fontAlgn="t"/>
                      <a:r>
                        <a:rPr lang="en-US" sz="1300" b="0" i="0" u="none" strike="noStrike">
                          <a:solidFill>
                            <a:srgbClr val="000000"/>
                          </a:solidFill>
                          <a:effectLst/>
                          <a:latin typeface="Jost" pitchFamily="2" charset="0"/>
                        </a:rPr>
                        <a:t>Pipit farlouse</a:t>
                      </a:r>
                    </a:p>
                  </a:txBody>
                  <a:tcPr marL="6350" marR="6350" marT="6350" marB="0"/>
                </a:tc>
                <a:extLst>
                  <a:ext uri="{0D108BD9-81ED-4DB2-BD59-A6C34878D82A}">
                    <a16:rowId xmlns:a16="http://schemas.microsoft.com/office/drawing/2014/main" val="2430154128"/>
                  </a:ext>
                </a:extLst>
              </a:tr>
              <a:tr h="308746">
                <a:tc>
                  <a:txBody>
                    <a:bodyPr/>
                    <a:lstStyle/>
                    <a:p>
                      <a:pPr algn="l" fontAlgn="t"/>
                      <a:r>
                        <a:rPr lang="en-US" sz="1300" b="0" i="1" u="none" strike="noStrike">
                          <a:solidFill>
                            <a:srgbClr val="000000"/>
                          </a:solidFill>
                          <a:effectLst/>
                          <a:latin typeface="Jost" pitchFamily="2" charset="0"/>
                        </a:rPr>
                        <a:t>Motacilla alba</a:t>
                      </a:r>
                    </a:p>
                  </a:txBody>
                  <a:tcPr marL="6350" marR="6350" marT="6350" marB="0"/>
                </a:tc>
                <a:tc>
                  <a:txBody>
                    <a:bodyPr/>
                    <a:lstStyle/>
                    <a:p>
                      <a:pPr algn="l" fontAlgn="t"/>
                      <a:r>
                        <a:rPr lang="en-US" sz="1300" b="0" i="0" u="none" strike="noStrike" dirty="0">
                          <a:solidFill>
                            <a:srgbClr val="000000"/>
                          </a:solidFill>
                          <a:effectLst/>
                          <a:latin typeface="Jost" pitchFamily="2" charset="0"/>
                        </a:rPr>
                        <a:t>White Wagtail</a:t>
                      </a:r>
                    </a:p>
                  </a:txBody>
                  <a:tcPr marL="6350" marR="6350" marT="6350" marB="0"/>
                </a:tc>
                <a:tc>
                  <a:txBody>
                    <a:bodyPr/>
                    <a:lstStyle/>
                    <a:p>
                      <a:pPr algn="l" fontAlgn="t"/>
                      <a:r>
                        <a:rPr lang="en-US" sz="1300" b="0" i="0" u="none" strike="noStrike">
                          <a:solidFill>
                            <a:srgbClr val="000000"/>
                          </a:solidFill>
                          <a:effectLst/>
                          <a:latin typeface="Jost" pitchFamily="2" charset="0"/>
                        </a:rPr>
                        <a:t>Bachstelze</a:t>
                      </a:r>
                    </a:p>
                  </a:txBody>
                  <a:tcPr marL="6350" marR="6350" marT="6350" marB="0"/>
                </a:tc>
                <a:tc>
                  <a:txBody>
                    <a:bodyPr/>
                    <a:lstStyle/>
                    <a:p>
                      <a:pPr algn="l" fontAlgn="t"/>
                      <a:r>
                        <a:rPr lang="en-US" sz="1300" b="0" i="0" u="none" strike="noStrike">
                          <a:solidFill>
                            <a:srgbClr val="000000"/>
                          </a:solidFill>
                          <a:effectLst/>
                          <a:latin typeface="Jost" pitchFamily="2" charset="0"/>
                        </a:rPr>
                        <a:t>Bergeronnette grise</a:t>
                      </a:r>
                    </a:p>
                  </a:txBody>
                  <a:tcPr marL="6350" marR="6350" marT="6350" marB="0"/>
                </a:tc>
                <a:extLst>
                  <a:ext uri="{0D108BD9-81ED-4DB2-BD59-A6C34878D82A}">
                    <a16:rowId xmlns:a16="http://schemas.microsoft.com/office/drawing/2014/main" val="1203613008"/>
                  </a:ext>
                </a:extLst>
              </a:tr>
              <a:tr h="308746">
                <a:tc>
                  <a:txBody>
                    <a:bodyPr/>
                    <a:lstStyle/>
                    <a:p>
                      <a:pPr algn="l" fontAlgn="t"/>
                      <a:r>
                        <a:rPr lang="en-US" sz="1300" b="0" i="1" u="none" strike="noStrike">
                          <a:solidFill>
                            <a:srgbClr val="000000"/>
                          </a:solidFill>
                          <a:effectLst/>
                          <a:latin typeface="Jost" pitchFamily="2" charset="0"/>
                        </a:rPr>
                        <a:t>Oenanthe oenanthe</a:t>
                      </a:r>
                    </a:p>
                  </a:txBody>
                  <a:tcPr marL="6350" marR="6350" marT="6350" marB="0"/>
                </a:tc>
                <a:tc>
                  <a:txBody>
                    <a:bodyPr/>
                    <a:lstStyle/>
                    <a:p>
                      <a:pPr algn="l" fontAlgn="t"/>
                      <a:r>
                        <a:rPr lang="en-US" sz="1300" b="0" i="0" u="none" strike="noStrike" dirty="0">
                          <a:solidFill>
                            <a:srgbClr val="000000"/>
                          </a:solidFill>
                          <a:effectLst/>
                          <a:latin typeface="Jost" pitchFamily="2" charset="0"/>
                        </a:rPr>
                        <a:t>Northern Wheatear</a:t>
                      </a:r>
                    </a:p>
                  </a:txBody>
                  <a:tcPr marL="6350" marR="6350" marT="6350" marB="0"/>
                </a:tc>
                <a:tc>
                  <a:txBody>
                    <a:bodyPr/>
                    <a:lstStyle/>
                    <a:p>
                      <a:pPr algn="l" fontAlgn="t"/>
                      <a:r>
                        <a:rPr lang="en-US" sz="1300" b="0" i="0" u="none" strike="noStrike">
                          <a:solidFill>
                            <a:srgbClr val="000000"/>
                          </a:solidFill>
                          <a:effectLst/>
                          <a:latin typeface="Jost" pitchFamily="2" charset="0"/>
                        </a:rPr>
                        <a:t>Steinschmätzer</a:t>
                      </a:r>
                    </a:p>
                  </a:txBody>
                  <a:tcPr marL="6350" marR="6350" marT="6350" marB="0"/>
                </a:tc>
                <a:tc>
                  <a:txBody>
                    <a:bodyPr/>
                    <a:lstStyle/>
                    <a:p>
                      <a:pPr algn="l" fontAlgn="t"/>
                      <a:r>
                        <a:rPr lang="en-US" sz="1300" b="0" i="0" u="none" strike="noStrike">
                          <a:solidFill>
                            <a:srgbClr val="000000"/>
                          </a:solidFill>
                          <a:effectLst/>
                          <a:latin typeface="Jost" pitchFamily="2" charset="0"/>
                        </a:rPr>
                        <a:t>Traquet motteux</a:t>
                      </a:r>
                    </a:p>
                  </a:txBody>
                  <a:tcPr marL="6350" marR="6350" marT="6350" marB="0"/>
                </a:tc>
                <a:extLst>
                  <a:ext uri="{0D108BD9-81ED-4DB2-BD59-A6C34878D82A}">
                    <a16:rowId xmlns:a16="http://schemas.microsoft.com/office/drawing/2014/main" val="4035530538"/>
                  </a:ext>
                </a:extLst>
              </a:tr>
              <a:tr h="308746">
                <a:tc>
                  <a:txBody>
                    <a:bodyPr/>
                    <a:lstStyle/>
                    <a:p>
                      <a:pPr algn="l" fontAlgn="t"/>
                      <a:r>
                        <a:rPr lang="en-US" sz="1300" b="0" i="1" u="none" strike="noStrike">
                          <a:solidFill>
                            <a:srgbClr val="000000"/>
                          </a:solidFill>
                          <a:effectLst/>
                          <a:latin typeface="Jost" pitchFamily="2" charset="0"/>
                        </a:rPr>
                        <a:t>Passer domesticus</a:t>
                      </a:r>
                    </a:p>
                  </a:txBody>
                  <a:tcPr marL="6350" marR="6350" marT="6350" marB="0"/>
                </a:tc>
                <a:tc>
                  <a:txBody>
                    <a:bodyPr/>
                    <a:lstStyle/>
                    <a:p>
                      <a:pPr algn="l" fontAlgn="t"/>
                      <a:r>
                        <a:rPr lang="en-US" sz="1300" b="0" i="0" u="none" strike="noStrike">
                          <a:solidFill>
                            <a:srgbClr val="000000"/>
                          </a:solidFill>
                          <a:effectLst/>
                          <a:latin typeface="Jost" pitchFamily="2" charset="0"/>
                        </a:rPr>
                        <a:t>House Sparrow</a:t>
                      </a:r>
                    </a:p>
                  </a:txBody>
                  <a:tcPr marL="6350" marR="6350" marT="6350" marB="0"/>
                </a:tc>
                <a:tc>
                  <a:txBody>
                    <a:bodyPr/>
                    <a:lstStyle/>
                    <a:p>
                      <a:pPr algn="l" fontAlgn="t"/>
                      <a:r>
                        <a:rPr lang="en-US" sz="1300" b="0" i="0" u="none" strike="noStrike">
                          <a:solidFill>
                            <a:srgbClr val="000000"/>
                          </a:solidFill>
                          <a:effectLst/>
                          <a:latin typeface="Jost" pitchFamily="2" charset="0"/>
                        </a:rPr>
                        <a:t>Haussperling</a:t>
                      </a:r>
                    </a:p>
                  </a:txBody>
                  <a:tcPr marL="6350" marR="6350" marT="6350" marB="0"/>
                </a:tc>
                <a:tc>
                  <a:txBody>
                    <a:bodyPr/>
                    <a:lstStyle/>
                    <a:p>
                      <a:pPr algn="l" fontAlgn="t"/>
                      <a:r>
                        <a:rPr lang="en-US" sz="1300" b="0" i="0" u="none" strike="noStrike">
                          <a:solidFill>
                            <a:srgbClr val="000000"/>
                          </a:solidFill>
                          <a:effectLst/>
                          <a:latin typeface="Jost" pitchFamily="2" charset="0"/>
                        </a:rPr>
                        <a:t>Moineau domestique</a:t>
                      </a:r>
                    </a:p>
                  </a:txBody>
                  <a:tcPr marL="6350" marR="6350" marT="6350" marB="0"/>
                </a:tc>
                <a:extLst>
                  <a:ext uri="{0D108BD9-81ED-4DB2-BD59-A6C34878D82A}">
                    <a16:rowId xmlns:a16="http://schemas.microsoft.com/office/drawing/2014/main" val="1272895303"/>
                  </a:ext>
                </a:extLst>
              </a:tr>
              <a:tr h="308746">
                <a:tc>
                  <a:txBody>
                    <a:bodyPr/>
                    <a:lstStyle/>
                    <a:p>
                      <a:pPr algn="l" fontAlgn="t"/>
                      <a:r>
                        <a:rPr lang="en-US" sz="1300" b="0" i="1" u="none" strike="noStrike">
                          <a:solidFill>
                            <a:srgbClr val="000000"/>
                          </a:solidFill>
                          <a:effectLst/>
                          <a:latin typeface="Jost" pitchFamily="2" charset="0"/>
                        </a:rPr>
                        <a:t>Lagopus lagopus</a:t>
                      </a:r>
                    </a:p>
                  </a:txBody>
                  <a:tcPr marL="6350" marR="6350" marT="6350" marB="0"/>
                </a:tc>
                <a:tc>
                  <a:txBody>
                    <a:bodyPr/>
                    <a:lstStyle/>
                    <a:p>
                      <a:pPr algn="l" fontAlgn="t"/>
                      <a:r>
                        <a:rPr lang="en-US" sz="1300" b="0" i="0" u="none" strike="noStrike" dirty="0">
                          <a:solidFill>
                            <a:srgbClr val="000000"/>
                          </a:solidFill>
                          <a:effectLst/>
                          <a:latin typeface="Jost" pitchFamily="2" charset="0"/>
                        </a:rPr>
                        <a:t>Willow Ptarmigan</a:t>
                      </a:r>
                    </a:p>
                  </a:txBody>
                  <a:tcPr marL="6350" marR="6350" marT="6350" marB="0"/>
                </a:tc>
                <a:tc>
                  <a:txBody>
                    <a:bodyPr/>
                    <a:lstStyle/>
                    <a:p>
                      <a:pPr algn="l" fontAlgn="t"/>
                      <a:r>
                        <a:rPr lang="en-US" sz="1300" b="0" i="0" u="none" strike="noStrike">
                          <a:solidFill>
                            <a:srgbClr val="000000"/>
                          </a:solidFill>
                          <a:effectLst/>
                          <a:latin typeface="Jost" pitchFamily="2" charset="0"/>
                        </a:rPr>
                        <a:t>Moorschneehuhn</a:t>
                      </a:r>
                    </a:p>
                  </a:txBody>
                  <a:tcPr marL="6350" marR="6350" marT="6350" marB="0"/>
                </a:tc>
                <a:tc>
                  <a:txBody>
                    <a:bodyPr/>
                    <a:lstStyle/>
                    <a:p>
                      <a:pPr algn="l" fontAlgn="t"/>
                      <a:r>
                        <a:rPr lang="en-US" sz="1300" b="0" i="0" u="none" strike="noStrike">
                          <a:solidFill>
                            <a:srgbClr val="000000"/>
                          </a:solidFill>
                          <a:effectLst/>
                          <a:latin typeface="Jost" pitchFamily="2" charset="0"/>
                        </a:rPr>
                        <a:t>Lagopède des saules</a:t>
                      </a:r>
                    </a:p>
                  </a:txBody>
                  <a:tcPr marL="6350" marR="6350" marT="6350" marB="0"/>
                </a:tc>
                <a:extLst>
                  <a:ext uri="{0D108BD9-81ED-4DB2-BD59-A6C34878D82A}">
                    <a16:rowId xmlns:a16="http://schemas.microsoft.com/office/drawing/2014/main" val="1113841329"/>
                  </a:ext>
                </a:extLst>
              </a:tr>
              <a:tr h="308746">
                <a:tc>
                  <a:txBody>
                    <a:bodyPr/>
                    <a:lstStyle/>
                    <a:p>
                      <a:pPr algn="l" fontAlgn="t"/>
                      <a:r>
                        <a:rPr lang="en-US" sz="1300" b="0" i="1" u="none" strike="noStrike">
                          <a:solidFill>
                            <a:srgbClr val="000000"/>
                          </a:solidFill>
                          <a:effectLst/>
                          <a:latin typeface="Jost" pitchFamily="2" charset="0"/>
                        </a:rPr>
                        <a:t>Sturnus vulgaris</a:t>
                      </a:r>
                    </a:p>
                  </a:txBody>
                  <a:tcPr marL="6350" marR="6350" marT="6350" marB="0"/>
                </a:tc>
                <a:tc>
                  <a:txBody>
                    <a:bodyPr/>
                    <a:lstStyle/>
                    <a:p>
                      <a:pPr algn="l" fontAlgn="t"/>
                      <a:r>
                        <a:rPr lang="en-US" sz="1300" b="0" i="0" u="none" strike="noStrike" dirty="0">
                          <a:solidFill>
                            <a:srgbClr val="000000"/>
                          </a:solidFill>
                          <a:effectLst/>
                          <a:latin typeface="Jost" pitchFamily="2" charset="0"/>
                        </a:rPr>
                        <a:t>European Starling</a:t>
                      </a:r>
                    </a:p>
                  </a:txBody>
                  <a:tcPr marL="6350" marR="6350" marT="6350" marB="0"/>
                </a:tc>
                <a:tc>
                  <a:txBody>
                    <a:bodyPr/>
                    <a:lstStyle/>
                    <a:p>
                      <a:pPr algn="l" fontAlgn="t"/>
                      <a:r>
                        <a:rPr lang="en-US" sz="1300" b="0" i="0" u="none" strike="noStrike">
                          <a:solidFill>
                            <a:srgbClr val="000000"/>
                          </a:solidFill>
                          <a:effectLst/>
                          <a:latin typeface="Jost" pitchFamily="2" charset="0"/>
                        </a:rPr>
                        <a:t>Star</a:t>
                      </a:r>
                    </a:p>
                  </a:txBody>
                  <a:tcPr marL="6350" marR="6350" marT="6350" marB="0"/>
                </a:tc>
                <a:tc>
                  <a:txBody>
                    <a:bodyPr/>
                    <a:lstStyle/>
                    <a:p>
                      <a:pPr algn="l" fontAlgn="t"/>
                      <a:r>
                        <a:rPr lang="en-US" sz="1300" b="0" i="0" u="none" strike="noStrike">
                          <a:solidFill>
                            <a:srgbClr val="000000"/>
                          </a:solidFill>
                          <a:effectLst/>
                          <a:latin typeface="Jost" pitchFamily="2" charset="0"/>
                        </a:rPr>
                        <a:t>Étourneau sansonnet</a:t>
                      </a:r>
                    </a:p>
                  </a:txBody>
                  <a:tcPr marL="6350" marR="6350" marT="6350" marB="0"/>
                </a:tc>
                <a:extLst>
                  <a:ext uri="{0D108BD9-81ED-4DB2-BD59-A6C34878D82A}">
                    <a16:rowId xmlns:a16="http://schemas.microsoft.com/office/drawing/2014/main" val="2068428885"/>
                  </a:ext>
                </a:extLst>
              </a:tr>
              <a:tr h="308746">
                <a:tc>
                  <a:txBody>
                    <a:bodyPr/>
                    <a:lstStyle/>
                    <a:p>
                      <a:pPr algn="l" fontAlgn="t"/>
                      <a:r>
                        <a:rPr lang="en-US" sz="1300" b="0" i="1" u="none" strike="noStrike">
                          <a:solidFill>
                            <a:srgbClr val="000000"/>
                          </a:solidFill>
                          <a:effectLst/>
                          <a:latin typeface="Jost" pitchFamily="2" charset="0"/>
                        </a:rPr>
                        <a:t>Turdus iliacus</a:t>
                      </a:r>
                    </a:p>
                  </a:txBody>
                  <a:tcPr marL="6350" marR="6350" marT="6350" marB="0"/>
                </a:tc>
                <a:tc>
                  <a:txBody>
                    <a:bodyPr/>
                    <a:lstStyle/>
                    <a:p>
                      <a:pPr algn="l" fontAlgn="t"/>
                      <a:r>
                        <a:rPr lang="en-US" sz="1300" b="0" i="0" u="none" strike="noStrike" dirty="0">
                          <a:solidFill>
                            <a:srgbClr val="000000"/>
                          </a:solidFill>
                          <a:effectLst/>
                          <a:latin typeface="Jost" pitchFamily="2" charset="0"/>
                        </a:rPr>
                        <a:t>Redwing</a:t>
                      </a:r>
                    </a:p>
                  </a:txBody>
                  <a:tcPr marL="6350" marR="6350" marT="6350" marB="0"/>
                </a:tc>
                <a:tc>
                  <a:txBody>
                    <a:bodyPr/>
                    <a:lstStyle/>
                    <a:p>
                      <a:pPr algn="l" fontAlgn="t"/>
                      <a:r>
                        <a:rPr lang="en-US" sz="1300" b="0" i="0" u="none" strike="noStrike">
                          <a:solidFill>
                            <a:srgbClr val="000000"/>
                          </a:solidFill>
                          <a:effectLst/>
                          <a:latin typeface="Jost" pitchFamily="2" charset="0"/>
                        </a:rPr>
                        <a:t>Rotdrossel</a:t>
                      </a:r>
                    </a:p>
                  </a:txBody>
                  <a:tcPr marL="6350" marR="6350" marT="6350" marB="0"/>
                </a:tc>
                <a:tc>
                  <a:txBody>
                    <a:bodyPr/>
                    <a:lstStyle/>
                    <a:p>
                      <a:pPr algn="l" fontAlgn="t"/>
                      <a:r>
                        <a:rPr lang="en-US" sz="1300" b="0" i="0" u="none" strike="noStrike">
                          <a:solidFill>
                            <a:srgbClr val="000000"/>
                          </a:solidFill>
                          <a:effectLst/>
                          <a:latin typeface="Jost" pitchFamily="2" charset="0"/>
                        </a:rPr>
                        <a:t>Grive mauvis</a:t>
                      </a:r>
                    </a:p>
                  </a:txBody>
                  <a:tcPr marL="6350" marR="6350" marT="6350" marB="0"/>
                </a:tc>
                <a:extLst>
                  <a:ext uri="{0D108BD9-81ED-4DB2-BD59-A6C34878D82A}">
                    <a16:rowId xmlns:a16="http://schemas.microsoft.com/office/drawing/2014/main" val="4016313023"/>
                  </a:ext>
                </a:extLst>
              </a:tr>
              <a:tr h="308746">
                <a:tc>
                  <a:txBody>
                    <a:bodyPr/>
                    <a:lstStyle/>
                    <a:p>
                      <a:pPr algn="l" fontAlgn="t"/>
                      <a:r>
                        <a:rPr lang="en-US" sz="1300" b="0" i="1" u="none" strike="noStrike" dirty="0">
                          <a:solidFill>
                            <a:srgbClr val="000000"/>
                          </a:solidFill>
                          <a:effectLst/>
                          <a:latin typeface="Jost" pitchFamily="2" charset="0"/>
                        </a:rPr>
                        <a:t>Turdus merula</a:t>
                      </a:r>
                    </a:p>
                  </a:txBody>
                  <a:tcPr marL="6350" marR="6350" marT="6350" marB="0"/>
                </a:tc>
                <a:tc>
                  <a:txBody>
                    <a:bodyPr/>
                    <a:lstStyle/>
                    <a:p>
                      <a:pPr algn="l" fontAlgn="t"/>
                      <a:r>
                        <a:rPr lang="en-US" sz="1300" b="0" i="0" u="none" strike="noStrike" dirty="0">
                          <a:solidFill>
                            <a:srgbClr val="000000"/>
                          </a:solidFill>
                          <a:effectLst/>
                          <a:latin typeface="Jost" pitchFamily="2" charset="0"/>
                        </a:rPr>
                        <a:t>Common blackbird</a:t>
                      </a:r>
                    </a:p>
                  </a:txBody>
                  <a:tcPr marL="6350" marR="6350" marT="6350" marB="0"/>
                </a:tc>
                <a:tc>
                  <a:txBody>
                    <a:bodyPr/>
                    <a:lstStyle/>
                    <a:p>
                      <a:pPr algn="l" fontAlgn="t"/>
                      <a:r>
                        <a:rPr lang="en-US" sz="1300" b="0" i="0" u="none" strike="noStrike" dirty="0">
                          <a:solidFill>
                            <a:srgbClr val="000000"/>
                          </a:solidFill>
                          <a:effectLst/>
                          <a:latin typeface="Jost" pitchFamily="2" charset="0"/>
                        </a:rPr>
                        <a:t>Amsel</a:t>
                      </a:r>
                    </a:p>
                  </a:txBody>
                  <a:tcPr marL="6350" marR="6350" marT="6350" marB="0"/>
                </a:tc>
                <a:tc>
                  <a:txBody>
                    <a:bodyPr/>
                    <a:lstStyle/>
                    <a:p>
                      <a:pPr algn="l" fontAlgn="t"/>
                      <a:r>
                        <a:rPr lang="en-US" sz="1300" b="0" i="0" u="none" strike="noStrike" dirty="0">
                          <a:solidFill>
                            <a:srgbClr val="000000"/>
                          </a:solidFill>
                          <a:effectLst/>
                          <a:latin typeface="Jost" pitchFamily="2" charset="0"/>
                        </a:rPr>
                        <a:t>Merle noir</a:t>
                      </a:r>
                    </a:p>
                  </a:txBody>
                  <a:tcPr marL="6350" marR="6350" marT="6350" marB="0"/>
                </a:tc>
                <a:extLst>
                  <a:ext uri="{0D108BD9-81ED-4DB2-BD59-A6C34878D82A}">
                    <a16:rowId xmlns:a16="http://schemas.microsoft.com/office/drawing/2014/main" val="1100169962"/>
                  </a:ext>
                </a:extLst>
              </a:tr>
              <a:tr h="308746">
                <a:tc>
                  <a:txBody>
                    <a:bodyPr/>
                    <a:lstStyle/>
                    <a:p>
                      <a:pPr algn="l" fontAlgn="ctr"/>
                      <a:r>
                        <a:rPr lang="en-US" sz="1300" b="0" i="1" u="none" strike="noStrike" dirty="0">
                          <a:solidFill>
                            <a:srgbClr val="000000"/>
                          </a:solidFill>
                          <a:effectLst/>
                          <a:latin typeface="Jost" pitchFamily="2" charset="0"/>
                        </a:rPr>
                        <a:t>Regulus </a:t>
                      </a:r>
                      <a:r>
                        <a:rPr lang="en-US" sz="1300" b="0" i="1" u="none" strike="noStrike" dirty="0" err="1">
                          <a:solidFill>
                            <a:srgbClr val="000000"/>
                          </a:solidFill>
                          <a:effectLst/>
                          <a:latin typeface="Jost" pitchFamily="2" charset="0"/>
                        </a:rPr>
                        <a:t>regulus</a:t>
                      </a:r>
                      <a:endParaRPr lang="en-US" sz="1300" b="0" i="1" u="none" strike="noStrike" dirty="0">
                        <a:solidFill>
                          <a:srgbClr val="000000"/>
                        </a:solidFill>
                        <a:effectLst/>
                        <a:latin typeface="Jost" pitchFamily="2" charset="0"/>
                      </a:endParaRPr>
                    </a:p>
                  </a:txBody>
                  <a:tcPr marL="6350" marR="6350" marT="6350" marB="0" anchor="ctr"/>
                </a:tc>
                <a:tc>
                  <a:txBody>
                    <a:bodyPr/>
                    <a:lstStyle/>
                    <a:p>
                      <a:pPr algn="l" fontAlgn="ctr"/>
                      <a:r>
                        <a:rPr lang="en-US" sz="1300" b="0" i="0" u="none" strike="noStrike" dirty="0">
                          <a:solidFill>
                            <a:srgbClr val="000000"/>
                          </a:solidFill>
                          <a:effectLst/>
                          <a:latin typeface="Jost" pitchFamily="2" charset="0"/>
                        </a:rPr>
                        <a:t>Goldcrest</a:t>
                      </a:r>
                    </a:p>
                  </a:txBody>
                  <a:tcPr marL="6350" marR="6350" marT="6350" marB="0" anchor="ctr"/>
                </a:tc>
                <a:tc>
                  <a:txBody>
                    <a:bodyPr/>
                    <a:lstStyle/>
                    <a:p>
                      <a:pPr algn="l" fontAlgn="ctr"/>
                      <a:r>
                        <a:rPr lang="en-US" sz="1300" b="0" i="0" u="none" strike="noStrike">
                          <a:solidFill>
                            <a:srgbClr val="000000"/>
                          </a:solidFill>
                          <a:effectLst/>
                          <a:latin typeface="Jost" pitchFamily="2" charset="0"/>
                        </a:rPr>
                        <a:t>Wintergoldhänchen</a:t>
                      </a:r>
                    </a:p>
                  </a:txBody>
                  <a:tcPr marL="6350" marR="6350" marT="6350" marB="0" anchor="ctr"/>
                </a:tc>
                <a:tc>
                  <a:txBody>
                    <a:bodyPr/>
                    <a:lstStyle/>
                    <a:p>
                      <a:pPr algn="l" fontAlgn="ctr"/>
                      <a:r>
                        <a:rPr lang="en-US" sz="1300" b="0" i="0" u="none" strike="noStrike" dirty="0" err="1">
                          <a:solidFill>
                            <a:srgbClr val="000000"/>
                          </a:solidFill>
                          <a:effectLst/>
                          <a:latin typeface="Jost" pitchFamily="2" charset="0"/>
                        </a:rPr>
                        <a:t>Roitelet</a:t>
                      </a:r>
                      <a:r>
                        <a:rPr lang="en-US" sz="1300" b="0" i="0" u="none" strike="noStrike" dirty="0">
                          <a:solidFill>
                            <a:srgbClr val="000000"/>
                          </a:solidFill>
                          <a:effectLst/>
                          <a:latin typeface="Jost" pitchFamily="2" charset="0"/>
                        </a:rPr>
                        <a:t> </a:t>
                      </a:r>
                      <a:r>
                        <a:rPr lang="en-US" sz="1300" b="0" i="0" u="none" strike="noStrike" dirty="0" err="1">
                          <a:solidFill>
                            <a:srgbClr val="000000"/>
                          </a:solidFill>
                          <a:effectLst/>
                          <a:latin typeface="Jost" pitchFamily="2" charset="0"/>
                        </a:rPr>
                        <a:t>huppé</a:t>
                      </a:r>
                      <a:endParaRPr lang="en-US" sz="1300" b="0" i="0" u="none" strike="noStrike" dirty="0">
                        <a:solidFill>
                          <a:srgbClr val="000000"/>
                        </a:solidFill>
                        <a:effectLst/>
                        <a:latin typeface="Jost" pitchFamily="2" charset="0"/>
                      </a:endParaRPr>
                    </a:p>
                  </a:txBody>
                  <a:tcPr marL="6350" marR="6350" marT="6350" marB="0" anchor="ctr"/>
                </a:tc>
                <a:extLst>
                  <a:ext uri="{0D108BD9-81ED-4DB2-BD59-A6C34878D82A}">
                    <a16:rowId xmlns:a16="http://schemas.microsoft.com/office/drawing/2014/main" val="1796544060"/>
                  </a:ext>
                </a:extLst>
              </a:tr>
            </a:tbl>
          </a:graphicData>
        </a:graphic>
      </p:graphicFrame>
    </p:spTree>
    <p:extLst>
      <p:ext uri="{BB962C8B-B14F-4D97-AF65-F5344CB8AC3E}">
        <p14:creationId xmlns:p14="http://schemas.microsoft.com/office/powerpoint/2010/main" val="1504729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walking in the grass&#10;&#10;AI-generated content may be incorrect.">
            <a:extLst>
              <a:ext uri="{FF2B5EF4-FFF2-40B4-BE49-F238E27FC236}">
                <a16:creationId xmlns:a16="http://schemas.microsoft.com/office/drawing/2014/main" id="{048BD7A3-4F8E-1C23-F2B4-CBEC88C137A8}"/>
              </a:ext>
            </a:extLst>
          </p:cNvPr>
          <p:cNvPicPr>
            <a:picLocks noChangeAspect="1"/>
          </p:cNvPicPr>
          <p:nvPr/>
        </p:nvPicPr>
        <p:blipFill>
          <a:blip r:embed="rId3"/>
          <a:stretch>
            <a:fillRect/>
          </a:stretch>
        </p:blipFill>
        <p:spPr>
          <a:xfrm>
            <a:off x="-1" y="-15774"/>
            <a:ext cx="12220041" cy="6873773"/>
          </a:xfrm>
          <a:prstGeom prst="rect">
            <a:avLst/>
          </a:prstGeom>
        </p:spPr>
      </p:pic>
      <p:sp>
        <p:nvSpPr>
          <p:cNvPr id="7" name="TextBox 6">
            <a:extLst>
              <a:ext uri="{FF2B5EF4-FFF2-40B4-BE49-F238E27FC236}">
                <a16:creationId xmlns:a16="http://schemas.microsoft.com/office/drawing/2014/main" id="{45510DEE-42BF-4766-BAA4-7762391D9ACB}"/>
              </a:ext>
            </a:extLst>
          </p:cNvPr>
          <p:cNvSpPr txBox="1"/>
          <p:nvPr/>
        </p:nvSpPr>
        <p:spPr>
          <a:xfrm>
            <a:off x="10809890" y="6611779"/>
            <a:ext cx="1443024" cy="246221"/>
          </a:xfrm>
          <a:prstGeom prst="rect">
            <a:avLst/>
          </a:prstGeom>
          <a:noFill/>
        </p:spPr>
        <p:txBody>
          <a:bodyPr wrap="none" rtlCol="0">
            <a:spAutoFit/>
          </a:bodyPr>
          <a:lstStyle/>
          <a:p>
            <a:r>
              <a:rPr lang="de-DE" sz="1000" dirty="0">
                <a:solidFill>
                  <a:schemeClr val="bg1"/>
                </a:solidFill>
              </a:rPr>
              <a:t>Credit: Timo Heinz/HX</a:t>
            </a:r>
            <a:endParaRPr lang="en-GB" sz="1000" dirty="0">
              <a:solidFill>
                <a:schemeClr val="bg1"/>
              </a:solidFill>
            </a:endParaRPr>
          </a:p>
        </p:txBody>
      </p:sp>
      <p:sp>
        <p:nvSpPr>
          <p:cNvPr id="10" name="TextBox 9">
            <a:extLst>
              <a:ext uri="{FF2B5EF4-FFF2-40B4-BE49-F238E27FC236}">
                <a16:creationId xmlns:a16="http://schemas.microsoft.com/office/drawing/2014/main" id="{45510DEE-42BF-4766-BAA4-7762391D9ACB}"/>
              </a:ext>
            </a:extLst>
          </p:cNvPr>
          <p:cNvSpPr txBox="1"/>
          <p:nvPr/>
        </p:nvSpPr>
        <p:spPr>
          <a:xfrm>
            <a:off x="4144186" y="6534835"/>
            <a:ext cx="3903634" cy="323165"/>
          </a:xfrm>
          <a:prstGeom prst="rect">
            <a:avLst/>
          </a:prstGeom>
          <a:noFill/>
        </p:spPr>
        <p:txBody>
          <a:bodyPr wrap="none" rtlCol="0">
            <a:spAutoFit/>
          </a:bodyPr>
          <a:lstStyle/>
          <a:p>
            <a:pPr algn="ctr"/>
            <a:r>
              <a:rPr lang="de-DE" sz="1500" b="1" i="1" dirty="0">
                <a:solidFill>
                  <a:schemeClr val="bg1"/>
                </a:solidFill>
              </a:rPr>
              <a:t>Eurasian Whimbrel (</a:t>
            </a:r>
            <a:r>
              <a:rPr lang="en-GB" sz="1500" b="1" i="1" dirty="0">
                <a:solidFill>
                  <a:schemeClr val="bg1"/>
                </a:solidFill>
              </a:rPr>
              <a:t>Numenius </a:t>
            </a:r>
            <a:r>
              <a:rPr lang="en-GB" sz="1500" b="1" i="1" dirty="0" err="1">
                <a:solidFill>
                  <a:schemeClr val="bg1"/>
                </a:solidFill>
              </a:rPr>
              <a:t>phaeopus</a:t>
            </a:r>
            <a:r>
              <a:rPr lang="de-DE" sz="1500" b="1" i="1" dirty="0">
                <a:solidFill>
                  <a:schemeClr val="bg1"/>
                </a:solidFill>
              </a:rPr>
              <a:t>) </a:t>
            </a:r>
            <a:endParaRPr lang="en-GB" sz="1500" b="1" i="1" dirty="0">
              <a:solidFill>
                <a:schemeClr val="bg1"/>
              </a:solidFill>
            </a:endParaRPr>
          </a:p>
        </p:txBody>
      </p:sp>
    </p:spTree>
    <p:extLst>
      <p:ext uri="{BB962C8B-B14F-4D97-AF65-F5344CB8AC3E}">
        <p14:creationId xmlns:p14="http://schemas.microsoft.com/office/powerpoint/2010/main" val="3511764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sitting in a nest with a penguin&#10;&#10;AI-generated content may be incorrect.">
            <a:extLst>
              <a:ext uri="{FF2B5EF4-FFF2-40B4-BE49-F238E27FC236}">
                <a16:creationId xmlns:a16="http://schemas.microsoft.com/office/drawing/2014/main" id="{E6334C56-74D6-200E-5E76-0DAF5CEAD7ED}"/>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5510DEE-42BF-4766-BAA4-7762391D9ACB}"/>
              </a:ext>
            </a:extLst>
          </p:cNvPr>
          <p:cNvSpPr txBox="1"/>
          <p:nvPr/>
        </p:nvSpPr>
        <p:spPr>
          <a:xfrm>
            <a:off x="10809890" y="6611779"/>
            <a:ext cx="1443024" cy="246221"/>
          </a:xfrm>
          <a:prstGeom prst="rect">
            <a:avLst/>
          </a:prstGeom>
          <a:noFill/>
        </p:spPr>
        <p:txBody>
          <a:bodyPr wrap="none" rtlCol="0">
            <a:spAutoFit/>
          </a:bodyPr>
          <a:lstStyle/>
          <a:p>
            <a:r>
              <a:rPr lang="de-DE" sz="1000" dirty="0">
                <a:solidFill>
                  <a:schemeClr val="bg1"/>
                </a:solidFill>
              </a:rPr>
              <a:t>Credit: Timo Heinz/HX</a:t>
            </a:r>
            <a:endParaRPr lang="en-GB" sz="1000" dirty="0">
              <a:solidFill>
                <a:schemeClr val="bg1"/>
              </a:solidFill>
            </a:endParaRPr>
          </a:p>
        </p:txBody>
      </p:sp>
      <p:sp>
        <p:nvSpPr>
          <p:cNvPr id="10" name="TextBox 9">
            <a:extLst>
              <a:ext uri="{FF2B5EF4-FFF2-40B4-BE49-F238E27FC236}">
                <a16:creationId xmlns:a16="http://schemas.microsoft.com/office/drawing/2014/main" id="{45510DEE-42BF-4766-BAA4-7762391D9ACB}"/>
              </a:ext>
            </a:extLst>
          </p:cNvPr>
          <p:cNvSpPr txBox="1"/>
          <p:nvPr/>
        </p:nvSpPr>
        <p:spPr>
          <a:xfrm>
            <a:off x="2615734" y="6534835"/>
            <a:ext cx="6960560" cy="323165"/>
          </a:xfrm>
          <a:prstGeom prst="rect">
            <a:avLst/>
          </a:prstGeom>
          <a:noFill/>
        </p:spPr>
        <p:txBody>
          <a:bodyPr wrap="none" rtlCol="0">
            <a:spAutoFit/>
          </a:bodyPr>
          <a:lstStyle/>
          <a:p>
            <a:pPr algn="ctr"/>
            <a:r>
              <a:rPr lang="de-DE" sz="1500" b="1" i="1" dirty="0">
                <a:solidFill>
                  <a:schemeClr val="bg1"/>
                </a:solidFill>
              </a:rPr>
              <a:t>Northern Fulmar (</a:t>
            </a:r>
            <a:r>
              <a:rPr lang="en-GB" sz="1500" b="1" i="1" dirty="0">
                <a:solidFill>
                  <a:schemeClr val="bg1"/>
                </a:solidFill>
              </a:rPr>
              <a:t>Fulmarus glacialis</a:t>
            </a:r>
            <a:r>
              <a:rPr lang="de-DE" sz="1500" b="1" dirty="0">
                <a:solidFill>
                  <a:schemeClr val="bg1"/>
                </a:solidFill>
              </a:rPr>
              <a:t>) and Atlantic Puffin </a:t>
            </a:r>
            <a:r>
              <a:rPr lang="de-DE" sz="1500" b="1" i="1" dirty="0">
                <a:solidFill>
                  <a:schemeClr val="bg1"/>
                </a:solidFill>
              </a:rPr>
              <a:t>(</a:t>
            </a:r>
            <a:r>
              <a:rPr lang="en-GB" sz="1500" b="1" i="1" dirty="0" err="1">
                <a:solidFill>
                  <a:schemeClr val="bg1"/>
                </a:solidFill>
              </a:rPr>
              <a:t>Fratercula</a:t>
            </a:r>
            <a:r>
              <a:rPr lang="en-GB" sz="1500" b="1" i="1" dirty="0">
                <a:solidFill>
                  <a:schemeClr val="bg1"/>
                </a:solidFill>
              </a:rPr>
              <a:t> </a:t>
            </a:r>
            <a:r>
              <a:rPr lang="en-GB" sz="1500" b="1" i="1" dirty="0" err="1">
                <a:solidFill>
                  <a:schemeClr val="bg1"/>
                </a:solidFill>
              </a:rPr>
              <a:t>arctica</a:t>
            </a:r>
            <a:r>
              <a:rPr lang="de-DE" sz="1500" b="1" i="1" dirty="0">
                <a:solidFill>
                  <a:schemeClr val="bg1"/>
                </a:solidFill>
              </a:rPr>
              <a:t>)  </a:t>
            </a:r>
            <a:endParaRPr lang="en-GB" sz="1500" b="1" i="1" dirty="0">
              <a:solidFill>
                <a:schemeClr val="bg1"/>
              </a:solidFill>
            </a:endParaRPr>
          </a:p>
        </p:txBody>
      </p:sp>
    </p:spTree>
    <p:extLst>
      <p:ext uri="{BB962C8B-B14F-4D97-AF65-F5344CB8AC3E}">
        <p14:creationId xmlns:p14="http://schemas.microsoft.com/office/powerpoint/2010/main" val="1574780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swimming in the water&#10;&#10;AI-generated content may be incorrect.">
            <a:extLst>
              <a:ext uri="{FF2B5EF4-FFF2-40B4-BE49-F238E27FC236}">
                <a16:creationId xmlns:a16="http://schemas.microsoft.com/office/drawing/2014/main" id="{512CD42C-A664-28C1-EEB3-4A255EE518A6}"/>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5510DEE-42BF-4766-BAA4-7762391D9ACB}"/>
              </a:ext>
            </a:extLst>
          </p:cNvPr>
          <p:cNvSpPr txBox="1"/>
          <p:nvPr/>
        </p:nvSpPr>
        <p:spPr>
          <a:xfrm>
            <a:off x="10809890" y="6611779"/>
            <a:ext cx="1443024" cy="246221"/>
          </a:xfrm>
          <a:prstGeom prst="rect">
            <a:avLst/>
          </a:prstGeom>
          <a:noFill/>
        </p:spPr>
        <p:txBody>
          <a:bodyPr wrap="none" rtlCol="0">
            <a:spAutoFit/>
          </a:bodyPr>
          <a:lstStyle/>
          <a:p>
            <a:r>
              <a:rPr lang="de-DE" sz="1000" dirty="0">
                <a:solidFill>
                  <a:schemeClr val="bg1"/>
                </a:solidFill>
              </a:rPr>
              <a:t>Credit: Timo Heinz/HX</a:t>
            </a:r>
            <a:endParaRPr lang="en-GB" sz="1000" dirty="0">
              <a:solidFill>
                <a:schemeClr val="bg1"/>
              </a:solidFill>
            </a:endParaRPr>
          </a:p>
        </p:txBody>
      </p:sp>
      <p:sp>
        <p:nvSpPr>
          <p:cNvPr id="10" name="TextBox 9">
            <a:extLst>
              <a:ext uri="{FF2B5EF4-FFF2-40B4-BE49-F238E27FC236}">
                <a16:creationId xmlns:a16="http://schemas.microsoft.com/office/drawing/2014/main" id="{45510DEE-42BF-4766-BAA4-7762391D9ACB}"/>
              </a:ext>
            </a:extLst>
          </p:cNvPr>
          <p:cNvSpPr txBox="1"/>
          <p:nvPr/>
        </p:nvSpPr>
        <p:spPr>
          <a:xfrm>
            <a:off x="4022355" y="6534835"/>
            <a:ext cx="4147289" cy="323165"/>
          </a:xfrm>
          <a:prstGeom prst="rect">
            <a:avLst/>
          </a:prstGeom>
          <a:noFill/>
        </p:spPr>
        <p:txBody>
          <a:bodyPr wrap="none" rtlCol="0">
            <a:spAutoFit/>
          </a:bodyPr>
          <a:lstStyle/>
          <a:p>
            <a:pPr algn="ctr"/>
            <a:r>
              <a:rPr lang="de-DE" sz="1500" b="1" dirty="0">
                <a:solidFill>
                  <a:schemeClr val="bg1"/>
                </a:solidFill>
              </a:rPr>
              <a:t>Red</a:t>
            </a:r>
            <a:r>
              <a:rPr lang="nb-NO" sz="1500" b="1" dirty="0">
                <a:solidFill>
                  <a:schemeClr val="bg1"/>
                </a:solidFill>
              </a:rPr>
              <a:t>-</a:t>
            </a:r>
            <a:r>
              <a:rPr lang="nb-NO" sz="1500" b="1" dirty="0" err="1">
                <a:solidFill>
                  <a:schemeClr val="bg1"/>
                </a:solidFill>
              </a:rPr>
              <a:t>necked</a:t>
            </a:r>
            <a:r>
              <a:rPr lang="nb-NO" sz="1500" b="1" dirty="0">
                <a:solidFill>
                  <a:schemeClr val="bg1"/>
                </a:solidFill>
              </a:rPr>
              <a:t> </a:t>
            </a:r>
            <a:r>
              <a:rPr lang="nb-NO" sz="1500" b="1" dirty="0" err="1">
                <a:solidFill>
                  <a:schemeClr val="bg1"/>
                </a:solidFill>
              </a:rPr>
              <a:t>Phalarope</a:t>
            </a:r>
            <a:r>
              <a:rPr lang="de-DE" sz="1500" b="1" dirty="0">
                <a:solidFill>
                  <a:schemeClr val="bg1"/>
                </a:solidFill>
              </a:rPr>
              <a:t> </a:t>
            </a:r>
            <a:r>
              <a:rPr lang="de-DE" sz="1500" b="1" i="1" dirty="0">
                <a:solidFill>
                  <a:schemeClr val="bg1"/>
                </a:solidFill>
              </a:rPr>
              <a:t>(</a:t>
            </a:r>
            <a:r>
              <a:rPr lang="en-GB" sz="1500" b="1" i="1" dirty="0" err="1">
                <a:solidFill>
                  <a:schemeClr val="bg1"/>
                </a:solidFill>
              </a:rPr>
              <a:t>Phalaropus</a:t>
            </a:r>
            <a:r>
              <a:rPr lang="en-GB" sz="1500" b="1" i="1" dirty="0">
                <a:solidFill>
                  <a:schemeClr val="bg1"/>
                </a:solidFill>
              </a:rPr>
              <a:t> </a:t>
            </a:r>
            <a:r>
              <a:rPr lang="en-GB" sz="1500" b="1" i="1" dirty="0" err="1">
                <a:solidFill>
                  <a:schemeClr val="bg1"/>
                </a:solidFill>
              </a:rPr>
              <a:t>lobatus</a:t>
            </a:r>
            <a:r>
              <a:rPr lang="de-DE" sz="1500" b="1" i="1" dirty="0">
                <a:solidFill>
                  <a:schemeClr val="bg1"/>
                </a:solidFill>
              </a:rPr>
              <a:t>) </a:t>
            </a:r>
            <a:endParaRPr lang="en-GB" sz="1500" b="1" i="1" dirty="0">
              <a:solidFill>
                <a:schemeClr val="bg1"/>
              </a:solidFill>
            </a:endParaRPr>
          </a:p>
        </p:txBody>
      </p:sp>
    </p:spTree>
    <p:extLst>
      <p:ext uri="{BB962C8B-B14F-4D97-AF65-F5344CB8AC3E}">
        <p14:creationId xmlns:p14="http://schemas.microsoft.com/office/powerpoint/2010/main" val="603671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whale tail in the water&#10;&#10;AI-generated content may be incorrect.">
            <a:extLst>
              <a:ext uri="{FF2B5EF4-FFF2-40B4-BE49-F238E27FC236}">
                <a16:creationId xmlns:a16="http://schemas.microsoft.com/office/drawing/2014/main" id="{80D34222-280E-985E-7BA3-3C9A5781C077}"/>
              </a:ext>
            </a:extLst>
          </p:cNvPr>
          <p:cNvPicPr>
            <a:picLocks noGrp="1" noChangeAspect="1"/>
          </p:cNvPicPr>
          <p:nvPr>
            <p:ph type="pic" sz="quarter" idx="13"/>
          </p:nvPr>
        </p:nvPicPr>
        <p:blipFill>
          <a:blip r:embed="rId3"/>
          <a:srcRect l="69" r="69"/>
          <a:stretch>
            <a:fillRect/>
          </a:stretch>
        </p:blipFill>
        <p:spPr/>
      </p:pic>
      <p:pic>
        <p:nvPicPr>
          <p:cNvPr id="5" name="Picture 4">
            <a:extLst>
              <a:ext uri="{FF2B5EF4-FFF2-40B4-BE49-F238E27FC236}">
                <a16:creationId xmlns:a16="http://schemas.microsoft.com/office/drawing/2014/main" id="{33DA004D-A411-E6EC-ECBD-18071C03259F}"/>
              </a:ext>
            </a:extLst>
          </p:cNvPr>
          <p:cNvPicPr>
            <a:picLocks noChangeAspect="1"/>
          </p:cNvPicPr>
          <p:nvPr/>
        </p:nvPicPr>
        <p:blipFill>
          <a:blip r:embed="rId4"/>
          <a:stretch>
            <a:fillRect/>
          </a:stretch>
        </p:blipFill>
        <p:spPr>
          <a:xfrm>
            <a:off x="0" y="0"/>
            <a:ext cx="10504318" cy="3237257"/>
          </a:xfrm>
          <a:prstGeom prst="rect">
            <a:avLst/>
          </a:prstGeom>
        </p:spPr>
      </p:pic>
      <p:sp>
        <p:nvSpPr>
          <p:cNvPr id="6" name="TextBox 5">
            <a:extLst>
              <a:ext uri="{FF2B5EF4-FFF2-40B4-BE49-F238E27FC236}">
                <a16:creationId xmlns:a16="http://schemas.microsoft.com/office/drawing/2014/main" id="{45510DEE-42BF-4766-BAA4-7762391D9ACB}"/>
              </a:ext>
            </a:extLst>
          </p:cNvPr>
          <p:cNvSpPr txBox="1"/>
          <p:nvPr/>
        </p:nvSpPr>
        <p:spPr>
          <a:xfrm>
            <a:off x="10759649" y="6611779"/>
            <a:ext cx="1443024" cy="246221"/>
          </a:xfrm>
          <a:prstGeom prst="rect">
            <a:avLst/>
          </a:prstGeom>
          <a:noFill/>
        </p:spPr>
        <p:txBody>
          <a:bodyPr wrap="none" rtlCol="0">
            <a:spAutoFit/>
          </a:bodyPr>
          <a:lstStyle/>
          <a:p>
            <a:r>
              <a:rPr lang="de-DE" sz="1000" dirty="0">
                <a:solidFill>
                  <a:schemeClr val="bg2"/>
                </a:solidFill>
              </a:rPr>
              <a:t>Credit: Timo Heinz/HX</a:t>
            </a:r>
            <a:endParaRPr lang="en-GB" sz="1000" dirty="0">
              <a:solidFill>
                <a:schemeClr val="bg2"/>
              </a:solidFill>
            </a:endParaRPr>
          </a:p>
        </p:txBody>
      </p:sp>
    </p:spTree>
    <p:extLst>
      <p:ext uri="{BB962C8B-B14F-4D97-AF65-F5344CB8AC3E}">
        <p14:creationId xmlns:p14="http://schemas.microsoft.com/office/powerpoint/2010/main" val="4186287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E9321E3-840E-B4F3-4864-B958BEFBD0AA}"/>
              </a:ext>
            </a:extLst>
          </p:cNvPr>
          <p:cNvSpPr txBox="1">
            <a:spLocks/>
          </p:cNvSpPr>
          <p:nvPr/>
        </p:nvSpPr>
        <p:spPr>
          <a:xfrm>
            <a:off x="376396" y="327979"/>
            <a:ext cx="8501789" cy="539720"/>
          </a:xfrm>
          <a:prstGeom prst="rect">
            <a:avLst/>
          </a:prstGeom>
        </p:spPr>
        <p:txBody>
          <a:bodyPr vert="horz" wrap="square" lIns="90000" tIns="90000" rIns="91440" bIns="0" rtlCol="0" anchor="b" anchorCtr="0">
            <a:spAutoFit/>
          </a:bodyPr>
          <a:lstStyle>
            <a:lvl1pPr algn="l" defTabSz="609585" rtl="0" eaLnBrk="1" latinLnBrk="0" hangingPunct="1">
              <a:lnSpc>
                <a:spcPts val="3467"/>
              </a:lnSpc>
              <a:spcBef>
                <a:spcPct val="0"/>
              </a:spcBef>
              <a:buNone/>
              <a:defRPr sz="5333" b="1" i="0" kern="1200">
                <a:solidFill>
                  <a:schemeClr val="bg1"/>
                </a:solidFill>
                <a:latin typeface="Hurtigruten Display Condensed" pitchFamily="2" charset="0"/>
                <a:ea typeface="+mj-ea"/>
                <a:cs typeface="Arial"/>
              </a:defRPr>
            </a:lvl1pPr>
          </a:lstStyle>
          <a:p>
            <a:r>
              <a:rPr lang="en-GB" sz="4400" dirty="0">
                <a:latin typeface="+mj-lt"/>
              </a:rPr>
              <a:t>Wildlife List – Marine Mammals</a:t>
            </a:r>
          </a:p>
        </p:txBody>
      </p:sp>
      <p:pic>
        <p:nvPicPr>
          <p:cNvPr id="4" name="Picture 3" descr="A white whale tail on a black background&#10;&#10;Description automatically generated with low confidence">
            <a:extLst>
              <a:ext uri="{FF2B5EF4-FFF2-40B4-BE49-F238E27FC236}">
                <a16:creationId xmlns:a16="http://schemas.microsoft.com/office/drawing/2014/main" id="{F3D2CA4C-BB46-3A54-F2F4-28895C1E5001}"/>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7114480" y="704280"/>
            <a:ext cx="4521200" cy="744137"/>
          </a:xfrm>
          <a:prstGeom prst="rect">
            <a:avLst/>
          </a:prstGeom>
          <a:effectLst>
            <a:outerShdw blurRad="50800" dist="50800" dir="5400000" algn="ctr" rotWithShape="0">
              <a:srgbClr val="000000"/>
            </a:outerShdw>
          </a:effectLst>
        </p:spPr>
      </p:pic>
      <p:graphicFrame>
        <p:nvGraphicFramePr>
          <p:cNvPr id="2" name="Table 1">
            <a:extLst>
              <a:ext uri="{FF2B5EF4-FFF2-40B4-BE49-F238E27FC236}">
                <a16:creationId xmlns:a16="http://schemas.microsoft.com/office/drawing/2014/main" id="{09FEA268-0F66-A99B-DCEB-B11F9B390F97}"/>
              </a:ext>
            </a:extLst>
          </p:cNvPr>
          <p:cNvGraphicFramePr>
            <a:graphicFrameLocks noGrp="1"/>
          </p:cNvGraphicFramePr>
          <p:nvPr/>
        </p:nvGraphicFramePr>
        <p:xfrm>
          <a:off x="344384" y="975694"/>
          <a:ext cx="11382042" cy="3905064"/>
        </p:xfrm>
        <a:graphic>
          <a:graphicData uri="http://schemas.openxmlformats.org/drawingml/2006/table">
            <a:tbl>
              <a:tblPr firstRow="1">
                <a:tableStyleId>{775DCB02-9BB8-47FD-8907-85C794F793BA}</a:tableStyleId>
              </a:tblPr>
              <a:tblGrid>
                <a:gridCol w="2705463">
                  <a:extLst>
                    <a:ext uri="{9D8B030D-6E8A-4147-A177-3AD203B41FA5}">
                      <a16:colId xmlns:a16="http://schemas.microsoft.com/office/drawing/2014/main" val="3088101616"/>
                    </a:ext>
                  </a:extLst>
                </a:gridCol>
                <a:gridCol w="2892193">
                  <a:extLst>
                    <a:ext uri="{9D8B030D-6E8A-4147-A177-3AD203B41FA5}">
                      <a16:colId xmlns:a16="http://schemas.microsoft.com/office/drawing/2014/main" val="2578081934"/>
                    </a:ext>
                  </a:extLst>
                </a:gridCol>
                <a:gridCol w="2892193">
                  <a:extLst>
                    <a:ext uri="{9D8B030D-6E8A-4147-A177-3AD203B41FA5}">
                      <a16:colId xmlns:a16="http://schemas.microsoft.com/office/drawing/2014/main" val="3905369065"/>
                    </a:ext>
                  </a:extLst>
                </a:gridCol>
                <a:gridCol w="2892193">
                  <a:extLst>
                    <a:ext uri="{9D8B030D-6E8A-4147-A177-3AD203B41FA5}">
                      <a16:colId xmlns:a16="http://schemas.microsoft.com/office/drawing/2014/main" val="3595051564"/>
                    </a:ext>
                  </a:extLst>
                </a:gridCol>
              </a:tblGrid>
              <a:tr h="636685">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Jost Medium" pitchFamily="2" charset="0"/>
                          <a:cs typeface="Times New Roman" panose="02020603050405020304" pitchFamily="18" charset="0"/>
                        </a:rPr>
                        <a:t>Scientific</a:t>
                      </a:r>
                      <a:r>
                        <a:rPr lang="nb-NO" sz="1200" b="1" i="1" kern="1200" baseline="0" dirty="0">
                          <a:solidFill>
                            <a:schemeClr val="tx1"/>
                          </a:solidFill>
                          <a:effectLst/>
                          <a:latin typeface="+mn-lt"/>
                          <a:ea typeface="Jost Medium" pitchFamily="2" charset="0"/>
                          <a:cs typeface="Times New Roman" panose="02020603050405020304" pitchFamily="18" charset="0"/>
                        </a:rPr>
                        <a:t> </a:t>
                      </a:r>
                      <a:r>
                        <a:rPr lang="nb-NO" sz="1200" b="1" i="1" kern="1200" baseline="0" dirty="0" err="1">
                          <a:solidFill>
                            <a:schemeClr val="tx1"/>
                          </a:solidFill>
                          <a:effectLst/>
                          <a:latin typeface="+mn-lt"/>
                          <a:ea typeface="Jost Medium" pitchFamily="2" charset="0"/>
                          <a:cs typeface="Times New Roman" panose="02020603050405020304" pitchFamily="18" charset="0"/>
                        </a:rPr>
                        <a:t>Name</a:t>
                      </a:r>
                      <a:endParaRPr lang="en-GB" sz="1200" b="1" i="1" kern="1200" dirty="0">
                        <a:solidFill>
                          <a:schemeClr val="tx1"/>
                        </a:solidFill>
                        <a:effectLst/>
                        <a:latin typeface="+mn-lt"/>
                        <a:ea typeface="Jost Medium" pitchFamily="2" charset="0"/>
                        <a:cs typeface="Times New Roman" panose="02020603050405020304" pitchFamily="18" charset="0"/>
                      </a:endParaRPr>
                    </a:p>
                  </a:txBody>
                  <a:tcPr anchor="ctr"/>
                </a:tc>
                <a:tc>
                  <a:txBody>
                    <a:bodyPr/>
                    <a:lstStyle/>
                    <a:p>
                      <a:pPr algn="ctr"/>
                      <a:r>
                        <a:rPr lang="en-US" sz="1200" b="1" i="0" kern="1200" dirty="0">
                          <a:solidFill>
                            <a:schemeClr val="tx1"/>
                          </a:solidFill>
                          <a:latin typeface="+mn-lt"/>
                          <a:ea typeface="Jost Medium" pitchFamily="2" charset="0"/>
                          <a:cs typeface="+mn-cs"/>
                        </a:rPr>
                        <a:t>English</a:t>
                      </a:r>
                    </a:p>
                  </a:txBody>
                  <a:tcPr anchor="ctr"/>
                </a:tc>
                <a:tc>
                  <a:txBody>
                    <a:bodyPr/>
                    <a:lstStyle/>
                    <a:p>
                      <a:pPr algn="ctr"/>
                      <a:r>
                        <a:rPr lang="en-US" sz="1200" b="1" i="0" kern="1200" dirty="0">
                          <a:solidFill>
                            <a:schemeClr val="tx1"/>
                          </a:solidFill>
                          <a:latin typeface="+mn-lt"/>
                          <a:ea typeface="Jost Medium" pitchFamily="2" charset="0"/>
                          <a:cs typeface="+mn-cs"/>
                        </a:rPr>
                        <a:t>Deutsch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mn-lt"/>
                          <a:ea typeface="Jost Medium" pitchFamily="2" charset="0"/>
                        </a:rPr>
                        <a:t>Fran</a:t>
                      </a:r>
                      <a:r>
                        <a:rPr lang="en-US" sz="1200" b="1" kern="1200" dirty="0">
                          <a:solidFill>
                            <a:schemeClr val="tx1"/>
                          </a:solidFill>
                          <a:effectLst/>
                          <a:latin typeface="+mn-lt"/>
                          <a:ea typeface="+mn-ea"/>
                          <a:cs typeface="+mn-cs"/>
                        </a:rPr>
                        <a:t>ç</a:t>
                      </a:r>
                      <a:r>
                        <a:rPr lang="en-US" sz="1200" b="1" i="0" dirty="0">
                          <a:solidFill>
                            <a:schemeClr val="tx1"/>
                          </a:solidFill>
                          <a:latin typeface="+mn-lt"/>
                          <a:ea typeface="Jost Medium" pitchFamily="2" charset="0"/>
                        </a:rPr>
                        <a:t>ais</a:t>
                      </a:r>
                    </a:p>
                  </a:txBody>
                  <a:tcPr anchor="ctr"/>
                </a:tc>
                <a:extLst>
                  <a:ext uri="{0D108BD9-81ED-4DB2-BD59-A6C34878D82A}">
                    <a16:rowId xmlns:a16="http://schemas.microsoft.com/office/drawing/2014/main" val="2960362614"/>
                  </a:ext>
                </a:extLst>
              </a:tr>
              <a:tr h="534059">
                <a:tc>
                  <a:txBody>
                    <a:bodyPr/>
                    <a:lstStyle/>
                    <a:p>
                      <a:pPr algn="ctr" fontAlgn="ctr"/>
                      <a:r>
                        <a:rPr lang="en-US" sz="1100" b="0" i="1" dirty="0">
                          <a:latin typeface="Jost "/>
                        </a:rPr>
                        <a:t>Halichoerus </a:t>
                      </a:r>
                      <a:r>
                        <a:rPr lang="en-US" sz="1100" b="0" i="1" dirty="0" err="1">
                          <a:latin typeface="Jost "/>
                        </a:rPr>
                        <a:t>grypus</a:t>
                      </a:r>
                      <a:endParaRPr lang="nb-NO" sz="1100" b="0" i="1" u="none" strike="noStrike" dirty="0">
                        <a:solidFill>
                          <a:srgbClr val="000000"/>
                        </a:solidFill>
                        <a:effectLst/>
                        <a:latin typeface="Jost "/>
                      </a:endParaRPr>
                    </a:p>
                  </a:txBody>
                  <a:tcPr marL="68580" marR="68580" marT="0" marB="0"/>
                </a:tc>
                <a:tc>
                  <a:txBody>
                    <a:bodyPr/>
                    <a:lstStyle/>
                    <a:p>
                      <a:pPr algn="ctr">
                        <a:lnSpc>
                          <a:spcPct val="107000"/>
                        </a:lnSpc>
                        <a:spcAft>
                          <a:spcPts val="800"/>
                        </a:spcAft>
                      </a:pPr>
                      <a:r>
                        <a:rPr lang="en-GB" sz="1100" b="0" kern="100" dirty="0">
                          <a:effectLst/>
                          <a:latin typeface="Jost "/>
                          <a:ea typeface="Calibri" panose="020F0502020204030204" pitchFamily="34" charset="0"/>
                          <a:cs typeface="Calibri" panose="020F0502020204030204" pitchFamily="34" charset="0"/>
                        </a:rPr>
                        <a:t>Grey seal</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err="1">
                          <a:latin typeface="Jost "/>
                        </a:rPr>
                        <a:t>Kegelrobbe</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b="0" kern="100" dirty="0" err="1">
                          <a:effectLst/>
                          <a:latin typeface="Jost "/>
                          <a:ea typeface="Calibri" panose="020F0502020204030204" pitchFamily="34" charset="0"/>
                          <a:cs typeface="Arial" panose="020B0604020202020204" pitchFamily="34" charset="0"/>
                        </a:rPr>
                        <a:t>Phoque</a:t>
                      </a:r>
                      <a:r>
                        <a:rPr lang="en-US" sz="1100" b="0" kern="100" dirty="0">
                          <a:effectLst/>
                          <a:latin typeface="Jost "/>
                          <a:ea typeface="Calibri" panose="020F0502020204030204" pitchFamily="34" charset="0"/>
                          <a:cs typeface="Arial" panose="020B0604020202020204" pitchFamily="34" charset="0"/>
                        </a:rPr>
                        <a:t> gris</a:t>
                      </a:r>
                    </a:p>
                  </a:txBody>
                  <a:tcPr marL="68580" marR="68580" marT="0" marB="0"/>
                </a:tc>
                <a:extLst>
                  <a:ext uri="{0D108BD9-81ED-4DB2-BD59-A6C34878D82A}">
                    <a16:rowId xmlns:a16="http://schemas.microsoft.com/office/drawing/2014/main" val="4057902500"/>
                  </a:ext>
                </a:extLst>
              </a:tr>
              <a:tr h="534059">
                <a:tc>
                  <a:txBody>
                    <a:bodyPr/>
                    <a:lstStyle/>
                    <a:p>
                      <a:pPr algn="ctr" fontAlgn="ctr"/>
                      <a:r>
                        <a:rPr lang="en-US" sz="1100" b="0" i="1" dirty="0" err="1">
                          <a:latin typeface="Jost "/>
                        </a:rPr>
                        <a:t>Phoca</a:t>
                      </a:r>
                      <a:r>
                        <a:rPr lang="en-US" sz="1100" b="0" i="1" dirty="0">
                          <a:latin typeface="Jost "/>
                        </a:rPr>
                        <a:t> </a:t>
                      </a:r>
                      <a:r>
                        <a:rPr lang="en-US" sz="1100" b="0" i="1" dirty="0" err="1">
                          <a:latin typeface="Jost "/>
                        </a:rPr>
                        <a:t>vitulina</a:t>
                      </a:r>
                      <a:r>
                        <a:rPr lang="en-US" sz="1100" b="0" i="1" dirty="0">
                          <a:latin typeface="Jost "/>
                        </a:rPr>
                        <a:t> </a:t>
                      </a:r>
                      <a:endParaRPr lang="en-US" sz="1100" b="0" i="1" u="none" strike="noStrike" dirty="0">
                        <a:solidFill>
                          <a:srgbClr val="000000"/>
                        </a:solidFill>
                        <a:effectLst/>
                        <a:latin typeface="Jost "/>
                      </a:endParaRPr>
                    </a:p>
                  </a:txBody>
                  <a:tcPr marL="68580" marR="68580" marT="0" marB="0"/>
                </a:tc>
                <a:tc>
                  <a:txBody>
                    <a:bodyPr/>
                    <a:lstStyle/>
                    <a:p>
                      <a:pPr algn="ctr">
                        <a:lnSpc>
                          <a:spcPct val="107000"/>
                        </a:lnSpc>
                        <a:spcAft>
                          <a:spcPts val="800"/>
                        </a:spcAft>
                      </a:pPr>
                      <a:r>
                        <a:rPr lang="en-GB" sz="1100" b="0" kern="100" dirty="0">
                          <a:effectLst/>
                          <a:latin typeface="Jost "/>
                          <a:ea typeface="Calibri" panose="020F0502020204030204" pitchFamily="34" charset="0"/>
                          <a:cs typeface="Calibri" panose="020F0502020204030204" pitchFamily="34" charset="0"/>
                        </a:rPr>
                        <a:t>Harbour seal </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err="1">
                          <a:latin typeface="Jost "/>
                        </a:rPr>
                        <a:t>Kegelrobbe</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b="0" kern="100" dirty="0" err="1">
                          <a:effectLst/>
                          <a:latin typeface="Jost "/>
                          <a:ea typeface="Calibri" panose="020F0502020204030204" pitchFamily="34" charset="0"/>
                          <a:cs typeface="Arial" panose="020B0604020202020204" pitchFamily="34" charset="0"/>
                        </a:rPr>
                        <a:t>Phoque</a:t>
                      </a:r>
                      <a:r>
                        <a:rPr lang="en-US" sz="1100" b="0" kern="100" dirty="0">
                          <a:effectLst/>
                          <a:latin typeface="Jost "/>
                          <a:ea typeface="Calibri" panose="020F0502020204030204" pitchFamily="34" charset="0"/>
                          <a:cs typeface="Arial" panose="020B0604020202020204" pitchFamily="34" charset="0"/>
                        </a:rPr>
                        <a:t> </a:t>
                      </a:r>
                      <a:r>
                        <a:rPr lang="en-US" sz="1100" b="0" kern="100" dirty="0" err="1">
                          <a:effectLst/>
                          <a:latin typeface="Jost "/>
                          <a:ea typeface="Calibri" panose="020F0502020204030204" pitchFamily="34" charset="0"/>
                          <a:cs typeface="Arial" panose="020B0604020202020204" pitchFamily="34" charset="0"/>
                        </a:rPr>
                        <a:t>commun</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19231165"/>
                  </a:ext>
                </a:extLst>
              </a:tr>
              <a:tr h="418963">
                <a:tc>
                  <a:txBody>
                    <a:bodyPr/>
                    <a:lstStyle/>
                    <a:p>
                      <a:pPr marL="0" algn="ctr" defTabSz="914400" rtl="0" eaLnBrk="1" fontAlgn="ctr" latinLnBrk="0" hangingPunct="1"/>
                      <a:r>
                        <a:rPr lang="en-US" sz="1100" b="0" i="1" dirty="0"/>
                        <a:t>Megaptera novaeangliae </a:t>
                      </a:r>
                      <a:endParaRPr lang="en-US" sz="1100" b="0" i="1" u="none" strike="noStrike" kern="1200" dirty="0">
                        <a:solidFill>
                          <a:srgbClr val="000000"/>
                        </a:solidFill>
                        <a:effectLst/>
                        <a:latin typeface="Jost "/>
                        <a:ea typeface="+mn-ea"/>
                        <a:cs typeface="+mn-cs"/>
                      </a:endParaRPr>
                    </a:p>
                  </a:txBody>
                  <a:tcPr marL="68580" marR="68580" marT="0" marB="0"/>
                </a:tc>
                <a:tc>
                  <a:txBody>
                    <a:bodyPr/>
                    <a:lstStyle/>
                    <a:p>
                      <a:pPr algn="ctr">
                        <a:lnSpc>
                          <a:spcPct val="107000"/>
                        </a:lnSpc>
                        <a:spcAft>
                          <a:spcPts val="800"/>
                        </a:spcAft>
                      </a:pPr>
                      <a:r>
                        <a:rPr lang="en-US" sz="1100" dirty="0"/>
                        <a:t> Humpback whale</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err="1"/>
                        <a:t>Buckelwal</a:t>
                      </a:r>
                      <a:r>
                        <a:rPr lang="en-US" sz="1100" dirty="0"/>
                        <a:t> </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a:t> </a:t>
                      </a:r>
                      <a:r>
                        <a:rPr lang="en-US" sz="1100" dirty="0" err="1"/>
                        <a:t>Baleine</a:t>
                      </a:r>
                      <a:r>
                        <a:rPr lang="en-US" sz="1100" dirty="0"/>
                        <a:t> à </a:t>
                      </a:r>
                      <a:r>
                        <a:rPr lang="en-US" sz="1100" dirty="0" err="1"/>
                        <a:t>bosse</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41895192"/>
                  </a:ext>
                </a:extLst>
              </a:tr>
              <a:tr h="431169">
                <a:tc>
                  <a:txBody>
                    <a:bodyPr/>
                    <a:lstStyle/>
                    <a:p>
                      <a:pPr algn="ctr" fontAlgn="ctr"/>
                      <a:r>
                        <a:rPr lang="en-US" sz="1100" b="0" i="1" dirty="0"/>
                        <a:t>Orcinus orca </a:t>
                      </a:r>
                      <a:endParaRPr lang="nb-NO" sz="1100" b="0" i="1" u="none" strike="noStrike" dirty="0">
                        <a:solidFill>
                          <a:srgbClr val="000000"/>
                        </a:solidFill>
                        <a:effectLst/>
                        <a:latin typeface="Jost "/>
                      </a:endParaRPr>
                    </a:p>
                  </a:txBody>
                  <a:tcPr marL="68580" marR="68580" marT="0" marB="0"/>
                </a:tc>
                <a:tc>
                  <a:txBody>
                    <a:bodyPr/>
                    <a:lstStyle/>
                    <a:p>
                      <a:pPr algn="ctr">
                        <a:lnSpc>
                          <a:spcPct val="107000"/>
                        </a:lnSpc>
                        <a:spcAft>
                          <a:spcPts val="800"/>
                        </a:spcAft>
                      </a:pPr>
                      <a:r>
                        <a:rPr lang="en-US" sz="1100" dirty="0"/>
                        <a:t> Killer whale </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err="1"/>
                        <a:t>Schwertwal</a:t>
                      </a:r>
                      <a:r>
                        <a:rPr lang="en-US" sz="1100" dirty="0"/>
                        <a:t> </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err="1"/>
                        <a:t>Épaulard</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75983172"/>
                  </a:ext>
                </a:extLst>
              </a:tr>
              <a:tr h="471355">
                <a:tc>
                  <a:txBody>
                    <a:bodyPr/>
                    <a:lstStyle/>
                    <a:p>
                      <a:pPr algn="ctr" fontAlgn="ctr"/>
                      <a:r>
                        <a:rPr lang="en-US" sz="1100" b="0" i="1" dirty="0"/>
                        <a:t>Balaenoptera </a:t>
                      </a:r>
                      <a:r>
                        <a:rPr lang="en-US" sz="1100" b="0" i="1" dirty="0" err="1"/>
                        <a:t>acutorostrata</a:t>
                      </a:r>
                      <a:r>
                        <a:rPr lang="en-US" sz="1100" b="0" i="1" dirty="0"/>
                        <a:t> </a:t>
                      </a:r>
                      <a:endParaRPr lang="nb-NO" sz="1100" b="0" i="1" u="none" strike="noStrike" dirty="0">
                        <a:solidFill>
                          <a:srgbClr val="000000"/>
                        </a:solidFill>
                        <a:effectLst/>
                        <a:latin typeface="Jost "/>
                      </a:endParaRPr>
                    </a:p>
                  </a:txBody>
                  <a:tcPr marL="68580" marR="68580" marT="0" marB="0"/>
                </a:tc>
                <a:tc>
                  <a:txBody>
                    <a:bodyPr/>
                    <a:lstStyle/>
                    <a:p>
                      <a:pPr algn="ctr">
                        <a:lnSpc>
                          <a:spcPct val="107000"/>
                        </a:lnSpc>
                        <a:spcAft>
                          <a:spcPts val="800"/>
                        </a:spcAft>
                      </a:pPr>
                      <a:r>
                        <a:rPr lang="en-US" sz="1100" dirty="0"/>
                        <a:t> Minke Whale </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err="1"/>
                        <a:t>Zwergwal</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a:t>Petit rorqual</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39684603"/>
                  </a:ext>
                </a:extLst>
              </a:tr>
              <a:tr h="439387">
                <a:tc>
                  <a:txBody>
                    <a:bodyPr/>
                    <a:lstStyle/>
                    <a:p>
                      <a:pPr algn="ctr" fontAlgn="ctr"/>
                      <a:r>
                        <a:rPr lang="en-US" sz="1100" b="0" i="1" dirty="0"/>
                        <a:t>Physeter macrocephalus</a:t>
                      </a:r>
                      <a:endParaRPr lang="nb-NO" sz="1100" b="0" i="1" u="none" strike="noStrike" dirty="0">
                        <a:solidFill>
                          <a:srgbClr val="000000"/>
                        </a:solidFill>
                        <a:effectLst/>
                        <a:latin typeface="Jost "/>
                      </a:endParaRPr>
                    </a:p>
                  </a:txBody>
                  <a:tcPr marL="68580" marR="68580" marT="0" marB="0"/>
                </a:tc>
                <a:tc>
                  <a:txBody>
                    <a:bodyPr/>
                    <a:lstStyle/>
                    <a:p>
                      <a:pPr algn="ctr">
                        <a:lnSpc>
                          <a:spcPct val="107000"/>
                        </a:lnSpc>
                        <a:spcAft>
                          <a:spcPts val="800"/>
                        </a:spcAft>
                      </a:pPr>
                      <a:r>
                        <a:rPr lang="en-US" sz="1100" dirty="0"/>
                        <a:t>Sperm Whale</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err="1"/>
                        <a:t>Pottwal</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a:t>Cachalot</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38282088"/>
                  </a:ext>
                </a:extLst>
              </a:tr>
              <a:tr h="439387">
                <a:tc>
                  <a:txBody>
                    <a:bodyPr/>
                    <a:lstStyle/>
                    <a:p>
                      <a:pPr algn="ctr" fontAlgn="ctr"/>
                      <a:r>
                        <a:rPr lang="en-US" sz="1100" b="0" i="1" dirty="0" err="1"/>
                        <a:t>Lagenorhynchus</a:t>
                      </a:r>
                      <a:r>
                        <a:rPr lang="en-US" sz="1100" b="0" i="1" dirty="0"/>
                        <a:t> </a:t>
                      </a:r>
                      <a:r>
                        <a:rPr lang="en-US" sz="1100" b="0" i="1" dirty="0" err="1"/>
                        <a:t>albirostris</a:t>
                      </a:r>
                      <a:endParaRPr lang="nb-NO" sz="1100" b="0" i="1" u="none" strike="noStrike" dirty="0">
                        <a:solidFill>
                          <a:srgbClr val="000000"/>
                        </a:solidFill>
                        <a:effectLst/>
                        <a:latin typeface="Jost "/>
                      </a:endParaRPr>
                    </a:p>
                  </a:txBody>
                  <a:tcPr marL="68580" marR="68580" marT="0" marB="0"/>
                </a:tc>
                <a:tc>
                  <a:txBody>
                    <a:bodyPr/>
                    <a:lstStyle/>
                    <a:p>
                      <a:pPr algn="ctr">
                        <a:lnSpc>
                          <a:spcPct val="107000"/>
                        </a:lnSpc>
                        <a:spcAft>
                          <a:spcPts val="800"/>
                        </a:spcAft>
                      </a:pPr>
                      <a:r>
                        <a:rPr lang="en-US" sz="1100" dirty="0"/>
                        <a:t>White-beaked Dolphin</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err="1"/>
                        <a:t>Weißschnauzendelfin</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1100" dirty="0"/>
                        <a:t>Dauphin à </a:t>
                      </a:r>
                      <a:r>
                        <a:rPr lang="en-US" sz="1100" dirty="0" err="1"/>
                        <a:t>bec</a:t>
                      </a:r>
                      <a:r>
                        <a:rPr lang="en-US" sz="1100" dirty="0"/>
                        <a:t> </a:t>
                      </a:r>
                      <a:r>
                        <a:rPr lang="en-US" sz="1100" dirty="0" err="1"/>
                        <a:t>blanc</a:t>
                      </a:r>
                      <a:endParaRPr lang="en-US" sz="1100" b="0" kern="100" dirty="0">
                        <a:effectLst/>
                        <a:latin typeface="Jost "/>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45387128"/>
                  </a:ext>
                </a:extLst>
              </a:tr>
            </a:tbl>
          </a:graphicData>
        </a:graphic>
      </p:graphicFrame>
    </p:spTree>
    <p:extLst>
      <p:ext uri="{BB962C8B-B14F-4D97-AF65-F5344CB8AC3E}">
        <p14:creationId xmlns:p14="http://schemas.microsoft.com/office/powerpoint/2010/main" val="1323606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592C95D-BD2E-41AF-8337-191A0DD11768}"/>
              </a:ext>
            </a:extLst>
          </p:cNvPr>
          <p:cNvSpPr txBox="1"/>
          <p:nvPr/>
        </p:nvSpPr>
        <p:spPr>
          <a:xfrm>
            <a:off x="0" y="6611779"/>
            <a:ext cx="1308371" cy="246221"/>
          </a:xfrm>
          <a:prstGeom prst="rect">
            <a:avLst/>
          </a:prstGeom>
          <a:noFill/>
        </p:spPr>
        <p:txBody>
          <a:bodyPr wrap="none" rtlCol="0">
            <a:spAutoFit/>
          </a:bodyPr>
          <a:lstStyle/>
          <a:p>
            <a:r>
              <a:rPr lang="de-DE" sz="1000" dirty="0">
                <a:solidFill>
                  <a:schemeClr val="bg1"/>
                </a:solidFill>
              </a:rPr>
              <a:t>Photo: Oscar Farrera</a:t>
            </a:r>
            <a:endParaRPr lang="en-GB" sz="1000" dirty="0">
              <a:solidFill>
                <a:schemeClr val="bg1"/>
              </a:solidFill>
            </a:endParaRPr>
          </a:p>
        </p:txBody>
      </p:sp>
      <p:sp>
        <p:nvSpPr>
          <p:cNvPr id="10" name="Title 1">
            <a:extLst>
              <a:ext uri="{FF2B5EF4-FFF2-40B4-BE49-F238E27FC236}">
                <a16:creationId xmlns:a16="http://schemas.microsoft.com/office/drawing/2014/main" id="{72AEF88B-096A-4181-B17B-970320B9309C}"/>
              </a:ext>
            </a:extLst>
          </p:cNvPr>
          <p:cNvSpPr>
            <a:spLocks noGrp="1"/>
          </p:cNvSpPr>
          <p:nvPr>
            <p:ph type="ctrTitle"/>
          </p:nvPr>
        </p:nvSpPr>
        <p:spPr/>
        <p:txBody>
          <a:bodyPr>
            <a:normAutofit/>
          </a:bodyPr>
          <a:lstStyle/>
          <a:p>
            <a:r>
              <a:rPr lang="en-GB" dirty="0"/>
              <a:t>Connect With Your Inner Scientist</a:t>
            </a:r>
          </a:p>
        </p:txBody>
      </p:sp>
    </p:spTree>
    <p:extLst>
      <p:ext uri="{BB962C8B-B14F-4D97-AF65-F5344CB8AC3E}">
        <p14:creationId xmlns:p14="http://schemas.microsoft.com/office/powerpoint/2010/main" val="3914085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D65C-7EAE-FA0A-DEAD-62DD44240EA5}"/>
              </a:ext>
            </a:extLst>
          </p:cNvPr>
          <p:cNvSpPr>
            <a:spLocks noGrp="1"/>
          </p:cNvSpPr>
          <p:nvPr>
            <p:ph type="title"/>
          </p:nvPr>
        </p:nvSpPr>
        <p:spPr>
          <a:xfrm>
            <a:off x="8437145" y="256529"/>
            <a:ext cx="3438469" cy="1899066"/>
          </a:xfrm>
        </p:spPr>
        <p:txBody>
          <a:bodyPr/>
          <a:lstStyle/>
          <a:p>
            <a:r>
              <a:rPr lang="en-US" dirty="0"/>
              <a:t>Science &amp; Education Program</a:t>
            </a:r>
          </a:p>
        </p:txBody>
      </p:sp>
      <p:sp>
        <p:nvSpPr>
          <p:cNvPr id="4" name="Text Placeholder 3">
            <a:extLst>
              <a:ext uri="{FF2B5EF4-FFF2-40B4-BE49-F238E27FC236}">
                <a16:creationId xmlns:a16="http://schemas.microsoft.com/office/drawing/2014/main" id="{F993E81A-8FDF-0CE3-AAE0-935A73BA2759}"/>
              </a:ext>
            </a:extLst>
          </p:cNvPr>
          <p:cNvSpPr>
            <a:spLocks noGrp="1"/>
          </p:cNvSpPr>
          <p:nvPr>
            <p:ph type="body" sz="quarter" idx="10"/>
          </p:nvPr>
        </p:nvSpPr>
        <p:spPr>
          <a:xfrm>
            <a:off x="8437144" y="2285461"/>
            <a:ext cx="3438469" cy="4607500"/>
          </a:xfrm>
        </p:spPr>
        <p:txBody>
          <a:bodyPr/>
          <a:lstStyle/>
          <a:p>
            <a:pPr algn="just"/>
            <a:r>
              <a:rPr lang="en-US" dirty="0"/>
              <a:t>From the volcanic beaches of the south to the glacier-carved fjords of the northwest, the Science and Education Team journeyed with you around Iceland’s entire coast, uncovering the wonders of this unique island nation.</a:t>
            </a:r>
          </a:p>
          <a:p>
            <a:pPr algn="just"/>
            <a:endParaRPr lang="en-US" dirty="0"/>
          </a:p>
          <a:p>
            <a:pPr algn="just"/>
            <a:r>
              <a:rPr lang="en-US" dirty="0"/>
              <a:t>Through lectures, hands-on workshops, and cultural experiences ashore—from </a:t>
            </a:r>
            <a:r>
              <a:rPr lang="en-US" dirty="0" err="1"/>
              <a:t>Heimaey’s</a:t>
            </a:r>
            <a:r>
              <a:rPr lang="en-US" dirty="0"/>
              <a:t> lava fields to the cliffs of the Westfjords—we explored Iceland’s resilient wildlife, rich cultural heritage, and the powerful natural forces that continue to shape its landscapes.</a:t>
            </a:r>
          </a:p>
          <a:p>
            <a:pPr algn="just"/>
            <a:endParaRPr lang="en-US" dirty="0"/>
          </a:p>
          <a:p>
            <a:pPr algn="just"/>
            <a:r>
              <a:rPr lang="en-US" dirty="0"/>
              <a:t>We hope these shared moments—spotting whales off the northern coast, listening to the seabirds of </a:t>
            </a:r>
            <a:r>
              <a:rPr lang="en-US" dirty="0" err="1"/>
              <a:t>Látrabjarg</a:t>
            </a:r>
            <a:r>
              <a:rPr lang="en-US" dirty="0"/>
              <a:t>, or walking through centuries of geological history—have deepened your appreciation for Iceland and sparked a lasting curiosity for the natural world.</a:t>
            </a:r>
          </a:p>
        </p:txBody>
      </p:sp>
      <p:pic>
        <p:nvPicPr>
          <p:cNvPr id="2" name="Picture Placeholder 6">
            <a:extLst>
              <a:ext uri="{FF2B5EF4-FFF2-40B4-BE49-F238E27FC236}">
                <a16:creationId xmlns:a16="http://schemas.microsoft.com/office/drawing/2014/main" id="{8A4F6BFD-E06F-CEC7-B98A-388D660895B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99" r="2499"/>
          <a:stretch>
            <a:fillRect/>
          </a:stretch>
        </p:blipFill>
        <p:spPr>
          <a:xfrm>
            <a:off x="0" y="434975"/>
            <a:ext cx="8135938" cy="6423025"/>
          </a:xfrm>
        </p:spPr>
      </p:pic>
      <p:sp>
        <p:nvSpPr>
          <p:cNvPr id="5" name="TextBox 4">
            <a:extLst>
              <a:ext uri="{FF2B5EF4-FFF2-40B4-BE49-F238E27FC236}">
                <a16:creationId xmlns:a16="http://schemas.microsoft.com/office/drawing/2014/main" id="{83093E3F-0F42-0B26-5FA5-7A08429DF54F}"/>
              </a:ext>
            </a:extLst>
          </p:cNvPr>
          <p:cNvSpPr txBox="1"/>
          <p:nvPr/>
        </p:nvSpPr>
        <p:spPr>
          <a:xfrm>
            <a:off x="6681328" y="6601470"/>
            <a:ext cx="1455848" cy="246221"/>
          </a:xfrm>
          <a:prstGeom prst="rect">
            <a:avLst/>
          </a:prstGeom>
          <a:noFill/>
        </p:spPr>
        <p:txBody>
          <a:bodyPr wrap="none" rtlCol="0">
            <a:spAutoFit/>
          </a:bodyPr>
          <a:lstStyle/>
          <a:p>
            <a:r>
              <a:rPr lang="de-DE" sz="1000" dirty="0">
                <a:solidFill>
                  <a:schemeClr val="bg2"/>
                </a:solidFill>
              </a:rPr>
              <a:t>Credit: Martin Hain/HX</a:t>
            </a:r>
            <a:endParaRPr lang="en-GB" sz="1000" dirty="0">
              <a:solidFill>
                <a:schemeClr val="bg2"/>
              </a:solidFill>
            </a:endParaRPr>
          </a:p>
        </p:txBody>
      </p:sp>
    </p:spTree>
    <p:extLst>
      <p:ext uri="{BB962C8B-B14F-4D97-AF65-F5344CB8AC3E}">
        <p14:creationId xmlns:p14="http://schemas.microsoft.com/office/powerpoint/2010/main" val="137654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D65C-7EAE-FA0A-DEAD-62DD44240EA5}"/>
              </a:ext>
            </a:extLst>
          </p:cNvPr>
          <p:cNvSpPr>
            <a:spLocks noGrp="1"/>
          </p:cNvSpPr>
          <p:nvPr>
            <p:ph type="title"/>
          </p:nvPr>
        </p:nvSpPr>
        <p:spPr>
          <a:xfrm>
            <a:off x="8437145" y="406654"/>
            <a:ext cx="3438469" cy="1899066"/>
          </a:xfrm>
        </p:spPr>
        <p:txBody>
          <a:bodyPr/>
          <a:lstStyle/>
          <a:p>
            <a:r>
              <a:rPr lang="en-US" dirty="0"/>
              <a:t>Science &amp; Education Program</a:t>
            </a:r>
          </a:p>
        </p:txBody>
      </p:sp>
      <p:sp>
        <p:nvSpPr>
          <p:cNvPr id="4" name="Text Placeholder 3">
            <a:extLst>
              <a:ext uri="{FF2B5EF4-FFF2-40B4-BE49-F238E27FC236}">
                <a16:creationId xmlns:a16="http://schemas.microsoft.com/office/drawing/2014/main" id="{F993E81A-8FDF-0CE3-AAE0-935A73BA2759}"/>
              </a:ext>
            </a:extLst>
          </p:cNvPr>
          <p:cNvSpPr>
            <a:spLocks noGrp="1"/>
          </p:cNvSpPr>
          <p:nvPr>
            <p:ph type="body" sz="quarter" idx="10"/>
          </p:nvPr>
        </p:nvSpPr>
        <p:spPr>
          <a:xfrm>
            <a:off x="8357632" y="2453715"/>
            <a:ext cx="3438469" cy="4402316"/>
          </a:xfrm>
        </p:spPr>
        <p:txBody>
          <a:bodyPr/>
          <a:lstStyle/>
          <a:p>
            <a:pPr algn="just"/>
            <a:r>
              <a:rPr lang="en-US" dirty="0"/>
              <a:t>Aboard HX vessels, we are guests in Iceland's wild and ever-changing landscapes, but through citizen science, you’ve become part of something bigger. Science is for everyone, happening everywhere, every day, and your participation makes a difference.</a:t>
            </a:r>
          </a:p>
          <a:p>
            <a:pPr algn="just"/>
            <a:endParaRPr lang="en-US" dirty="0"/>
          </a:p>
          <a:p>
            <a:pPr algn="just"/>
            <a:r>
              <a:rPr lang="en-US" dirty="0"/>
              <a:t>By observing wildlife, collecting data, and contributing to global research projects, you’ve forged a deeper connection with Iceland’s ecosystems, from seabird cliffs to volcanic shores.</a:t>
            </a:r>
          </a:p>
          <a:p>
            <a:pPr algn="just"/>
            <a:endParaRPr lang="en-US" dirty="0"/>
          </a:p>
          <a:p>
            <a:pPr algn="just"/>
            <a:r>
              <a:rPr lang="en-US" dirty="0"/>
              <a:t>This journey doesn’t end here. You have the tools to keep exploring, documenting, and protecting nature wherever you go.</a:t>
            </a:r>
          </a:p>
          <a:p>
            <a:pPr algn="just"/>
            <a:r>
              <a:rPr lang="en-US" dirty="0"/>
              <a:t>Together, we can turn curiosity into action, fostering a future where people and the planet thrive.</a:t>
            </a:r>
          </a:p>
          <a:p>
            <a:pPr algn="just"/>
            <a:endParaRPr lang="en-GB" dirty="0"/>
          </a:p>
        </p:txBody>
      </p:sp>
      <p:pic>
        <p:nvPicPr>
          <p:cNvPr id="9" name="Picture Placeholder 8" descr="A person looking through a microscope&#10;&#10;AI-generated content may be incorrect.">
            <a:extLst>
              <a:ext uri="{FF2B5EF4-FFF2-40B4-BE49-F238E27FC236}">
                <a16:creationId xmlns:a16="http://schemas.microsoft.com/office/drawing/2014/main" id="{6EC1C5A9-05DE-3007-7668-050350C222B2}"/>
              </a:ext>
            </a:extLst>
          </p:cNvPr>
          <p:cNvPicPr>
            <a:picLocks noGrp="1" noChangeAspect="1"/>
          </p:cNvPicPr>
          <p:nvPr>
            <p:ph type="pic" sz="quarter" idx="11"/>
          </p:nvPr>
        </p:nvPicPr>
        <p:blipFill>
          <a:blip r:embed="rId3"/>
          <a:srcRect l="14375" r="14375"/>
          <a:stretch>
            <a:fillRect/>
          </a:stretch>
        </p:blipFill>
        <p:spPr/>
      </p:pic>
      <p:sp>
        <p:nvSpPr>
          <p:cNvPr id="10" name="TextBox 9">
            <a:extLst>
              <a:ext uri="{FF2B5EF4-FFF2-40B4-BE49-F238E27FC236}">
                <a16:creationId xmlns:a16="http://schemas.microsoft.com/office/drawing/2014/main" id="{9ACE22D0-6929-22A5-6ECC-0AEA050FDEF2}"/>
              </a:ext>
            </a:extLst>
          </p:cNvPr>
          <p:cNvSpPr txBox="1"/>
          <p:nvPr/>
        </p:nvSpPr>
        <p:spPr>
          <a:xfrm>
            <a:off x="0" y="6609810"/>
            <a:ext cx="1443024" cy="246221"/>
          </a:xfrm>
          <a:prstGeom prst="rect">
            <a:avLst/>
          </a:prstGeom>
          <a:noFill/>
        </p:spPr>
        <p:txBody>
          <a:bodyPr wrap="none" rtlCol="0">
            <a:spAutoFit/>
          </a:bodyPr>
          <a:lstStyle/>
          <a:p>
            <a:r>
              <a:rPr lang="de-DE" sz="1000" dirty="0">
                <a:solidFill>
                  <a:schemeClr val="bg2"/>
                </a:solidFill>
              </a:rPr>
              <a:t>Credit: Timo Heinz/HX</a:t>
            </a:r>
            <a:endParaRPr lang="en-GB" sz="1000" dirty="0">
              <a:solidFill>
                <a:schemeClr val="bg2"/>
              </a:solidFill>
            </a:endParaRPr>
          </a:p>
        </p:txBody>
      </p:sp>
    </p:spTree>
    <p:extLst>
      <p:ext uri="{BB962C8B-B14F-4D97-AF65-F5344CB8AC3E}">
        <p14:creationId xmlns:p14="http://schemas.microsoft.com/office/powerpoint/2010/main" val="4131052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FCC3EC-79F8-B8F3-EAF7-741B416F6F77}"/>
              </a:ext>
            </a:extLst>
          </p:cNvPr>
          <p:cNvSpPr>
            <a:spLocks noGrp="1"/>
          </p:cNvSpPr>
          <p:nvPr>
            <p:ph type="title"/>
          </p:nvPr>
        </p:nvSpPr>
        <p:spPr>
          <a:xfrm>
            <a:off x="230507" y="0"/>
            <a:ext cx="3438469" cy="696814"/>
          </a:xfrm>
        </p:spPr>
        <p:txBody>
          <a:bodyPr/>
          <a:lstStyle/>
          <a:p>
            <a:r>
              <a:rPr lang="en-GB" dirty="0"/>
              <a:t>History</a:t>
            </a:r>
          </a:p>
        </p:txBody>
      </p:sp>
      <p:sp>
        <p:nvSpPr>
          <p:cNvPr id="6" name="Text Placeholder 5">
            <a:extLst>
              <a:ext uri="{FF2B5EF4-FFF2-40B4-BE49-F238E27FC236}">
                <a16:creationId xmlns:a16="http://schemas.microsoft.com/office/drawing/2014/main" id="{B6E59104-3EE2-9C2A-BCB0-6533D9DC6384}"/>
              </a:ext>
            </a:extLst>
          </p:cNvPr>
          <p:cNvSpPr>
            <a:spLocks noGrp="1"/>
          </p:cNvSpPr>
          <p:nvPr>
            <p:ph type="body" sz="quarter" idx="10"/>
          </p:nvPr>
        </p:nvSpPr>
        <p:spPr>
          <a:xfrm>
            <a:off x="-33684" y="903286"/>
            <a:ext cx="3966852" cy="5633422"/>
          </a:xfrm>
        </p:spPr>
        <p:txBody>
          <a:bodyPr/>
          <a:lstStyle/>
          <a:p>
            <a:pPr algn="just"/>
            <a:r>
              <a:rPr lang="en-US" dirty="0"/>
              <a:t>Your journey through the north of Iceland has taken you into landscapes shaped by fire, ice, and ancient myths. Standing at the edge of </a:t>
            </a:r>
            <a:r>
              <a:rPr lang="en-US" dirty="0" err="1"/>
              <a:t>Goðafoss</a:t>
            </a:r>
            <a:r>
              <a:rPr lang="en-US" dirty="0"/>
              <a:t>—the “Waterfall of the Gods”—you may have imagined the moment when pagan idols were cast into the falls, a powerful story still carried in the roar of the water.</a:t>
            </a:r>
          </a:p>
          <a:p>
            <a:pPr algn="just"/>
            <a:endParaRPr lang="en-US" dirty="0"/>
          </a:p>
          <a:p>
            <a:pPr algn="just"/>
            <a:r>
              <a:rPr lang="en-US" dirty="0"/>
              <a:t>At Lake </a:t>
            </a:r>
            <a:r>
              <a:rPr lang="en-US" dirty="0" err="1"/>
              <a:t>Mývatn</a:t>
            </a:r>
            <a:r>
              <a:rPr lang="en-US" dirty="0"/>
              <a:t>, you walked among craters, lava formations, and steaming geothermal fields that revealed just how alive this land remains. The eerie beauty of </a:t>
            </a:r>
            <a:r>
              <a:rPr lang="en-US" dirty="0" err="1"/>
              <a:t>Dimmuborgir</a:t>
            </a:r>
            <a:r>
              <a:rPr lang="en-US" dirty="0"/>
              <a:t> and the sulfurous terrain of </a:t>
            </a:r>
            <a:r>
              <a:rPr lang="en-US" dirty="0" err="1"/>
              <a:t>Námaskarð</a:t>
            </a:r>
            <a:r>
              <a:rPr lang="en-US" dirty="0"/>
              <a:t> showed the wild creativity of Iceland’s volcanic forces, while the serene waters of the </a:t>
            </a:r>
            <a:r>
              <a:rPr lang="en-US" dirty="0" err="1"/>
              <a:t>Mývatn</a:t>
            </a:r>
            <a:r>
              <a:rPr lang="en-US" dirty="0"/>
              <a:t> Nature Baths offered a quiet moment to take it all in.</a:t>
            </a:r>
          </a:p>
          <a:p>
            <a:pPr algn="just"/>
            <a:endParaRPr lang="en-US" dirty="0"/>
          </a:p>
          <a:p>
            <a:pPr algn="just"/>
            <a:r>
              <a:rPr lang="en-US" dirty="0"/>
              <a:t>In the Diamond Circle, you explored dramatic contrasts—from the thunder of </a:t>
            </a:r>
            <a:r>
              <a:rPr lang="en-US" dirty="0" err="1"/>
              <a:t>Dettifoss</a:t>
            </a:r>
            <a:r>
              <a:rPr lang="en-US" dirty="0"/>
              <a:t>, one of Europe’s most powerful waterfalls, to the silent embrace of </a:t>
            </a:r>
            <a:r>
              <a:rPr lang="en-US" dirty="0" err="1"/>
              <a:t>Ásbyrgi</a:t>
            </a:r>
            <a:r>
              <a:rPr lang="en-US" dirty="0"/>
              <a:t> canyon, where ancient floods carved a lush horseshoe-shaped haven.</a:t>
            </a:r>
          </a:p>
          <a:p>
            <a:pPr algn="just"/>
            <a:r>
              <a:rPr lang="en-US" dirty="0"/>
              <a:t>These landscapes don’t just tell Iceland’s story—they invite us into it. We hope these sights and moments will stay with you, reminding you of the deep connection between nature, culture, and curiosity.</a:t>
            </a:r>
          </a:p>
        </p:txBody>
      </p:sp>
      <p:sp>
        <p:nvSpPr>
          <p:cNvPr id="3" name="AutoShape 2">
            <a:extLst>
              <a:ext uri="{FF2B5EF4-FFF2-40B4-BE49-F238E27FC236}">
                <a16:creationId xmlns:a16="http://schemas.microsoft.com/office/drawing/2014/main" id="{25ECAF2C-76BC-4084-A6B6-38A397F1BF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Placeholder 8" descr="A waterfall in a rocky area&#10;&#10;AI-generated content may be incorrect.">
            <a:extLst>
              <a:ext uri="{FF2B5EF4-FFF2-40B4-BE49-F238E27FC236}">
                <a16:creationId xmlns:a16="http://schemas.microsoft.com/office/drawing/2014/main" id="{FCA046A9-4319-49BC-C48C-A875D2890868}"/>
              </a:ext>
            </a:extLst>
          </p:cNvPr>
          <p:cNvPicPr>
            <a:picLocks noGrp="1" noChangeAspect="1"/>
          </p:cNvPicPr>
          <p:nvPr>
            <p:ph type="pic" sz="quarter" idx="11"/>
          </p:nvPr>
        </p:nvPicPr>
        <p:blipFill>
          <a:blip r:embed="rId3"/>
          <a:srcRect l="14375" r="14375"/>
          <a:stretch>
            <a:fillRect/>
          </a:stretch>
        </p:blipFill>
        <p:spPr/>
      </p:pic>
      <p:sp>
        <p:nvSpPr>
          <p:cNvPr id="11" name="TextBox 10">
            <a:extLst>
              <a:ext uri="{FF2B5EF4-FFF2-40B4-BE49-F238E27FC236}">
                <a16:creationId xmlns:a16="http://schemas.microsoft.com/office/drawing/2014/main" id="{671EA4E2-909A-55C5-F729-43457FA0EA8C}"/>
              </a:ext>
            </a:extLst>
          </p:cNvPr>
          <p:cNvSpPr txBox="1"/>
          <p:nvPr/>
        </p:nvSpPr>
        <p:spPr>
          <a:xfrm>
            <a:off x="10819508" y="6611779"/>
            <a:ext cx="1372492" cy="246221"/>
          </a:xfrm>
          <a:prstGeom prst="rect">
            <a:avLst/>
          </a:prstGeom>
          <a:noFill/>
        </p:spPr>
        <p:txBody>
          <a:bodyPr wrap="none" rtlCol="0">
            <a:spAutoFit/>
          </a:bodyPr>
          <a:lstStyle/>
          <a:p>
            <a:r>
              <a:rPr lang="de-DE" sz="1000" dirty="0">
                <a:solidFill>
                  <a:schemeClr val="bg2"/>
                </a:solidFill>
              </a:rPr>
              <a:t>Credit: Tim Heinz/HX</a:t>
            </a:r>
            <a:endParaRPr lang="en-GB" sz="1000" dirty="0">
              <a:solidFill>
                <a:schemeClr val="bg2"/>
              </a:solidFill>
            </a:endParaRPr>
          </a:p>
        </p:txBody>
      </p:sp>
    </p:spTree>
    <p:extLst>
      <p:ext uri="{BB962C8B-B14F-4D97-AF65-F5344CB8AC3E}">
        <p14:creationId xmlns:p14="http://schemas.microsoft.com/office/powerpoint/2010/main" val="2356633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6E59104-3EE2-9C2A-BCB0-6533D9DC6384}"/>
              </a:ext>
            </a:extLst>
          </p:cNvPr>
          <p:cNvSpPr>
            <a:spLocks noGrp="1"/>
          </p:cNvSpPr>
          <p:nvPr>
            <p:ph type="body" sz="quarter" idx="10"/>
          </p:nvPr>
        </p:nvSpPr>
        <p:spPr>
          <a:xfrm>
            <a:off x="89211" y="1051100"/>
            <a:ext cx="3966852" cy="503812"/>
          </a:xfrm>
        </p:spPr>
        <p:txBody>
          <a:bodyPr/>
          <a:lstStyle/>
          <a:p>
            <a:endParaRPr lang="en-GB" dirty="0"/>
          </a:p>
          <a:p>
            <a:endParaRPr lang="nb-NO" dirty="0"/>
          </a:p>
        </p:txBody>
      </p:sp>
      <p:sp>
        <p:nvSpPr>
          <p:cNvPr id="3" name="AutoShape 2">
            <a:extLst>
              <a:ext uri="{FF2B5EF4-FFF2-40B4-BE49-F238E27FC236}">
                <a16:creationId xmlns:a16="http://schemas.microsoft.com/office/drawing/2014/main" id="{25ECAF2C-76BC-4084-A6B6-38A397F1BF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Text Placeholder 5">
            <a:extLst>
              <a:ext uri="{FF2B5EF4-FFF2-40B4-BE49-F238E27FC236}">
                <a16:creationId xmlns:a16="http://schemas.microsoft.com/office/drawing/2014/main" id="{9955183F-763A-E866-7105-8C375787E811}"/>
              </a:ext>
            </a:extLst>
          </p:cNvPr>
          <p:cNvSpPr txBox="1">
            <a:spLocks/>
          </p:cNvSpPr>
          <p:nvPr/>
        </p:nvSpPr>
        <p:spPr>
          <a:xfrm>
            <a:off x="89211" y="1051100"/>
            <a:ext cx="3966852" cy="503812"/>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Jost" pitchFamily="2" charset="0"/>
                <a:ea typeface="Jost" pitchFamily="2" charset="0"/>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Jost Light" pitchFamily="2" charset="0"/>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Jost Light" pitchFamily="2" charset="0"/>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Jost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a:t>
            </a:r>
            <a:endParaRPr lang="en-GB" dirty="0"/>
          </a:p>
          <a:p>
            <a:endParaRPr lang="nb-NO" dirty="0"/>
          </a:p>
        </p:txBody>
      </p:sp>
      <p:sp>
        <p:nvSpPr>
          <p:cNvPr id="11" name="Title 10">
            <a:extLst>
              <a:ext uri="{FF2B5EF4-FFF2-40B4-BE49-F238E27FC236}">
                <a16:creationId xmlns:a16="http://schemas.microsoft.com/office/drawing/2014/main" id="{F1A60BFA-0C06-9E70-FB80-D7DA353010C3}"/>
              </a:ext>
            </a:extLst>
          </p:cNvPr>
          <p:cNvSpPr>
            <a:spLocks noGrp="1"/>
          </p:cNvSpPr>
          <p:nvPr>
            <p:ph type="title"/>
          </p:nvPr>
        </p:nvSpPr>
        <p:spPr>
          <a:xfrm>
            <a:off x="89211" y="267436"/>
            <a:ext cx="3438469" cy="696814"/>
          </a:xfrm>
        </p:spPr>
        <p:txBody>
          <a:bodyPr/>
          <a:lstStyle/>
          <a:p>
            <a:r>
              <a:rPr lang="nb-NO" dirty="0" err="1"/>
              <a:t>History</a:t>
            </a:r>
            <a:endParaRPr lang="en-US" dirty="0"/>
          </a:p>
        </p:txBody>
      </p:sp>
      <p:sp>
        <p:nvSpPr>
          <p:cNvPr id="12" name="TextBox 11">
            <a:extLst>
              <a:ext uri="{FF2B5EF4-FFF2-40B4-BE49-F238E27FC236}">
                <a16:creationId xmlns:a16="http://schemas.microsoft.com/office/drawing/2014/main" id="{F0E2CC02-17E8-CD68-77D8-02A055A942F7}"/>
              </a:ext>
            </a:extLst>
          </p:cNvPr>
          <p:cNvSpPr txBox="1"/>
          <p:nvPr/>
        </p:nvSpPr>
        <p:spPr>
          <a:xfrm>
            <a:off x="0" y="1066819"/>
            <a:ext cx="3966789" cy="5909310"/>
          </a:xfrm>
          <a:prstGeom prst="rect">
            <a:avLst/>
          </a:prstGeom>
          <a:noFill/>
        </p:spPr>
        <p:txBody>
          <a:bodyPr wrap="square" rtlCol="0">
            <a:spAutoFit/>
          </a:bodyPr>
          <a:lstStyle/>
          <a:p>
            <a:pPr algn="just"/>
            <a:r>
              <a:rPr lang="en-US" sz="1400" dirty="0">
                <a:solidFill>
                  <a:schemeClr val="bg2"/>
                </a:solidFill>
              </a:rPr>
              <a:t>Your visit to the </a:t>
            </a:r>
            <a:r>
              <a:rPr lang="en-US" sz="1400" dirty="0" err="1">
                <a:solidFill>
                  <a:schemeClr val="bg2"/>
                </a:solidFill>
              </a:rPr>
              <a:t>Snæfellsnes</a:t>
            </a:r>
            <a:r>
              <a:rPr lang="en-US" sz="1400" dirty="0">
                <a:solidFill>
                  <a:schemeClr val="bg2"/>
                </a:solidFill>
              </a:rPr>
              <a:t> Peninsula offered a taste of Iceland in miniature—from volcanic peaks to black pebble beaches, lava caves, and dramatic coastal cliffs. One of the most iconic sights was </a:t>
            </a:r>
            <a:r>
              <a:rPr lang="en-US" sz="1400" dirty="0" err="1">
                <a:solidFill>
                  <a:schemeClr val="bg2"/>
                </a:solidFill>
              </a:rPr>
              <a:t>Kirkjufell</a:t>
            </a:r>
            <a:r>
              <a:rPr lang="en-US" sz="1400" dirty="0">
                <a:solidFill>
                  <a:schemeClr val="bg2"/>
                </a:solidFill>
              </a:rPr>
              <a:t>, the steep, solitary mountain rising above Grundarfjörður. Whether admired up close or viewed alongside the photogenic </a:t>
            </a:r>
            <a:r>
              <a:rPr lang="en-US" sz="1400" dirty="0" err="1">
                <a:solidFill>
                  <a:schemeClr val="bg2"/>
                </a:solidFill>
              </a:rPr>
              <a:t>Kirkjufellsfoss</a:t>
            </a:r>
            <a:r>
              <a:rPr lang="en-US" sz="1400" dirty="0">
                <a:solidFill>
                  <a:schemeClr val="bg2"/>
                </a:solidFill>
              </a:rPr>
              <a:t> waterfall, it’s easy to see why this landscape has captured imaginations for centuries.</a:t>
            </a:r>
          </a:p>
          <a:p>
            <a:pPr algn="just"/>
            <a:endParaRPr lang="en-US" sz="1400" dirty="0">
              <a:solidFill>
                <a:schemeClr val="bg2"/>
              </a:solidFill>
            </a:endParaRPr>
          </a:p>
          <a:p>
            <a:pPr algn="just"/>
            <a:r>
              <a:rPr lang="en-US" sz="1400" dirty="0">
                <a:solidFill>
                  <a:schemeClr val="bg2"/>
                </a:solidFill>
              </a:rPr>
              <a:t>As you explored </a:t>
            </a:r>
            <a:r>
              <a:rPr lang="en-US" sz="1400" dirty="0" err="1">
                <a:solidFill>
                  <a:schemeClr val="bg2"/>
                </a:solidFill>
              </a:rPr>
              <a:t>Djúpalónssandur’s</a:t>
            </a:r>
            <a:r>
              <a:rPr lang="en-US" sz="1400" dirty="0">
                <a:solidFill>
                  <a:schemeClr val="bg2"/>
                </a:solidFill>
              </a:rPr>
              <a:t> lava-strewn shoreline, ventured into the depths of </a:t>
            </a:r>
            <a:r>
              <a:rPr lang="en-US" sz="1400" dirty="0" err="1">
                <a:solidFill>
                  <a:schemeClr val="bg2"/>
                </a:solidFill>
              </a:rPr>
              <a:t>Vatnshellir</a:t>
            </a:r>
            <a:r>
              <a:rPr lang="en-US" sz="1400" dirty="0">
                <a:solidFill>
                  <a:schemeClr val="bg2"/>
                </a:solidFill>
              </a:rPr>
              <a:t> cave, or walked the cliffs of </a:t>
            </a:r>
            <a:r>
              <a:rPr lang="en-US" sz="1400" dirty="0" err="1">
                <a:solidFill>
                  <a:schemeClr val="bg2"/>
                </a:solidFill>
              </a:rPr>
              <a:t>Arnarstapi</a:t>
            </a:r>
            <a:r>
              <a:rPr lang="en-US" sz="1400" dirty="0">
                <a:solidFill>
                  <a:schemeClr val="bg2"/>
                </a:solidFill>
              </a:rPr>
              <a:t>, you stepped into a region shaped as much by story as by stone. Some say </a:t>
            </a:r>
            <a:r>
              <a:rPr lang="en-US" sz="1400" dirty="0" err="1">
                <a:solidFill>
                  <a:schemeClr val="bg2"/>
                </a:solidFill>
              </a:rPr>
              <a:t>Kirkjufell</a:t>
            </a:r>
            <a:r>
              <a:rPr lang="en-US" sz="1400" dirty="0">
                <a:solidFill>
                  <a:schemeClr val="bg2"/>
                </a:solidFill>
              </a:rPr>
              <a:t> resembles the back of a dragon, others believe it’s home to </a:t>
            </a:r>
            <a:r>
              <a:rPr lang="en-US" sz="1400" dirty="0" err="1">
                <a:solidFill>
                  <a:schemeClr val="bg2"/>
                </a:solidFill>
              </a:rPr>
              <a:t>huldufólk</a:t>
            </a:r>
            <a:r>
              <a:rPr lang="en-US" sz="1400" dirty="0">
                <a:solidFill>
                  <a:schemeClr val="bg2"/>
                </a:solidFill>
              </a:rPr>
              <a:t>—the hidden people of Icelandic folklore. Onboard, Icelandic musician Andri </a:t>
            </a:r>
            <a:r>
              <a:rPr lang="en-US" sz="1400" dirty="0" err="1">
                <a:solidFill>
                  <a:schemeClr val="bg2"/>
                </a:solidFill>
              </a:rPr>
              <a:t>Ivars</a:t>
            </a:r>
            <a:r>
              <a:rPr lang="en-US" sz="1400" dirty="0">
                <a:solidFill>
                  <a:schemeClr val="bg2"/>
                </a:solidFill>
              </a:rPr>
              <a:t> brought these cultural threads to life through music, </a:t>
            </a:r>
            <a:r>
              <a:rPr lang="en-US" sz="1400" dirty="0" err="1">
                <a:solidFill>
                  <a:schemeClr val="bg2"/>
                </a:solidFill>
              </a:rPr>
              <a:t>humour</a:t>
            </a:r>
            <a:r>
              <a:rPr lang="en-US" sz="1400" dirty="0">
                <a:solidFill>
                  <a:schemeClr val="bg2"/>
                </a:solidFill>
              </a:rPr>
              <a:t>, and storytelling.</a:t>
            </a:r>
          </a:p>
          <a:p>
            <a:pPr algn="just"/>
            <a:r>
              <a:rPr lang="en-US" sz="1400" dirty="0">
                <a:solidFill>
                  <a:schemeClr val="bg2"/>
                </a:solidFill>
              </a:rPr>
              <a:t>From snow-covered volcanic slopes to tales whispered by the wind, </a:t>
            </a:r>
            <a:r>
              <a:rPr lang="en-US" sz="1400" dirty="0" err="1">
                <a:solidFill>
                  <a:schemeClr val="bg2"/>
                </a:solidFill>
              </a:rPr>
              <a:t>Snæfellsnes</a:t>
            </a:r>
            <a:r>
              <a:rPr lang="en-US" sz="1400" dirty="0">
                <a:solidFill>
                  <a:schemeClr val="bg2"/>
                </a:solidFill>
              </a:rPr>
              <a:t> continues to blur the line between myth and geology, reminding us that the landscape is never just scenery in Iceland. It’s a story still being told.</a:t>
            </a:r>
          </a:p>
        </p:txBody>
      </p:sp>
      <p:pic>
        <p:nvPicPr>
          <p:cNvPr id="8" name="Picture Placeholder 7" descr="A waterfall in a river&#10;&#10;AI-generated content may be incorrect.">
            <a:extLst>
              <a:ext uri="{FF2B5EF4-FFF2-40B4-BE49-F238E27FC236}">
                <a16:creationId xmlns:a16="http://schemas.microsoft.com/office/drawing/2014/main" id="{2E1BC231-B949-0ABE-1DAD-8D9BF1299D29}"/>
              </a:ext>
            </a:extLst>
          </p:cNvPr>
          <p:cNvPicPr>
            <a:picLocks noGrp="1" noChangeAspect="1"/>
          </p:cNvPicPr>
          <p:nvPr>
            <p:ph type="pic" sz="quarter" idx="11"/>
          </p:nvPr>
        </p:nvPicPr>
        <p:blipFill>
          <a:blip r:embed="rId3"/>
          <a:srcRect l="14375" r="14375"/>
          <a:stretch>
            <a:fillRect/>
          </a:stretch>
        </p:blipFill>
        <p:spPr/>
      </p:pic>
      <p:sp>
        <p:nvSpPr>
          <p:cNvPr id="10" name="TextBox 9">
            <a:extLst>
              <a:ext uri="{FF2B5EF4-FFF2-40B4-BE49-F238E27FC236}">
                <a16:creationId xmlns:a16="http://schemas.microsoft.com/office/drawing/2014/main" id="{BCF97D6A-9688-D160-312E-45895D74A36D}"/>
              </a:ext>
            </a:extLst>
          </p:cNvPr>
          <p:cNvSpPr txBox="1"/>
          <p:nvPr/>
        </p:nvSpPr>
        <p:spPr>
          <a:xfrm>
            <a:off x="10748976" y="6611779"/>
            <a:ext cx="1443024" cy="246221"/>
          </a:xfrm>
          <a:prstGeom prst="rect">
            <a:avLst/>
          </a:prstGeom>
          <a:noFill/>
        </p:spPr>
        <p:txBody>
          <a:bodyPr wrap="none" rtlCol="0">
            <a:spAutoFit/>
          </a:bodyPr>
          <a:lstStyle/>
          <a:p>
            <a:r>
              <a:rPr lang="de-DE" sz="1000" dirty="0">
                <a:solidFill>
                  <a:schemeClr val="bg2"/>
                </a:solidFill>
              </a:rPr>
              <a:t>Credit: Timo Heinz/HX</a:t>
            </a:r>
            <a:endParaRPr lang="en-GB" sz="1000" dirty="0">
              <a:solidFill>
                <a:schemeClr val="bg2"/>
              </a:solidFill>
            </a:endParaRPr>
          </a:p>
        </p:txBody>
      </p:sp>
    </p:spTree>
    <p:extLst>
      <p:ext uri="{BB962C8B-B14F-4D97-AF65-F5344CB8AC3E}">
        <p14:creationId xmlns:p14="http://schemas.microsoft.com/office/powerpoint/2010/main" val="4175803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FCC3EC-79F8-B8F3-EAF7-741B416F6F77}"/>
              </a:ext>
            </a:extLst>
          </p:cNvPr>
          <p:cNvSpPr>
            <a:spLocks noGrp="1"/>
          </p:cNvSpPr>
          <p:nvPr>
            <p:ph type="title"/>
          </p:nvPr>
        </p:nvSpPr>
        <p:spPr>
          <a:xfrm>
            <a:off x="253991" y="435600"/>
            <a:ext cx="3438469" cy="696814"/>
          </a:xfrm>
        </p:spPr>
        <p:txBody>
          <a:bodyPr/>
          <a:lstStyle/>
          <a:p>
            <a:r>
              <a:rPr lang="en-GB" dirty="0"/>
              <a:t>Geology</a:t>
            </a:r>
          </a:p>
        </p:txBody>
      </p:sp>
      <p:sp>
        <p:nvSpPr>
          <p:cNvPr id="6" name="Text Placeholder 5">
            <a:extLst>
              <a:ext uri="{FF2B5EF4-FFF2-40B4-BE49-F238E27FC236}">
                <a16:creationId xmlns:a16="http://schemas.microsoft.com/office/drawing/2014/main" id="{B6E59104-3EE2-9C2A-BCB0-6533D9DC6384}"/>
              </a:ext>
            </a:extLst>
          </p:cNvPr>
          <p:cNvSpPr>
            <a:spLocks noGrp="1"/>
          </p:cNvSpPr>
          <p:nvPr>
            <p:ph type="body" sz="quarter" idx="10"/>
          </p:nvPr>
        </p:nvSpPr>
        <p:spPr>
          <a:xfrm>
            <a:off x="0" y="1843395"/>
            <a:ext cx="3966852" cy="3171209"/>
          </a:xfrm>
        </p:spPr>
        <p:txBody>
          <a:bodyPr/>
          <a:lstStyle/>
          <a:p>
            <a:pPr algn="just"/>
            <a:r>
              <a:rPr lang="en-US" dirty="0" err="1"/>
              <a:t>Kirkjufell’s</a:t>
            </a:r>
            <a:r>
              <a:rPr lang="en-US" dirty="0"/>
              <a:t> striking shape tells a deeper story of Iceland’s ever-changing landscape. Layer by layer, the mountain reveals a history shaped by both fire and ice—built from volcanic rock and ash, then sculpted by powerful glaciers over thousands of years.</a:t>
            </a:r>
          </a:p>
          <a:p>
            <a:pPr algn="just"/>
            <a:endParaRPr lang="en-US" dirty="0"/>
          </a:p>
          <a:p>
            <a:pPr algn="just"/>
            <a:r>
              <a:rPr lang="en-US" dirty="0"/>
              <a:t>Its steep slopes and exposed strata are the result of repeated glacial advances during the Ice Ages of the Pleistocene, carving away softer material and leaving behind the distinctive peak we see today. </a:t>
            </a:r>
            <a:r>
              <a:rPr lang="en-US" dirty="0" err="1"/>
              <a:t>Kirkjufell</a:t>
            </a:r>
            <a:r>
              <a:rPr lang="en-US" dirty="0"/>
              <a:t> stands not only as a beautiful landmark, but as a natural archive of Iceland’s dynamic geological past—a place where the forces of eruption and erosion continue to meet.</a:t>
            </a:r>
          </a:p>
        </p:txBody>
      </p:sp>
      <p:sp>
        <p:nvSpPr>
          <p:cNvPr id="3" name="AutoShape 2">
            <a:extLst>
              <a:ext uri="{FF2B5EF4-FFF2-40B4-BE49-F238E27FC236}">
                <a16:creationId xmlns:a16="http://schemas.microsoft.com/office/drawing/2014/main" id="{25ECAF2C-76BC-4084-A6B6-38A397F1BF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Placeholder 9" descr="A mountain in the water&#10;&#10;AI-generated content may be incorrect.">
            <a:extLst>
              <a:ext uri="{FF2B5EF4-FFF2-40B4-BE49-F238E27FC236}">
                <a16:creationId xmlns:a16="http://schemas.microsoft.com/office/drawing/2014/main" id="{C3C09963-1CA9-A9EB-B05B-8CDC9CA4C3A0}"/>
              </a:ext>
            </a:extLst>
          </p:cNvPr>
          <p:cNvPicPr>
            <a:picLocks noGrp="1" noChangeAspect="1"/>
          </p:cNvPicPr>
          <p:nvPr>
            <p:ph type="pic" sz="quarter" idx="11"/>
          </p:nvPr>
        </p:nvPicPr>
        <p:blipFill>
          <a:blip r:embed="rId3"/>
          <a:srcRect l="14375" r="14375"/>
          <a:stretch>
            <a:fillRect/>
          </a:stretch>
        </p:blipFill>
        <p:spPr/>
      </p:pic>
      <p:sp>
        <p:nvSpPr>
          <p:cNvPr id="2" name="TextBox 1">
            <a:extLst>
              <a:ext uri="{FF2B5EF4-FFF2-40B4-BE49-F238E27FC236}">
                <a16:creationId xmlns:a16="http://schemas.microsoft.com/office/drawing/2014/main" id="{45510DEE-42BF-4766-BAA4-7762391D9ACB}"/>
              </a:ext>
            </a:extLst>
          </p:cNvPr>
          <p:cNvSpPr txBox="1"/>
          <p:nvPr/>
        </p:nvSpPr>
        <p:spPr>
          <a:xfrm>
            <a:off x="10510037" y="6611779"/>
            <a:ext cx="1681871" cy="246221"/>
          </a:xfrm>
          <a:prstGeom prst="rect">
            <a:avLst/>
          </a:prstGeom>
          <a:noFill/>
        </p:spPr>
        <p:txBody>
          <a:bodyPr wrap="none" rtlCol="0">
            <a:spAutoFit/>
          </a:bodyPr>
          <a:lstStyle/>
          <a:p>
            <a:r>
              <a:rPr lang="de-DE" sz="1000" dirty="0">
                <a:solidFill>
                  <a:schemeClr val="bg1"/>
                </a:solidFill>
              </a:rPr>
              <a:t>Credit: Mario Reichenbach </a:t>
            </a:r>
            <a:endParaRPr lang="en-GB" sz="1000" dirty="0">
              <a:solidFill>
                <a:schemeClr val="bg1"/>
              </a:solidFill>
            </a:endParaRPr>
          </a:p>
        </p:txBody>
      </p:sp>
    </p:spTree>
    <p:extLst>
      <p:ext uri="{BB962C8B-B14F-4D97-AF65-F5344CB8AC3E}">
        <p14:creationId xmlns:p14="http://schemas.microsoft.com/office/powerpoint/2010/main" val="148805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58581-0577-8AFC-4B96-62358EB6568D}"/>
              </a:ext>
            </a:extLst>
          </p:cNvPr>
          <p:cNvSpPr>
            <a:spLocks noGrp="1"/>
          </p:cNvSpPr>
          <p:nvPr>
            <p:ph type="title"/>
          </p:nvPr>
        </p:nvSpPr>
        <p:spPr>
          <a:xfrm>
            <a:off x="8406665" y="-117286"/>
            <a:ext cx="4318735" cy="1299543"/>
          </a:xfrm>
        </p:spPr>
        <p:txBody>
          <a:bodyPr/>
          <a:lstStyle/>
          <a:p>
            <a:r>
              <a:rPr lang="en-GB" dirty="0"/>
              <a:t>Wildlife Watch</a:t>
            </a:r>
          </a:p>
        </p:txBody>
      </p:sp>
      <p:sp>
        <p:nvSpPr>
          <p:cNvPr id="4" name="Text Placeholder 3">
            <a:extLst>
              <a:ext uri="{FF2B5EF4-FFF2-40B4-BE49-F238E27FC236}">
                <a16:creationId xmlns:a16="http://schemas.microsoft.com/office/drawing/2014/main" id="{E8F0FDBB-FF8C-361E-F064-43410D7C5D4F}"/>
              </a:ext>
            </a:extLst>
          </p:cNvPr>
          <p:cNvSpPr>
            <a:spLocks noGrp="1"/>
          </p:cNvSpPr>
          <p:nvPr>
            <p:ph type="body" sz="quarter" idx="10"/>
          </p:nvPr>
        </p:nvSpPr>
        <p:spPr>
          <a:xfrm>
            <a:off x="8423497" y="1309216"/>
            <a:ext cx="3438469" cy="5633422"/>
          </a:xfrm>
        </p:spPr>
        <p:txBody>
          <a:bodyPr/>
          <a:lstStyle/>
          <a:p>
            <a:pPr algn="just"/>
            <a:r>
              <a:rPr lang="en-US" dirty="0"/>
              <a:t>As we sailed around Iceland’s rugged coastlines, you were invited to step out on deck and take in the ever-changing seascape—cliffs, rolling swells, and skies teeming with birdlife. But the most memorable moments often came in stillness, as we scanned the horizon together in quiet anticipation.</a:t>
            </a:r>
          </a:p>
          <a:p>
            <a:pPr algn="just"/>
            <a:endParaRPr lang="en-US" dirty="0"/>
          </a:p>
          <a:p>
            <a:pPr algn="just"/>
            <a:r>
              <a:rPr lang="en-US" dirty="0"/>
              <a:t>Throughout the journey, we encountered an incredible range of seabirds: Northern gannets diving with precision, puffins skimming just above the waves, eider ducks drifting along rocky shores, and countless others adding movement and character to the coastal air. Each sighting brought the shoreline to life, reminding us that even the most remote edges of the world are full of energy, pattern, and purpose.</a:t>
            </a:r>
          </a:p>
          <a:p>
            <a:pPr algn="just"/>
            <a:endParaRPr lang="en-US" dirty="0"/>
          </a:p>
          <a:p>
            <a:pPr algn="just"/>
            <a:r>
              <a:rPr lang="en-US" dirty="0"/>
              <a:t>These encounters are more than passing impressions—they are reminders to stay curious, to look a little longer, and to care for the fragile web of life that depends on these cold northern waters.</a:t>
            </a:r>
          </a:p>
          <a:p>
            <a:pPr algn="just"/>
            <a:endParaRPr lang="nb-NO" dirty="0">
              <a:highlight>
                <a:srgbClr val="FFFF00"/>
              </a:highlight>
            </a:endParaRPr>
          </a:p>
        </p:txBody>
      </p:sp>
      <p:sp>
        <p:nvSpPr>
          <p:cNvPr id="6" name="TextBox 5"/>
          <p:cNvSpPr txBox="1"/>
          <p:nvPr/>
        </p:nvSpPr>
        <p:spPr>
          <a:xfrm>
            <a:off x="0" y="6563887"/>
            <a:ext cx="5538355" cy="261610"/>
          </a:xfrm>
          <a:prstGeom prst="rect">
            <a:avLst/>
          </a:prstGeom>
          <a:noFill/>
        </p:spPr>
        <p:txBody>
          <a:bodyPr wrap="square" rtlCol="0">
            <a:spAutoFit/>
          </a:bodyPr>
          <a:lstStyle/>
          <a:p>
            <a:r>
              <a:rPr lang="nb-NO" sz="1100" dirty="0" err="1">
                <a:solidFill>
                  <a:srgbClr val="E7E6E6"/>
                </a:solidFill>
                <a:latin typeface="Atlas Grotesk Regular" pitchFamily="50" charset="0"/>
              </a:rPr>
              <a:t>Diatoms</a:t>
            </a:r>
            <a:r>
              <a:rPr lang="nb-NO" sz="1100" dirty="0">
                <a:solidFill>
                  <a:srgbClr val="E7E6E6"/>
                </a:solidFill>
                <a:latin typeface="Atlas Grotesk Regular" pitchFamily="50" charset="0"/>
              </a:rPr>
              <a:t> (St. Matthew, Alaska)</a:t>
            </a:r>
            <a:endParaRPr lang="en-GB" sz="1100" dirty="0">
              <a:solidFill>
                <a:srgbClr val="E7E6E6"/>
              </a:solidFill>
              <a:latin typeface="Atlas Grotesk Regular" pitchFamily="50" charset="0"/>
            </a:endParaRPr>
          </a:p>
        </p:txBody>
      </p:sp>
      <p:sp>
        <p:nvSpPr>
          <p:cNvPr id="9" name="TextBox 8">
            <a:extLst>
              <a:ext uri="{FF2B5EF4-FFF2-40B4-BE49-F238E27FC236}">
                <a16:creationId xmlns:a16="http://schemas.microsoft.com/office/drawing/2014/main" id="{7322CB96-36BB-447F-BC1D-F16F170F88C5}"/>
              </a:ext>
            </a:extLst>
          </p:cNvPr>
          <p:cNvSpPr txBox="1"/>
          <p:nvPr/>
        </p:nvSpPr>
        <p:spPr>
          <a:xfrm>
            <a:off x="6827629" y="6611779"/>
            <a:ext cx="1308371" cy="246221"/>
          </a:xfrm>
          <a:prstGeom prst="rect">
            <a:avLst/>
          </a:prstGeom>
          <a:noFill/>
        </p:spPr>
        <p:txBody>
          <a:bodyPr wrap="none" rtlCol="0">
            <a:spAutoFit/>
          </a:bodyPr>
          <a:lstStyle/>
          <a:p>
            <a:r>
              <a:rPr lang="de-DE" sz="1000" dirty="0">
                <a:solidFill>
                  <a:schemeClr val="bg1"/>
                </a:solidFill>
              </a:rPr>
              <a:t>Photo: Oscar Farrera</a:t>
            </a:r>
            <a:endParaRPr lang="en-GB" sz="1000" dirty="0">
              <a:solidFill>
                <a:schemeClr val="bg1"/>
              </a:solidFill>
            </a:endParaRPr>
          </a:p>
        </p:txBody>
      </p:sp>
      <p:pic>
        <p:nvPicPr>
          <p:cNvPr id="8" name="Picture Placeholder 7" descr="A couple of people standing on a rock by a waterfall&#10;&#10;AI-generated content may be incorrect.">
            <a:extLst>
              <a:ext uri="{FF2B5EF4-FFF2-40B4-BE49-F238E27FC236}">
                <a16:creationId xmlns:a16="http://schemas.microsoft.com/office/drawing/2014/main" id="{F637CA00-0CC9-E18E-663F-AEC99C26F39A}"/>
              </a:ext>
            </a:extLst>
          </p:cNvPr>
          <p:cNvPicPr>
            <a:picLocks noGrp="1" noChangeAspect="1"/>
          </p:cNvPicPr>
          <p:nvPr>
            <p:ph type="pic" sz="quarter" idx="11"/>
          </p:nvPr>
        </p:nvPicPr>
        <p:blipFill>
          <a:blip r:embed="rId3"/>
          <a:srcRect l="14375" r="14375"/>
          <a:stretch>
            <a:fillRect/>
          </a:stretch>
        </p:blipFill>
        <p:spPr/>
      </p:pic>
      <p:sp>
        <p:nvSpPr>
          <p:cNvPr id="10" name="TextBox 9">
            <a:extLst>
              <a:ext uri="{FF2B5EF4-FFF2-40B4-BE49-F238E27FC236}">
                <a16:creationId xmlns:a16="http://schemas.microsoft.com/office/drawing/2014/main" id="{45510DEE-42BF-4766-BAA4-7762391D9ACB}"/>
              </a:ext>
            </a:extLst>
          </p:cNvPr>
          <p:cNvSpPr txBox="1"/>
          <p:nvPr/>
        </p:nvSpPr>
        <p:spPr>
          <a:xfrm>
            <a:off x="6726639" y="6611779"/>
            <a:ext cx="1510350" cy="246221"/>
          </a:xfrm>
          <a:prstGeom prst="rect">
            <a:avLst/>
          </a:prstGeom>
          <a:noFill/>
        </p:spPr>
        <p:txBody>
          <a:bodyPr wrap="none" rtlCol="0">
            <a:spAutoFit/>
          </a:bodyPr>
          <a:lstStyle/>
          <a:p>
            <a:r>
              <a:rPr lang="de-DE" sz="1000" dirty="0">
                <a:solidFill>
                  <a:schemeClr val="bg1"/>
                </a:solidFill>
              </a:rPr>
              <a:t>Credit: </a:t>
            </a:r>
            <a:r>
              <a:rPr lang="de-DE" sz="1000" dirty="0" err="1">
                <a:solidFill>
                  <a:schemeClr val="bg1"/>
                </a:solidFill>
              </a:rPr>
              <a:t>Tiimo</a:t>
            </a:r>
            <a:r>
              <a:rPr lang="de-DE" sz="1000" dirty="0">
                <a:solidFill>
                  <a:schemeClr val="bg1"/>
                </a:solidFill>
              </a:rPr>
              <a:t> Heinz/HX</a:t>
            </a:r>
            <a:endParaRPr lang="en-GB" sz="1000" dirty="0">
              <a:solidFill>
                <a:schemeClr val="bg1"/>
              </a:solidFill>
            </a:endParaRPr>
          </a:p>
        </p:txBody>
      </p:sp>
    </p:spTree>
    <p:extLst>
      <p:ext uri="{BB962C8B-B14F-4D97-AF65-F5344CB8AC3E}">
        <p14:creationId xmlns:p14="http://schemas.microsoft.com/office/powerpoint/2010/main" val="2212301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D7539-814F-1A35-BAA3-E96FC342067D}"/>
              </a:ext>
            </a:extLst>
          </p:cNvPr>
          <p:cNvSpPr>
            <a:spLocks noGrp="1"/>
          </p:cNvSpPr>
          <p:nvPr>
            <p:ph type="title"/>
          </p:nvPr>
        </p:nvSpPr>
        <p:spPr>
          <a:xfrm>
            <a:off x="8437144" y="428883"/>
            <a:ext cx="3438469" cy="1296337"/>
          </a:xfrm>
        </p:spPr>
        <p:txBody>
          <a:bodyPr/>
          <a:lstStyle/>
          <a:p>
            <a:r>
              <a:rPr lang="en-GB" dirty="0"/>
              <a:t>NASA Cloud Observer</a:t>
            </a:r>
          </a:p>
        </p:txBody>
      </p:sp>
      <p:sp>
        <p:nvSpPr>
          <p:cNvPr id="7" name="Text Placeholder 6">
            <a:extLst>
              <a:ext uri="{FF2B5EF4-FFF2-40B4-BE49-F238E27FC236}">
                <a16:creationId xmlns:a16="http://schemas.microsoft.com/office/drawing/2014/main" id="{3F217A73-E518-37EC-A161-0AF78B0A52EF}"/>
              </a:ext>
            </a:extLst>
          </p:cNvPr>
          <p:cNvSpPr>
            <a:spLocks noGrp="1"/>
          </p:cNvSpPr>
          <p:nvPr>
            <p:ph type="body" sz="quarter" idx="10"/>
          </p:nvPr>
        </p:nvSpPr>
        <p:spPr>
          <a:xfrm>
            <a:off x="8437144" y="1833575"/>
            <a:ext cx="3438469" cy="3786762"/>
          </a:xfrm>
        </p:spPr>
        <p:txBody>
          <a:bodyPr/>
          <a:lstStyle/>
          <a:p>
            <a:pPr algn="just"/>
            <a:r>
              <a:rPr lang="en-GB" dirty="0"/>
              <a:t>During our voyage, we contributed to NASA’s </a:t>
            </a:r>
            <a:r>
              <a:rPr lang="en-GB" b="1" dirty="0"/>
              <a:t>GLOBE Cloud Observations</a:t>
            </a:r>
            <a:r>
              <a:rPr lang="en-GB" dirty="0"/>
              <a:t>, collecting data on:</a:t>
            </a:r>
          </a:p>
          <a:p>
            <a:pPr marL="285750" indent="-285750" algn="just">
              <a:buFont typeface="Arial" pitchFamily="34" charset="0"/>
              <a:buChar char="•"/>
            </a:pPr>
            <a:r>
              <a:rPr lang="en-GB" b="1" dirty="0"/>
              <a:t>May 19</a:t>
            </a:r>
            <a:r>
              <a:rPr lang="en-GB" b="1" baseline="30000" dirty="0"/>
              <a:t>th</a:t>
            </a:r>
            <a:r>
              <a:rPr lang="en-GB" b="1" dirty="0"/>
              <a:t> </a:t>
            </a:r>
            <a:r>
              <a:rPr lang="en-GB" dirty="0"/>
              <a:t> (Ísafjörður)</a:t>
            </a:r>
          </a:p>
          <a:p>
            <a:pPr algn="just"/>
            <a:endParaRPr lang="en-GB" dirty="0"/>
          </a:p>
          <a:p>
            <a:pPr algn="just"/>
            <a:r>
              <a:rPr lang="en-GB" dirty="0"/>
              <a:t>By comparing your ground-based observations with satellite measurements, scientists can refine cloud classifications, enhance climate models, and improve weather predictions—advancing our understanding of Earth’s atmosphere and climate.</a:t>
            </a:r>
          </a:p>
          <a:p>
            <a:pPr algn="just"/>
            <a:endParaRPr lang="en-GB" dirty="0"/>
          </a:p>
          <a:p>
            <a:pPr algn="just"/>
            <a:r>
              <a:rPr lang="en-GB" dirty="0"/>
              <a:t>Curious to continue? You can keep observing and submitting data from home using the </a:t>
            </a:r>
            <a:r>
              <a:rPr lang="en-GB" b="1" dirty="0"/>
              <a:t>GLOBE Observer</a:t>
            </a:r>
            <a:r>
              <a:rPr lang="en-GB" dirty="0"/>
              <a:t> app, turning everyday cloud-watching into real scientific impact.</a:t>
            </a:r>
          </a:p>
        </p:txBody>
      </p:sp>
      <p:sp>
        <p:nvSpPr>
          <p:cNvPr id="8" name="Text Placeholder 6">
            <a:extLst>
              <a:ext uri="{FF2B5EF4-FFF2-40B4-BE49-F238E27FC236}">
                <a16:creationId xmlns:a16="http://schemas.microsoft.com/office/drawing/2014/main" id="{E4F21C87-1949-348F-A924-D4FE82F8910C}"/>
              </a:ext>
            </a:extLst>
          </p:cNvPr>
          <p:cNvSpPr txBox="1">
            <a:spLocks/>
          </p:cNvSpPr>
          <p:nvPr/>
        </p:nvSpPr>
        <p:spPr>
          <a:xfrm>
            <a:off x="8478089" y="6171402"/>
            <a:ext cx="3438469" cy="296063"/>
          </a:xfrm>
          <a:prstGeom prst="rect">
            <a:avLst/>
          </a:prstGeom>
        </p:spPr>
        <p:txBody>
          <a:bodyPr vert="horz" wrap="square" lIns="91440" tIns="0" rIns="91440" bIns="90000" rtlCol="0" anchor="t" anchorCtr="0">
            <a:spAutoFit/>
          </a:bodyPr>
          <a:lstStyle>
            <a:lvl1pPr marL="0" indent="0" algn="l" defTabSz="914400" rtl="0" eaLnBrk="1" latinLnBrk="0" hangingPunct="1">
              <a:lnSpc>
                <a:spcPts val="1600"/>
              </a:lnSpc>
              <a:spcBef>
                <a:spcPts val="0"/>
              </a:spcBef>
              <a:buClr>
                <a:schemeClr val="tx1"/>
              </a:buClr>
              <a:buSzPct val="100000"/>
              <a:buFont typeface="Arial" panose="020B0604020202020204" pitchFamily="34" charset="0"/>
              <a:buNone/>
              <a:tabLst/>
              <a:defRPr sz="1400" b="0" i="0" kern="1200">
                <a:solidFill>
                  <a:schemeClr val="bg2"/>
                </a:solidFill>
                <a:latin typeface="Atlas Grotesk Regular" pitchFamily="50" charset="0"/>
                <a:ea typeface="+mn-ea"/>
                <a:cs typeface="+mn-cs"/>
              </a:defRPr>
            </a:lvl1pPr>
            <a:lvl2pPr marL="421207" indent="-182029" algn="l" defTabSz="914400" rtl="0" eaLnBrk="1" latinLnBrk="0" hangingPunct="1">
              <a:lnSpc>
                <a:spcPct val="100000"/>
              </a:lnSpc>
              <a:spcBef>
                <a:spcPts val="0"/>
              </a:spcBef>
              <a:buClr>
                <a:schemeClr val="tx1"/>
              </a:buClr>
              <a:buFont typeface="Arial" panose="020B0604020202020204" pitchFamily="34" charset="0"/>
              <a:buChar char="•"/>
              <a:tabLst/>
              <a:defRPr sz="1333" b="0" i="0" kern="1200">
                <a:solidFill>
                  <a:schemeClr val="tx1"/>
                </a:solidFill>
                <a:latin typeface="Austin Text Roman" pitchFamily="2" charset="77"/>
                <a:ea typeface="+mn-ea"/>
                <a:cs typeface="+mn-cs"/>
              </a:defRPr>
            </a:lvl2pPr>
            <a:lvl3pPr marL="592652" indent="-118530" algn="l" defTabSz="914400" rtl="0" eaLnBrk="1" latinLnBrk="0" hangingPunct="1">
              <a:lnSpc>
                <a:spcPct val="100000"/>
              </a:lnSpc>
              <a:spcBef>
                <a:spcPts val="0"/>
              </a:spcBef>
              <a:buClr>
                <a:schemeClr val="tx1"/>
              </a:buClr>
              <a:buSzPct val="80000"/>
              <a:buFont typeface="Arial" panose="020B0604020202020204" pitchFamily="34" charset="0"/>
              <a:buChar char="•"/>
              <a:tabLst/>
              <a:defRPr sz="1333" b="0" i="0" kern="1200">
                <a:solidFill>
                  <a:schemeClr val="tx1"/>
                </a:solidFill>
                <a:latin typeface="Austin Text Roman" pitchFamily="2" charset="77"/>
                <a:ea typeface="+mn-ea"/>
                <a:cs typeface="+mn-cs"/>
              </a:defRPr>
            </a:lvl3pPr>
            <a:lvl4pPr marL="713300" indent="-120648" algn="l" defTabSz="914400" rtl="0" eaLnBrk="1" latinLnBrk="0" hangingPunct="1">
              <a:lnSpc>
                <a:spcPct val="100000"/>
              </a:lnSpc>
              <a:spcBef>
                <a:spcPts val="0"/>
              </a:spcBef>
              <a:buClr>
                <a:schemeClr val="tx1"/>
              </a:buClr>
              <a:buFont typeface="Systemfont normal"/>
              <a:buChar char="-"/>
              <a:tabLst/>
              <a:defRPr sz="1333" b="0" i="0" kern="1200">
                <a:solidFill>
                  <a:schemeClr val="tx1"/>
                </a:solidFill>
                <a:latin typeface="Austin Text Roman" pitchFamily="2" charset="77"/>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1867" b="0" i="0" kern="1200">
                <a:solidFill>
                  <a:schemeClr val="tx1"/>
                </a:solidFill>
                <a:latin typeface="Austin Text Roma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lumMod val="85000"/>
                  </a:schemeClr>
                </a:solidFill>
                <a:latin typeface="Jost" pitchFamily="2" charset="0"/>
                <a:ea typeface="Jost" pitchFamily="2" charset="0"/>
                <a:hlinkClick r:id="rId3">
                  <a:extLst>
                    <a:ext uri="{A12FA001-AC4F-418D-AE19-62706E023703}">
                      <ahyp:hlinkClr xmlns:ahyp="http://schemas.microsoft.com/office/drawing/2018/hyperlinkcolor" val="tx"/>
                    </a:ext>
                  </a:extLst>
                </a:hlinkClick>
              </a:rPr>
              <a:t>View our data </a:t>
            </a:r>
            <a:r>
              <a:rPr lang="en-US" b="1" dirty="0">
                <a:solidFill>
                  <a:schemeClr val="bg1">
                    <a:lumMod val="85000"/>
                  </a:schemeClr>
                </a:solidFill>
                <a:latin typeface="Jost" pitchFamily="2" charset="0"/>
                <a:ea typeface="Jost" pitchFamily="2" charset="0"/>
              </a:rPr>
              <a:t>on the global map</a:t>
            </a:r>
            <a:endParaRPr lang="et-EE" b="1" u="sng" dirty="0">
              <a:solidFill>
                <a:schemeClr val="bg1">
                  <a:lumMod val="85000"/>
                </a:schemeClr>
              </a:solidFill>
              <a:latin typeface="Jost" pitchFamily="2" charset="0"/>
              <a:ea typeface="Jost" pitchFamily="2" charset="0"/>
            </a:endParaRPr>
          </a:p>
        </p:txBody>
      </p:sp>
      <p:sp>
        <p:nvSpPr>
          <p:cNvPr id="11" name="TextBox 10">
            <a:extLst>
              <a:ext uri="{FF2B5EF4-FFF2-40B4-BE49-F238E27FC236}">
                <a16:creationId xmlns:a16="http://schemas.microsoft.com/office/drawing/2014/main" id="{5B231AA1-9C14-4A96-89CA-EA358C0FDE59}"/>
              </a:ext>
            </a:extLst>
          </p:cNvPr>
          <p:cNvSpPr txBox="1"/>
          <p:nvPr/>
        </p:nvSpPr>
        <p:spPr>
          <a:xfrm>
            <a:off x="6827629" y="6611779"/>
            <a:ext cx="1308371" cy="246221"/>
          </a:xfrm>
          <a:prstGeom prst="rect">
            <a:avLst/>
          </a:prstGeom>
          <a:noFill/>
        </p:spPr>
        <p:txBody>
          <a:bodyPr wrap="none" rtlCol="0">
            <a:spAutoFit/>
          </a:bodyPr>
          <a:lstStyle/>
          <a:p>
            <a:r>
              <a:rPr lang="de-DE" sz="1000" dirty="0">
                <a:solidFill>
                  <a:schemeClr val="bg1"/>
                </a:solidFill>
              </a:rPr>
              <a:t>Photo: Oscar Farrera</a:t>
            </a:r>
            <a:endParaRPr lang="en-GB" sz="1000" dirty="0">
              <a:solidFill>
                <a:schemeClr val="bg1"/>
              </a:solidFill>
            </a:endParaRPr>
          </a:p>
        </p:txBody>
      </p:sp>
      <p:sp>
        <p:nvSpPr>
          <p:cNvPr id="9" name="TextBox 8">
            <a:extLst>
              <a:ext uri="{FF2B5EF4-FFF2-40B4-BE49-F238E27FC236}">
                <a16:creationId xmlns:a16="http://schemas.microsoft.com/office/drawing/2014/main" id="{4F74014C-DD2B-4A3A-B0C0-C01C575094E5}"/>
              </a:ext>
            </a:extLst>
          </p:cNvPr>
          <p:cNvSpPr txBox="1"/>
          <p:nvPr/>
        </p:nvSpPr>
        <p:spPr>
          <a:xfrm>
            <a:off x="0" y="6595604"/>
            <a:ext cx="1443024" cy="246221"/>
          </a:xfrm>
          <a:prstGeom prst="rect">
            <a:avLst/>
          </a:prstGeom>
          <a:noFill/>
        </p:spPr>
        <p:txBody>
          <a:bodyPr wrap="none" rtlCol="0">
            <a:spAutoFit/>
          </a:bodyPr>
          <a:lstStyle/>
          <a:p>
            <a:r>
              <a:rPr lang="de-DE" sz="1000" dirty="0">
                <a:solidFill>
                  <a:schemeClr val="bg1"/>
                </a:solidFill>
              </a:rPr>
              <a:t>Credit: Marina Livonius</a:t>
            </a:r>
            <a:endParaRPr lang="en-GB" sz="1000" dirty="0">
              <a:solidFill>
                <a:schemeClr val="bg1"/>
              </a:solidFill>
            </a:endParaRPr>
          </a:p>
        </p:txBody>
      </p:sp>
      <p:pic>
        <p:nvPicPr>
          <p:cNvPr id="4" name="Picture Placeholder 3" descr="A person standing on a deck with a group of people&#10;&#10;AI-generated content may be incorrect.">
            <a:extLst>
              <a:ext uri="{FF2B5EF4-FFF2-40B4-BE49-F238E27FC236}">
                <a16:creationId xmlns:a16="http://schemas.microsoft.com/office/drawing/2014/main" id="{F223C37B-1CC9-02A6-734C-12F9B7ABF3CC}"/>
              </a:ext>
            </a:extLst>
          </p:cNvPr>
          <p:cNvPicPr>
            <a:picLocks noGrp="1" noChangeAspect="1"/>
          </p:cNvPicPr>
          <p:nvPr>
            <p:ph type="pic" sz="quarter" idx="11"/>
          </p:nvPr>
        </p:nvPicPr>
        <p:blipFill>
          <a:blip r:embed="rId4"/>
          <a:srcRect l="7794" r="7794"/>
          <a:stretch>
            <a:fillRect/>
          </a:stretch>
        </p:blipFill>
        <p:spPr/>
      </p:pic>
      <p:sp>
        <p:nvSpPr>
          <p:cNvPr id="10" name="TextBox 9">
            <a:extLst>
              <a:ext uri="{FF2B5EF4-FFF2-40B4-BE49-F238E27FC236}">
                <a16:creationId xmlns:a16="http://schemas.microsoft.com/office/drawing/2014/main" id="{5E3E56AA-89CA-D7D2-C16C-1617D3FEF77E}"/>
              </a:ext>
            </a:extLst>
          </p:cNvPr>
          <p:cNvSpPr txBox="1"/>
          <p:nvPr/>
        </p:nvSpPr>
        <p:spPr>
          <a:xfrm>
            <a:off x="6726638" y="6611779"/>
            <a:ext cx="2065669" cy="246221"/>
          </a:xfrm>
          <a:prstGeom prst="rect">
            <a:avLst/>
          </a:prstGeom>
          <a:noFill/>
        </p:spPr>
        <p:txBody>
          <a:bodyPr wrap="square" rtlCol="0">
            <a:spAutoFit/>
          </a:bodyPr>
          <a:lstStyle/>
          <a:p>
            <a:r>
              <a:rPr lang="de-DE" sz="1000" dirty="0">
                <a:solidFill>
                  <a:schemeClr val="bg1"/>
                </a:solidFill>
              </a:rPr>
              <a:t>Credit: Owen Hunt/HX</a:t>
            </a:r>
            <a:endParaRPr lang="en-GB" sz="1000" dirty="0">
              <a:solidFill>
                <a:schemeClr val="bg1"/>
              </a:solidFill>
            </a:endParaRPr>
          </a:p>
        </p:txBody>
      </p:sp>
    </p:spTree>
    <p:extLst>
      <p:ext uri="{BB962C8B-B14F-4D97-AF65-F5344CB8AC3E}">
        <p14:creationId xmlns:p14="http://schemas.microsoft.com/office/powerpoint/2010/main" val="46710990"/>
      </p:ext>
    </p:extLst>
  </p:cSld>
  <p:clrMapOvr>
    <a:masterClrMapping/>
  </p:clrMapOvr>
</p:sld>
</file>

<file path=ppt/theme/theme1.xml><?xml version="1.0" encoding="utf-8"?>
<a:theme xmlns:a="http://schemas.openxmlformats.org/drawingml/2006/main" name="HX | Hurtigruten Expeditions">
  <a:themeElements>
    <a:clrScheme name="HX | Hurtigruten Expeditions">
      <a:dk1>
        <a:sysClr val="windowText" lastClr="000000"/>
      </a:dk1>
      <a:lt1>
        <a:sysClr val="window" lastClr="FFFFFF"/>
      </a:lt1>
      <a:dk2>
        <a:srgbClr val="374D67"/>
      </a:dk2>
      <a:lt2>
        <a:srgbClr val="DED7CA"/>
      </a:lt2>
      <a:accent1>
        <a:srgbClr val="0B2831"/>
      </a:accent1>
      <a:accent2>
        <a:srgbClr val="374D67"/>
      </a:accent2>
      <a:accent3>
        <a:srgbClr val="C8BBA2"/>
      </a:accent3>
      <a:accent4>
        <a:srgbClr val="DED7CA"/>
      </a:accent4>
      <a:accent5>
        <a:srgbClr val="A3002B"/>
      </a:accent5>
      <a:accent6>
        <a:srgbClr val="FFFFFF"/>
      </a:accent6>
      <a:hlink>
        <a:srgbClr val="A3002B"/>
      </a:hlink>
      <a:folHlink>
        <a:srgbClr val="D8D8D8"/>
      </a:folHlink>
    </a:clrScheme>
    <a:fontScheme name="HX | Hurtigruten Expeditions">
      <a:majorFont>
        <a:latin typeface="Jost SemiBold"/>
        <a:ea typeface=""/>
        <a:cs typeface=""/>
      </a:majorFont>
      <a:minorFont>
        <a:latin typeface="Jos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X Suggested simplified lecture template " id="{3F5723ED-AEC2-4668-BAC6-D7CBC72D26D9}" vid="{07FA7E23-E5FF-47CC-AC1E-B5185285AD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599F2C90F9744DBF70BD52B2628898" ma:contentTypeVersion="4" ma:contentTypeDescription="Create a new document." ma:contentTypeScope="" ma:versionID="e9fe1c6efbb72a3930201fc8cc0cd70d">
  <xsd:schema xmlns:xsd="http://www.w3.org/2001/XMLSchema" xmlns:xs="http://www.w3.org/2001/XMLSchema" xmlns:p="http://schemas.microsoft.com/office/2006/metadata/properties" xmlns:ns2="a02791fa-9437-4ae1-8b3b-b0e2a23b78dd" xmlns:ns3="bf1ec468-9bb5-474c-9c7e-28bbad6fc0ec" xmlns:ns4="dcc718a1-850d-4ee6-9f27-05d585fce8fe" xmlns:ns5="76a65166-6316-4d42-acbf-182dccb373f3" targetNamespace="http://schemas.microsoft.com/office/2006/metadata/properties" ma:root="true" ma:fieldsID="77fcaf8d5aa5a7e61fad98982632ce56" ns2:_="" ns3:_="" ns4:_="" ns5:_="">
    <xsd:import namespace="a02791fa-9437-4ae1-8b3b-b0e2a23b78dd"/>
    <xsd:import namespace="bf1ec468-9bb5-474c-9c7e-28bbad6fc0ec"/>
    <xsd:import namespace="dcc718a1-850d-4ee6-9f27-05d585fce8fe"/>
    <xsd:import namespace="76a65166-6316-4d42-acbf-182dccb373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SearchProperties" minOccurs="0"/>
                <xsd:element ref="ns2:MediaServiceObjectDetectorVersions"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2791fa-9437-4ae1-8b3b-b0e2a23b78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1ec468-9bb5-474c-9c7e-28bbad6fc0e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c718a1-850d-4ee6-9f27-05d585fce8fe" elementFormDefault="qualified">
    <xsd:import namespace="http://schemas.microsoft.com/office/2006/documentManagement/types"/>
    <xsd:import namespace="http://schemas.microsoft.com/office/infopath/2007/PartnerControls"/>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51107af-9397-46b6-b35f-c3dc28f5310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6a65166-6316-4d42-acbf-182dccb373f3"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eb50a918-70ce-43c9-ab8e-5e588410491f}" ma:internalName="TaxCatchAll" ma:showField="CatchAllData" ma:web="76a65166-6316-4d42-acbf-182dccb373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6a65166-6316-4d42-acbf-182dccb373f3" xsi:nil="true"/>
    <lcf76f155ced4ddcb4097134ff3c332f xmlns="dcc718a1-850d-4ee6-9f27-05d585fce8f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C9EDC-C5EE-4AB7-98DA-ABB68D65191D}"/>
</file>

<file path=customXml/itemProps2.xml><?xml version="1.0" encoding="utf-8"?>
<ds:datastoreItem xmlns:ds="http://schemas.openxmlformats.org/officeDocument/2006/customXml" ds:itemID="{DBD4A538-AF35-48CA-A958-E06860A84A12}">
  <ds:schemaRefs>
    <ds:schemaRef ds:uri="http://purl.org/dc/elements/1.1/"/>
    <ds:schemaRef ds:uri="http://purl.org/dc/terms/"/>
    <ds:schemaRef ds:uri="http://schemas.microsoft.com/office/2006/metadata/properties"/>
    <ds:schemaRef ds:uri="http://schemas.microsoft.com/office/2006/documentManagement/types"/>
    <ds:schemaRef ds:uri="http://schemas.microsoft.com/office/infopath/2007/PartnerControls"/>
    <ds:schemaRef ds:uri="c2a4f1fb-7f40-41fb-83a9-a5805dfe2a12"/>
    <ds:schemaRef ds:uri="276781f2-a29d-4d96-98a7-183608f59644"/>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DC786E9F-5681-433B-A32B-D06E18BE8038}">
  <ds:schemaRefs>
    <ds:schemaRef ds:uri="http://schemas.microsoft.com/sharepoint/v3/contenttype/forms"/>
  </ds:schemaRefs>
</ds:datastoreItem>
</file>

<file path=docMetadata/LabelInfo.xml><?xml version="1.0" encoding="utf-8"?>
<clbl:labelList xmlns:clbl="http://schemas.microsoft.com/office/2020/mipLabelMetadata">
  <clbl:label id="{2368cf1a-614a-4822-8d5f-1e7d90fca025}" enabled="1" method="Standard" siteId="{e1fa7b0b-5572-424d-bece-ad8c734d3496}" removed="0"/>
</clbl:labelList>
</file>

<file path=docProps/app.xml><?xml version="1.0" encoding="utf-8"?>
<Properties xmlns="http://schemas.openxmlformats.org/officeDocument/2006/extended-properties" xmlns:vt="http://schemas.openxmlformats.org/officeDocument/2006/docPropsVTypes">
  <Template>HX Suggested simplified lecture template </Template>
  <TotalTime>36110</TotalTime>
  <Words>2665</Words>
  <Application>Microsoft Office PowerPoint</Application>
  <PresentationFormat>Widescreen</PresentationFormat>
  <Paragraphs>455</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Jost SemiBold</vt:lpstr>
      <vt:lpstr>Arial</vt:lpstr>
      <vt:lpstr>Jost</vt:lpstr>
      <vt:lpstr>Calibri</vt:lpstr>
      <vt:lpstr>Jost </vt:lpstr>
      <vt:lpstr>Systemfont normal</vt:lpstr>
      <vt:lpstr>Austin Text Roman</vt:lpstr>
      <vt:lpstr>Atlas Grotesk Regular</vt:lpstr>
      <vt:lpstr>Jost Light</vt:lpstr>
      <vt:lpstr>HX | Hurtigruten Expeditions</vt:lpstr>
      <vt:lpstr>Science &amp; Education Report</vt:lpstr>
      <vt:lpstr>MS Fridtjof  Nansen </vt:lpstr>
      <vt:lpstr>Science &amp; Education Program</vt:lpstr>
      <vt:lpstr>Science &amp; Education Program</vt:lpstr>
      <vt:lpstr>History</vt:lpstr>
      <vt:lpstr>History</vt:lpstr>
      <vt:lpstr>Geology</vt:lpstr>
      <vt:lpstr>Wildlife Watch</vt:lpstr>
      <vt:lpstr>NASA Cloud Observer</vt:lpstr>
      <vt:lpstr>NASA Cloud Observer</vt:lpstr>
      <vt:lpstr>iNaturalist</vt:lpstr>
      <vt:lpstr>FNICE2505 – MS Fridtjof Nansen 17-24.5.2025</vt:lpstr>
      <vt:lpstr>PowerPoint Presentation</vt:lpstr>
      <vt:lpstr>eBird</vt:lpstr>
      <vt:lpstr>PowerPoint Presentation</vt:lpstr>
      <vt:lpstr>Plankton Samples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 With Your Inner Scientist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Szintia Viola Marton</dc:creator>
  <cp:lastModifiedBy>Science and Education Coordinator Fridtjof Nansen</cp:lastModifiedBy>
  <cp:revision>624</cp:revision>
  <dcterms:created xsi:type="dcterms:W3CDTF">2023-07-04T10:06:11Z</dcterms:created>
  <dcterms:modified xsi:type="dcterms:W3CDTF">2025-05-23T21:56:19Z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0x0101003B599F2C90F9744DBF70BD52B2628898</vt:lpwstr>
  </property>
  <property fmtid="{D5CDD505-2E9C-101B-9397-08002B2CF9AE}" pid="3" name="MediaServiceImageTags">
    <vt:lpwstr/>
  </property>
</Properties>
</file>